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uk-UA"/>
              <a:t>Зразок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CA8AAB7-6A12-4B79-AE14-E68506C0781B}" type="datetimeFigureOut">
              <a:rPr lang="uk-UA" smtClean="0"/>
              <a:t>01.02.2019</a:t>
            </a:fld>
            <a:endParaRPr lang="uk-U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uk-U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C02E0E8-4F0A-4BD5-A6D4-4DBFB4B4A0A4}" type="slidenum">
              <a:rPr lang="uk-UA" smtClean="0"/>
              <a:t>‹№›</a:t>
            </a:fld>
            <a:endParaRPr lang="uk-U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FCA8AAB7-6A12-4B79-AE14-E68506C0781B}"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uk-UA"/>
              <a:t>Зразок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FCA8AAB7-6A12-4B79-AE14-E68506C0781B}"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CA8AAB7-6A12-4B79-AE14-E68506C0781B}"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uk-UA"/>
              <a:t>Зразок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FCA8AAB7-6A12-4B79-AE14-E68506C0781B}"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fld id="{FCA8AAB7-6A12-4B79-AE14-E68506C0781B}" type="datetimeFigureOut">
              <a:rPr lang="uk-UA" smtClean="0"/>
              <a:t>01.02.2019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C02E0E8-4F0A-4BD5-A6D4-4DBFB4B4A0A4}" type="slidenum">
              <a:rPr lang="uk-UA" smtClean="0"/>
              <a:t>‹№›</a:t>
            </a:fld>
            <a:endParaRPr lang="uk-UA"/>
          </a:p>
        </p:txBody>
      </p:sp>
      <p:sp>
        <p:nvSpPr>
          <p:cNvPr id="9" name="Content Placeholder 8"/>
          <p:cNvSpPr>
            <a:spLocks noGrp="1"/>
          </p:cNvSpPr>
          <p:nvPr>
            <p:ph sz="quarter" idx="13"/>
          </p:nvPr>
        </p:nvSpPr>
        <p:spPr>
          <a:xfrm>
            <a:off x="1042416" y="2313432"/>
            <a:ext cx="3419856" cy="349300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CA8AAB7-6A12-4B79-AE14-E68506C0781B}" type="datetimeFigureOut">
              <a:rPr lang="uk-UA" smtClean="0"/>
              <a:t>01.02.2019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fld id="{FCA8AAB7-6A12-4B79-AE14-E68506C0781B}" type="datetimeFigureOut">
              <a:rPr lang="uk-UA" smtClean="0"/>
              <a:t>01.02.2019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8AAB7-6A12-4B79-AE14-E68506C0781B}" type="datetimeFigureOut">
              <a:rPr lang="uk-UA" smtClean="0"/>
              <a:t>01.02.2019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CA8AAB7-6A12-4B79-AE14-E68506C0781B}" type="datetimeFigureOut">
              <a:rPr lang="uk-UA" smtClean="0"/>
              <a:t>01.02.2019</a:t>
            </a:fld>
            <a:endParaRPr lang="uk-UA"/>
          </a:p>
        </p:txBody>
      </p:sp>
      <p:sp>
        <p:nvSpPr>
          <p:cNvPr id="7" name="Slide Number Placeholder 6"/>
          <p:cNvSpPr>
            <a:spLocks noGrp="1"/>
          </p:cNvSpPr>
          <p:nvPr>
            <p:ph type="sldNum" sz="quarter" idx="12"/>
          </p:nvPr>
        </p:nvSpPr>
        <p:spPr/>
        <p:txBody>
          <a:bodyPr/>
          <a:lstStyle/>
          <a:p>
            <a:fld id="{6C02E0E8-4F0A-4BD5-A6D4-4DBFB4B4A0A4}" type="slidenum">
              <a:rPr lang="uk-UA" smtClean="0"/>
              <a:t>‹№›</a:t>
            </a:fld>
            <a:endParaRPr lang="uk-U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uk-UA"/>
              <a:t>Зразок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uk-UA"/>
              <a:t>Зразок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FCA8AAB7-6A12-4B79-AE14-E68506C0781B}" type="datetimeFigureOut">
              <a:rPr lang="uk-UA" smtClean="0"/>
              <a:t>01.02.2019</a:t>
            </a:fld>
            <a:endParaRPr lang="uk-U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7" name="Slide Number Placeholder 6"/>
          <p:cNvSpPr>
            <a:spLocks noGrp="1"/>
          </p:cNvSpPr>
          <p:nvPr>
            <p:ph type="sldNum" sz="quarter" idx="12"/>
          </p:nvPr>
        </p:nvSpPr>
        <p:spPr/>
        <p:txBody>
          <a:bodyPr/>
          <a:lstStyle/>
          <a:p>
            <a:fld id="{6C02E0E8-4F0A-4BD5-A6D4-4DBFB4B4A0A4}"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uk-UA"/>
              <a:t>Зразок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CA8AAB7-6A12-4B79-AE14-E68506C0781B}" type="datetimeFigureOut">
              <a:rPr lang="uk-UA" smtClean="0"/>
              <a:t>01.02.2019</a:t>
            </a:fld>
            <a:endParaRPr lang="uk-U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C02E0E8-4F0A-4BD5-A6D4-4DBFB4B4A0A4}"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99992" y="3140968"/>
            <a:ext cx="3744416" cy="1800644"/>
          </a:xfrm>
        </p:spPr>
        <p:txBody>
          <a:bodyPr>
            <a:noAutofit/>
          </a:bodyPr>
          <a:lstStyle/>
          <a:p>
            <a:r>
              <a:rPr lang="uk-UA" sz="4100" b="1" dirty="0">
                <a:solidFill>
                  <a:schemeClr val="tx1"/>
                </a:solidFill>
                <a:latin typeface="Times New Roman" panose="02020603050405020304" pitchFamily="18" charset="0"/>
                <a:cs typeface="Times New Roman" panose="02020603050405020304" pitchFamily="18" charset="0"/>
              </a:rPr>
              <a:t>Урок географії</a:t>
            </a:r>
            <a:br>
              <a:rPr lang="uk-UA" sz="4100" b="1" dirty="0">
                <a:solidFill>
                  <a:schemeClr val="tx1"/>
                </a:solidFill>
                <a:latin typeface="Times New Roman" panose="02020603050405020304" pitchFamily="18" charset="0"/>
                <a:cs typeface="Times New Roman" panose="02020603050405020304" pitchFamily="18" charset="0"/>
              </a:rPr>
            </a:br>
            <a:r>
              <a:rPr lang="uk-UA" sz="4100" b="1" dirty="0">
                <a:solidFill>
                  <a:schemeClr val="tx1"/>
                </a:solidFill>
                <a:latin typeface="Times New Roman" panose="02020603050405020304" pitchFamily="18" charset="0"/>
                <a:cs typeface="Times New Roman" panose="02020603050405020304" pitchFamily="18" charset="0"/>
              </a:rPr>
              <a:t>7 клас</a:t>
            </a:r>
          </a:p>
        </p:txBody>
      </p:sp>
    </p:spTree>
    <p:extLst>
      <p:ext uri="{BB962C8B-B14F-4D97-AF65-F5344CB8AC3E}">
        <p14:creationId xmlns:p14="http://schemas.microsoft.com/office/powerpoint/2010/main" val="414936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144" y="692696"/>
            <a:ext cx="7992888" cy="1287016"/>
          </a:xfrm>
        </p:spPr>
        <p:txBody>
          <a:bodyPr>
            <a:normAutofit fontScale="90000"/>
          </a:bodyPr>
          <a:lstStyle/>
          <a:p>
            <a:pPr algn="ctr"/>
            <a:r>
              <a:rPr lang="uk-UA" b="1" dirty="0">
                <a:solidFill>
                  <a:schemeClr val="tx1"/>
                </a:solidFill>
                <a:latin typeface="Times New Roman" panose="02020603050405020304" pitchFamily="18" charset="0"/>
                <a:cs typeface="Times New Roman" panose="02020603050405020304" pitchFamily="18" charset="0"/>
              </a:rPr>
              <a:t>Географічний практикум</a:t>
            </a:r>
            <a:br>
              <a:rPr lang="uk-UA" b="1" dirty="0">
                <a:solidFill>
                  <a:schemeClr val="tx1"/>
                </a:solidFill>
                <a:latin typeface="Times New Roman" panose="02020603050405020304" pitchFamily="18" charset="0"/>
                <a:cs typeface="Times New Roman" panose="02020603050405020304" pitchFamily="18" charset="0"/>
              </a:rPr>
            </a:br>
            <a:r>
              <a:rPr lang="uk-UA" dirty="0">
                <a:solidFill>
                  <a:schemeClr val="tx1"/>
                </a:solidFill>
                <a:latin typeface="Times New Roman" panose="02020603050405020304" pitchFamily="18" charset="0"/>
                <a:cs typeface="Times New Roman" panose="02020603050405020304" pitchFamily="18" charset="0"/>
              </a:rPr>
              <a:t>Практична робота №5</a:t>
            </a:r>
            <a:endParaRPr lang="uk-UA" dirty="0"/>
          </a:p>
        </p:txBody>
      </p:sp>
      <p:pic>
        <p:nvPicPr>
          <p:cNvPr id="3" name="Picture 4" descr="Ð ÐµÐ·ÑÐ»ÑÑÐ°Ñ Ð¿Ð¾ÑÑÐºÑ Ð·Ð¾Ð±ÑÐ°Ð¶ÐµÐ½Ñ Ð·Ð° Ð·Ð°Ð¿Ð¸ÑÐ¾Ð¼ &quot;ÑÑÐ·Ð¸ÑÐ½Ð° ÐºÐ°ÑÑÐ° Ð¿ÑÐ²Ð´ÐµÐ½Ð½Ð¾Ñ Ð°Ð¼ÐµÑÐ¸ÐºÐ¸&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47439"/>
            <a:ext cx="3096344" cy="39604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Ð ÐµÐ·ÑÐ»ÑÑÐ°Ñ Ð¿Ð¾ÑÑÐºÑ Ð·Ð¾Ð±ÑÐ°Ð¶ÐµÐ½Ñ Ð·Ð° Ð·Ð°Ð¿Ð¸ÑÐ¾Ð¼ &quot;Ð¿ÑÐ°ÐºÑÐ¸ÐºÑÐ¼ Ð³ÐµÐ¾Ð³ÑÐ°ÑÑÑ 7 ÐºÐ»Ð°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588" y="2291024"/>
            <a:ext cx="3505200" cy="365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996952"/>
            <a:ext cx="7704856" cy="1143000"/>
          </a:xfrm>
        </p:spPr>
        <p:txBody>
          <a:bodyPr>
            <a:noAutofit/>
          </a:bodyPr>
          <a:lstStyle/>
          <a:p>
            <a:pPr algn="ctr"/>
            <a:r>
              <a:rPr lang="uk-UA" sz="4400" b="1" dirty="0">
                <a:solidFill>
                  <a:schemeClr val="tx1"/>
                </a:solidFill>
                <a:latin typeface="Times New Roman" panose="02020603050405020304" pitchFamily="18" charset="0"/>
                <a:cs typeface="Times New Roman" panose="02020603050405020304" pitchFamily="18" charset="0"/>
              </a:rPr>
              <a:t>Історія відкриття та освоєння Південної Америки</a:t>
            </a:r>
            <a:endParaRPr lang="uk-UA" sz="4400" dirty="0">
              <a:solidFill>
                <a:schemeClr val="tx1"/>
              </a:solidFill>
              <a:latin typeface="Times New Roman" panose="02020603050405020304" pitchFamily="18" charset="0"/>
              <a:cs typeface="Times New Roman" panose="02020603050405020304" pitchFamily="18" charset="0"/>
            </a:endParaRPr>
          </a:p>
        </p:txBody>
      </p:sp>
      <p:pic>
        <p:nvPicPr>
          <p:cNvPr id="3" name="Picture 2" descr="Ð ÐµÐ·ÑÐ»ÑÑÐ°Ñ Ð¿Ð¾ÑÑÐºÑ Ð·Ð¾Ð±ÑÐ°Ð¶ÐµÐ½Ñ Ð·Ð° Ð·Ð°Ð¿Ð¸ÑÐ¾Ð¼ &quot;Ð´Ð°ÑÐ²Ð¸Ð½ ÑÐ°ÑÐ»ÑÐ·&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692696"/>
            <a:ext cx="2808312" cy="19267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Ð ÐµÐ·ÑÐ»ÑÑÐ°Ñ Ð¿Ð¾ÑÑÐºÑ Ð·Ð¾Ð±ÑÐ°Ð¶ÐµÐ½Ñ Ð·Ð° Ð·Ð°Ð¿Ð¸ÑÐ¾Ð¼ &quot;ÑÑÐ¸ÑÑÐ¾ÑÐ¾Ñ ÐºÐ¾Ð»ÑÐ¼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46" y="4149079"/>
            <a:ext cx="2924474" cy="1954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Ð ÐµÐ·ÑÐ»ÑÑÐ°Ñ Ð¿Ð¾ÑÑÐºÑ Ð·Ð¾Ð±ÑÐ°Ð¶ÐµÐ½Ñ Ð·Ð° Ð·Ð°Ð¿Ð¸ÑÐ¾Ð¼ &quot;Ð³ÑÐ¼Ð±Ð¾Ð»ÑÐ´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065441"/>
            <a:ext cx="2314525" cy="233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0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83568" y="3717032"/>
            <a:ext cx="7632848" cy="2677656"/>
          </a:xfrm>
          <a:prstGeom prst="rect">
            <a:avLst/>
          </a:prstGeom>
        </p:spPr>
        <p:txBody>
          <a:bodyPr wrap="square">
            <a:spAutoFit/>
          </a:bodyPr>
          <a:lstStyle/>
          <a:p>
            <a:pPr algn="ctr"/>
            <a:r>
              <a:rPr lang="uk-UA" sz="2400" dirty="0">
                <a:latin typeface="Times New Roman" panose="02020603050405020304" pitchFamily="18" charset="0"/>
                <a:cs typeface="Times New Roman" panose="02020603050405020304" pitchFamily="18" charset="0"/>
              </a:rPr>
              <a:t>Відкриття Південної Америки прямо пов’язане з ім’ям Христофора Колумба – відомого мореплавця, який шукав Індію.</a:t>
            </a:r>
          </a:p>
          <a:p>
            <a:pPr algn="ctr"/>
            <a:r>
              <a:rPr lang="uk-UA" sz="2400" dirty="0">
                <a:latin typeface="Times New Roman" panose="02020603050405020304" pitchFamily="18" charset="0"/>
                <a:cs typeface="Times New Roman" panose="02020603050405020304" pitchFamily="18" charset="0"/>
              </a:rPr>
              <a:t>В 1498 році Колумб побував на території Південної Америки- він висадився на берег, розташований навпроти острова Тринідад. Колумб був упевнений, що він відкрив Індію.</a:t>
            </a:r>
          </a:p>
        </p:txBody>
      </p:sp>
      <p:pic>
        <p:nvPicPr>
          <p:cNvPr id="8194" name="Picture 2" descr="Ð ÐµÐ·ÑÐ»ÑÑÐ°Ñ Ð¿Ð¾ÑÑÐºÑ Ð·Ð¾Ð±ÑÐ°Ð¶ÐµÐ½Ñ Ð·Ð° Ð·Ð°Ð¿Ð¸ÑÐ¾Ð¼ &quot;ÑÑÐ¸ÑÑÐ¾ÑÐ¾Ñ ÐºÐ¾Ð»ÑÐ¼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884" y="692696"/>
            <a:ext cx="452621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3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140968"/>
            <a:ext cx="8496944" cy="3375248"/>
          </a:xfrm>
        </p:spPr>
        <p:txBody>
          <a:bodyPr>
            <a:noAutofit/>
          </a:bodyPr>
          <a:lstStyle/>
          <a:p>
            <a:pPr algn="ctr" fontAlgn="base"/>
            <a:r>
              <a:rPr lang="uk-UA" sz="2400" dirty="0">
                <a:solidFill>
                  <a:schemeClr val="tx1"/>
                </a:solidFill>
                <a:latin typeface="Times New Roman" panose="02020603050405020304" pitchFamily="18" charset="0"/>
                <a:cs typeface="Times New Roman" panose="02020603050405020304" pitchFamily="18" charset="0"/>
              </a:rPr>
              <a:t>Реальне відкриття Південної Америки відбулося за допомогою іншого мореплавця – </a:t>
            </a:r>
            <a:r>
              <a:rPr lang="uk-UA" sz="2400" dirty="0" err="1">
                <a:solidFill>
                  <a:schemeClr val="tx1"/>
                </a:solidFill>
                <a:latin typeface="Times New Roman" panose="02020603050405020304" pitchFamily="18" charset="0"/>
                <a:cs typeface="Times New Roman" panose="02020603050405020304" pitchFamily="18" charset="0"/>
              </a:rPr>
              <a:t>Амеріго</a:t>
            </a:r>
            <a:r>
              <a:rPr lang="uk-UA" sz="2400" dirty="0">
                <a:solidFill>
                  <a:schemeClr val="tx1"/>
                </a:solidFill>
                <a:latin typeface="Times New Roman" panose="02020603050405020304" pitchFamily="18" charset="0"/>
                <a:cs typeface="Times New Roman" panose="02020603050405020304" pitchFamily="18" charset="0"/>
              </a:rPr>
              <a:t> </a:t>
            </a:r>
            <a:r>
              <a:rPr lang="uk-UA" sz="2400" dirty="0" err="1">
                <a:solidFill>
                  <a:schemeClr val="tx1"/>
                </a:solidFill>
                <a:latin typeface="Times New Roman" panose="02020603050405020304" pitchFamily="18" charset="0"/>
                <a:cs typeface="Times New Roman" panose="02020603050405020304" pitchFamily="18" charset="0"/>
              </a:rPr>
              <a:t>Веспуччі</a:t>
            </a:r>
            <a:r>
              <a:rPr lang="uk-UA" sz="2400" dirty="0">
                <a:solidFill>
                  <a:schemeClr val="tx1"/>
                </a:solidFill>
                <a:latin typeface="Times New Roman" panose="02020603050405020304" pitchFamily="18" charset="0"/>
                <a:cs typeface="Times New Roman" panose="02020603050405020304" pitchFamily="18" charset="0"/>
              </a:rPr>
              <a:t>.</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Це сталося на початку 16 століття, коли італієць брав участь в подорожі до берегів «Вест-Індії».</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Тоді </a:t>
            </a:r>
            <a:r>
              <a:rPr lang="uk-UA" sz="2400" dirty="0" err="1">
                <a:solidFill>
                  <a:schemeClr val="tx1"/>
                </a:solidFill>
                <a:latin typeface="Times New Roman" panose="02020603050405020304" pitchFamily="18" charset="0"/>
                <a:cs typeface="Times New Roman" panose="02020603050405020304" pitchFamily="18" charset="0"/>
              </a:rPr>
              <a:t>Веспуччі</a:t>
            </a:r>
            <a:r>
              <a:rPr lang="uk-UA" sz="2400" dirty="0">
                <a:solidFill>
                  <a:schemeClr val="tx1"/>
                </a:solidFill>
                <a:latin typeface="Times New Roman" panose="02020603050405020304" pitchFamily="18" charset="0"/>
                <a:cs typeface="Times New Roman" panose="02020603050405020304" pitchFamily="18" charset="0"/>
              </a:rPr>
              <a:t> зрозумів, що його попередник відкрив не Індію, а невідомий материк, який тоді називали Новим Світом. Назва пішла від імені самого </a:t>
            </a:r>
            <a:r>
              <a:rPr lang="uk-UA" sz="2400" dirty="0" err="1">
                <a:solidFill>
                  <a:schemeClr val="tx1"/>
                </a:solidFill>
                <a:latin typeface="Times New Roman" panose="02020603050405020304" pitchFamily="18" charset="0"/>
                <a:cs typeface="Times New Roman" panose="02020603050405020304" pitchFamily="18" charset="0"/>
              </a:rPr>
              <a:t>Веспуччі</a:t>
            </a:r>
            <a:r>
              <a:rPr lang="uk-UA" sz="2400" dirty="0">
                <a:solidFill>
                  <a:schemeClr val="tx1"/>
                </a:solidFill>
                <a:latin typeface="Times New Roman" panose="02020603050405020304" pitchFamily="18" charset="0"/>
                <a:cs typeface="Times New Roman" panose="02020603050405020304" pitchFamily="18" charset="0"/>
              </a:rPr>
              <a:t>- територію називали землею </a:t>
            </a:r>
            <a:r>
              <a:rPr lang="uk-UA" sz="2400" dirty="0" err="1">
                <a:solidFill>
                  <a:schemeClr val="tx1"/>
                </a:solidFill>
                <a:latin typeface="Times New Roman" panose="02020603050405020304" pitchFamily="18" charset="0"/>
                <a:cs typeface="Times New Roman" panose="02020603050405020304" pitchFamily="18" charset="0"/>
              </a:rPr>
              <a:t>Амеріго</a:t>
            </a:r>
            <a:r>
              <a:rPr lang="uk-UA" sz="2400" dirty="0">
                <a:solidFill>
                  <a:schemeClr val="tx1"/>
                </a:solidFill>
                <a:latin typeface="Times New Roman" panose="02020603050405020304" pitchFamily="18" charset="0"/>
                <a:cs typeface="Times New Roman" panose="02020603050405020304" pitchFamily="18" charset="0"/>
              </a:rPr>
              <a:t>, що згодом перетворилося в Америку.</a:t>
            </a:r>
          </a:p>
        </p:txBody>
      </p:sp>
      <p:pic>
        <p:nvPicPr>
          <p:cNvPr id="9218" name="Picture 2" descr="Ð ÐµÐ·ÑÐ»ÑÑÐ°Ñ Ð¿Ð¾ÑÑÐºÑ Ð·Ð¾Ð±ÑÐ°Ð¶ÐµÐ½Ñ Ð·Ð° Ð·Ð°Ð¿Ð¸ÑÐ¾Ð¼ &quot;Ð°Ð¼ÐµÑÐ¸Ð³Ð¾ Ð²ÐµÑÐ¿ÑÑÑ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826" y="836712"/>
            <a:ext cx="3960440" cy="26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1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08912" cy="3663280"/>
          </a:xfrm>
        </p:spPr>
        <p:txBody>
          <a:bodyPr>
            <a:noAutofit/>
          </a:bodyPr>
          <a:lstStyle/>
          <a:p>
            <a:pPr algn="ctr" fontAlgn="base"/>
            <a:r>
              <a:rPr lang="uk-UA" sz="2400" dirty="0">
                <a:solidFill>
                  <a:schemeClr val="tx1"/>
                </a:solidFill>
                <a:latin typeface="Times New Roman" panose="02020603050405020304" pitchFamily="18" charset="0"/>
                <a:cs typeface="Times New Roman" panose="02020603050405020304" pitchFamily="18" charset="0"/>
              </a:rPr>
              <a:t>Після відкриття почався тривалий процес колонізації. Після того, як стало відомо про відкриття нових земель Колумбом, з Європи туди попрямували завойовники, які бажали відшукати неймовірні скарби, багатства і привласнити собі землі.</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Цих завойовників називали конкістадорами.</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Але для того, щоб здійснити свої ідеї, їм необхідно було винищувати і поневолювати корінне населення Південної Америки. Цей процес супроводжувався постійним розграбуванням і спустошенням нововідкритих територій.</a:t>
            </a:r>
          </a:p>
        </p:txBody>
      </p:sp>
      <p:pic>
        <p:nvPicPr>
          <p:cNvPr id="10242"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78663"/>
            <a:ext cx="3312368" cy="235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12976"/>
            <a:ext cx="8352928" cy="3375248"/>
          </a:xfrm>
        </p:spPr>
        <p:txBody>
          <a:bodyPr>
            <a:noAutofit/>
          </a:bodyPr>
          <a:lstStyle/>
          <a:p>
            <a:pPr algn="ctr" fontAlgn="base"/>
            <a:r>
              <a:rPr lang="uk-UA" sz="2400" dirty="0">
                <a:solidFill>
                  <a:schemeClr val="tx1"/>
                </a:solidFill>
                <a:latin typeface="Times New Roman" panose="02020603050405020304" pitchFamily="18" charset="0"/>
                <a:cs typeface="Times New Roman" panose="02020603050405020304" pitchFamily="18" charset="0"/>
              </a:rPr>
              <a:t>Одним з важливих моментів в історії освоєння Південної Америки вважається експедиція вченого Олександра Гумбольдта.</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Його праці безцінні- він описував </a:t>
            </a:r>
            <a:r>
              <a:rPr lang="uk-UA" sz="2400" dirty="0" err="1">
                <a:solidFill>
                  <a:schemeClr val="tx1"/>
                </a:solidFill>
                <a:latin typeface="Times New Roman" panose="02020603050405020304" pitchFamily="18" charset="0"/>
                <a:cs typeface="Times New Roman" panose="02020603050405020304" pitchFamily="18" charset="0"/>
              </a:rPr>
              <a:t>оточувалу</a:t>
            </a:r>
            <a:r>
              <a:rPr lang="uk-UA" sz="2400" dirty="0">
                <a:solidFill>
                  <a:schemeClr val="tx1"/>
                </a:solidFill>
                <a:latin typeface="Times New Roman" panose="02020603050405020304" pitchFamily="18" charset="0"/>
                <a:cs typeface="Times New Roman" panose="02020603050405020304" pitchFamily="18" charset="0"/>
              </a:rPr>
              <a:t> його природу, вивчив близько 12 тисячі рослин і навіть створив карту Південної Америки, яку можна назвати геологічною.</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Він проводив настільки поглиблені дослідження упродовж 20 років, що написану ним згодом книгу називали чи не другим відкриттям Америки.</a:t>
            </a:r>
          </a:p>
        </p:txBody>
      </p:sp>
      <p:pic>
        <p:nvPicPr>
          <p:cNvPr id="11266" name="Picture 2" descr="Ð ÐµÐ·ÑÐ»ÑÑÐ°Ñ Ð¿Ð¾ÑÑÐºÑ Ð·Ð¾Ð±ÑÐ°Ð¶ÐµÐ½Ñ Ð·Ð° Ð·Ð°Ð¿Ð¸ÑÐ¾Ð¼ &quot;Ð³ÑÐ¼Ð±Ð¾Ð»ÑÐ´Ñ&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2656"/>
            <a:ext cx="2859782" cy="288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8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933056"/>
            <a:ext cx="7024744" cy="2439144"/>
          </a:xfrm>
        </p:spPr>
        <p:txBody>
          <a:bodyPr>
            <a:noAutofit/>
          </a:bodyPr>
          <a:lstStyle/>
          <a:p>
            <a:pPr algn="ctr"/>
            <a:r>
              <a:rPr lang="uk-UA" sz="3200" dirty="0">
                <a:solidFill>
                  <a:schemeClr val="tx1"/>
                </a:solidFill>
                <a:latin typeface="Times New Roman" panose="02020603050405020304" pitchFamily="18" charset="0"/>
                <a:cs typeface="Times New Roman" panose="02020603050405020304" pitchFamily="18" charset="0"/>
              </a:rPr>
              <a:t>Чарльз Дарвін під час кругосвітньої подорожі на кораблі «</a:t>
            </a:r>
            <a:r>
              <a:rPr lang="uk-UA" sz="3200" dirty="0" err="1">
                <a:solidFill>
                  <a:schemeClr val="tx1"/>
                </a:solidFill>
                <a:latin typeface="Times New Roman" panose="02020603050405020304" pitchFamily="18" charset="0"/>
                <a:cs typeface="Times New Roman" panose="02020603050405020304" pitchFamily="18" charset="0"/>
              </a:rPr>
              <a:t>Бігль</a:t>
            </a:r>
            <a:r>
              <a:rPr lang="uk-UA" sz="3200" dirty="0">
                <a:solidFill>
                  <a:schemeClr val="tx1"/>
                </a:solidFill>
                <a:latin typeface="Times New Roman" panose="02020603050405020304" pitchFamily="18" charset="0"/>
                <a:cs typeface="Times New Roman" panose="02020603050405020304" pitchFamily="18" charset="0"/>
              </a:rPr>
              <a:t>» пройшов уздовж узбережжя Південної Америки. Збирав колекції тварин та рослин. Досліджував рештки давніх тварин</a:t>
            </a:r>
          </a:p>
        </p:txBody>
      </p:sp>
      <p:pic>
        <p:nvPicPr>
          <p:cNvPr id="12290" name="Picture 2" descr="Ð ÐµÐ·ÑÐ»ÑÑÐ°Ñ Ð¿Ð¾ÑÑÐºÑ Ð·Ð¾Ð±ÑÐ°Ð¶ÐµÐ½Ñ Ð·Ð° Ð·Ð°Ð¿Ð¸ÑÐ¾Ð¼ &quot;Ð´Ð°ÑÐ²Ð¸Ð½ ÑÐ°ÑÐ»Ñ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97171"/>
            <a:ext cx="4761384" cy="32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717032"/>
            <a:ext cx="7024744" cy="2511152"/>
          </a:xfrm>
        </p:spPr>
        <p:txBody>
          <a:bodyPr>
            <a:noAutofit/>
          </a:bodyPr>
          <a:lstStyle/>
          <a:p>
            <a:pPr algn="ctr"/>
            <a:r>
              <a:rPr lang="ru-RU" sz="3200" dirty="0" err="1">
                <a:solidFill>
                  <a:schemeClr val="tx1"/>
                </a:solidFill>
                <a:latin typeface="Times New Roman" panose="02020603050405020304" pitchFamily="18" charset="0"/>
                <a:cs typeface="Times New Roman" panose="02020603050405020304" pitchFamily="18" charset="0"/>
              </a:rPr>
              <a:t>Російський</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вчений</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ботанік</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селекціонер</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Микола</a:t>
            </a:r>
            <a:r>
              <a:rPr lang="ru-RU" sz="3200" dirty="0">
                <a:solidFill>
                  <a:schemeClr val="tx1"/>
                </a:solidFill>
                <a:latin typeface="Times New Roman" panose="02020603050405020304" pitchFamily="18" charset="0"/>
                <a:cs typeface="Times New Roman" panose="02020603050405020304" pitchFamily="18" charset="0"/>
              </a:rPr>
              <a:t> Вавилов установив </a:t>
            </a:r>
            <a:r>
              <a:rPr lang="ru-RU" sz="3200" dirty="0" err="1">
                <a:solidFill>
                  <a:schemeClr val="tx1"/>
                </a:solidFill>
                <a:latin typeface="Times New Roman" panose="02020603050405020304" pitchFamily="18" charset="0"/>
                <a:cs typeface="Times New Roman" panose="02020603050405020304" pitchFamily="18" charset="0"/>
              </a:rPr>
              <a:t>давні</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центри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хліборобства</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Південної</a:t>
            </a:r>
            <a:r>
              <a:rPr lang="ru-RU" sz="3200" dirty="0">
                <a:solidFill>
                  <a:schemeClr val="tx1"/>
                </a:solidFill>
                <a:latin typeface="Times New Roman" panose="02020603050405020304" pitchFamily="18" charset="0"/>
                <a:cs typeface="Times New Roman" panose="02020603050405020304" pitchFamily="18" charset="0"/>
              </a:rPr>
              <a:t> Америки, </a:t>
            </a:r>
            <a:r>
              <a:rPr lang="ru-RU" sz="3200" dirty="0" err="1">
                <a:solidFill>
                  <a:schemeClr val="tx1"/>
                </a:solidFill>
                <a:latin typeface="Times New Roman" panose="02020603050405020304" pitchFamily="18" charset="0"/>
                <a:cs typeface="Times New Roman" panose="02020603050405020304" pitchFamily="18" charset="0"/>
              </a:rPr>
              <a:t>походження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деяких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культурних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рослин</a:t>
            </a:r>
            <a:endParaRPr lang="uk-UA" sz="3200"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Ð ÐµÐ·ÑÐ»ÑÑÐ°Ñ Ð¿Ð¾ÑÑÐºÑ Ð·Ð¾Ð±ÑÐ°Ð¶ÐµÐ½Ñ Ð·Ð° Ð·Ð°Ð¿Ð¸ÑÐ¾Ð¼ &quot;Ð¼Ð¸ÐºÐ¾Ð»Ð° Ð²Ð°Ð²Ð¸Ð»Ð¾Ð² Ð¿ÑÐ²Ð´ÐµÐ½Ð½Ð° Ð°Ð¼ÐµÑÐ¸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170" y="404664"/>
            <a:ext cx="3240360" cy="32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2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340768"/>
            <a:ext cx="8064896" cy="4968552"/>
          </a:xfrm>
        </p:spPr>
        <p:txBody>
          <a:bodyPr>
            <a:noAutofit/>
          </a:bodyPr>
          <a:lstStyle/>
          <a:p>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1. Христофор Колумб був першовідкривачем Америки?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2. Береги Південної Америки омиває Північний Льодовитий океан?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3. Велика частина Південної Америки розташована в Південній півкулі?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4. Холодна течія, яка проходить уздовж берегів Південної Америки, впливає на клімат узбережжя</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5. Екватор перетинає Південну Америку посередині?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6. Материк Південна Америка розташований в Західній і переважно Південній півкулях, має значну протяжність з півночі на південь.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7. Першими європейцями були португальці, які перетворили материк на колоніальні володіння.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8. Європейці потрапили на материк після подорожей </a:t>
            </a:r>
            <a:r>
              <a:rPr lang="uk-UA" sz="2150" dirty="0" err="1">
                <a:solidFill>
                  <a:schemeClr val="tx1"/>
                </a:solidFill>
                <a:latin typeface="Times New Roman" panose="02020603050405020304" pitchFamily="18" charset="0"/>
                <a:cs typeface="Times New Roman" panose="02020603050405020304" pitchFamily="18" charset="0"/>
              </a:rPr>
              <a:t>Ф.Магелана</a:t>
            </a:r>
            <a:r>
              <a:rPr lang="uk-UA" sz="2150" dirty="0">
                <a:solidFill>
                  <a:schemeClr val="tx1"/>
                </a:solidFill>
                <a:latin typeface="Times New Roman" panose="02020603050405020304" pitchFamily="18" charset="0"/>
                <a:cs typeface="Times New Roman" panose="02020603050405020304" pitchFamily="18" charset="0"/>
              </a:rPr>
              <a:t>. </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9. Крайньою західною точкою Південної Америки є мис </a:t>
            </a:r>
            <a:r>
              <a:rPr lang="uk-UA" sz="2150" dirty="0" err="1">
                <a:solidFill>
                  <a:schemeClr val="tx1"/>
                </a:solidFill>
                <a:latin typeface="Times New Roman" panose="02020603050405020304" pitchFamily="18" charset="0"/>
                <a:cs typeface="Times New Roman" panose="02020603050405020304" pitchFamily="18" charset="0"/>
              </a:rPr>
              <a:t>Паріньяс</a:t>
            </a:r>
            <a:r>
              <a:rPr lang="uk-UA" sz="2150" dirty="0">
                <a:solidFill>
                  <a:schemeClr val="tx1"/>
                </a:solidFill>
                <a:latin typeface="Times New Roman" panose="02020603050405020304" pitchFamily="18" charset="0"/>
                <a:cs typeface="Times New Roman" panose="02020603050405020304" pitchFamily="18" charset="0"/>
              </a:rPr>
              <a:t>.</a:t>
            </a:r>
            <a:br>
              <a:rPr lang="uk-UA" sz="2150" dirty="0">
                <a:solidFill>
                  <a:schemeClr val="tx1"/>
                </a:solidFill>
                <a:latin typeface="Times New Roman" panose="02020603050405020304" pitchFamily="18" charset="0"/>
                <a:cs typeface="Times New Roman" panose="02020603050405020304" pitchFamily="18" charset="0"/>
              </a:rPr>
            </a:br>
            <a:r>
              <a:rPr lang="uk-UA" sz="2150" dirty="0">
                <a:solidFill>
                  <a:schemeClr val="tx1"/>
                </a:solidFill>
                <a:latin typeface="Times New Roman" panose="02020603050405020304" pitchFamily="18" charset="0"/>
                <a:cs typeface="Times New Roman" panose="02020603050405020304" pitchFamily="18" charset="0"/>
              </a:rPr>
              <a:t>10. Найбільшою затокою Південної Америки є затока Ла-Плата.</a:t>
            </a:r>
          </a:p>
        </p:txBody>
      </p:sp>
      <p:sp>
        <p:nvSpPr>
          <p:cNvPr id="3" name="Прямокутник 2"/>
          <p:cNvSpPr/>
          <p:nvPr/>
        </p:nvSpPr>
        <p:spPr>
          <a:xfrm>
            <a:off x="2915816" y="611977"/>
            <a:ext cx="3191066" cy="584775"/>
          </a:xfrm>
          <a:prstGeom prst="rect">
            <a:avLst/>
          </a:prstGeom>
        </p:spPr>
        <p:txBody>
          <a:bodyPr wrap="none">
            <a:spAutoFit/>
          </a:bodyPr>
          <a:lstStyle/>
          <a:p>
            <a:r>
              <a:rPr lang="uk-UA" sz="3200" b="1" dirty="0">
                <a:solidFill>
                  <a:schemeClr val="tx1"/>
                </a:solidFill>
                <a:latin typeface="Times New Roman" panose="02020603050405020304" pitchFamily="18" charset="0"/>
                <a:cs typeface="Times New Roman" panose="02020603050405020304" pitchFamily="18" charset="0"/>
              </a:rPr>
              <a:t>ГРА «ТАК – НІ»</a:t>
            </a:r>
            <a:endParaRPr lang="uk-UA" sz="3200" dirty="0"/>
          </a:p>
        </p:txBody>
      </p:sp>
    </p:spTree>
    <p:extLst>
      <p:ext uri="{BB962C8B-B14F-4D97-AF65-F5344CB8AC3E}">
        <p14:creationId xmlns:p14="http://schemas.microsoft.com/office/powerpoint/2010/main" val="354750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08912" cy="4959424"/>
          </a:xfrm>
        </p:spPr>
        <p:txBody>
          <a:bodyPr>
            <a:noAutofit/>
          </a:bodyPr>
          <a:lstStyle/>
          <a:p>
            <a:r>
              <a:rPr lang="uk-UA" sz="2100" dirty="0">
                <a:solidFill>
                  <a:schemeClr val="tx1"/>
                </a:solidFill>
                <a:latin typeface="Times New Roman" panose="02020603050405020304" pitchFamily="18" charset="0"/>
                <a:cs typeface="Times New Roman" panose="02020603050405020304" pitchFamily="18" charset="0"/>
              </a:rPr>
              <a:t>1. Христофор Колумб був першовідкривачем Америки? </a:t>
            </a:r>
            <a:r>
              <a:rPr lang="uk-UA" sz="2100" b="1" dirty="0">
                <a:solidFill>
                  <a:schemeClr val="tx1"/>
                </a:solidFill>
                <a:latin typeface="Times New Roman" panose="02020603050405020304" pitchFamily="18" charset="0"/>
                <a:cs typeface="Times New Roman" panose="02020603050405020304" pitchFamily="18" charset="0"/>
              </a:rPr>
              <a:t>ТАК</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2. Береги Південної Америки омиває Північний Льодовитий океан. </a:t>
            </a:r>
            <a:r>
              <a:rPr lang="uk-UA" sz="2100" b="1" dirty="0">
                <a:solidFill>
                  <a:schemeClr val="tx1"/>
                </a:solidFill>
                <a:latin typeface="Times New Roman" panose="02020603050405020304" pitchFamily="18" charset="0"/>
                <a:cs typeface="Times New Roman" panose="02020603050405020304" pitchFamily="18" charset="0"/>
              </a:rPr>
              <a:t>НІ</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3. Велика частина Південної Америки розташована в Південній півкулі? </a:t>
            </a:r>
            <a:r>
              <a:rPr lang="uk-UA" sz="2100" b="1" dirty="0">
                <a:solidFill>
                  <a:schemeClr val="tx1"/>
                </a:solidFill>
                <a:latin typeface="Times New Roman" panose="02020603050405020304" pitchFamily="18" charset="0"/>
                <a:cs typeface="Times New Roman" panose="02020603050405020304" pitchFamily="18" charset="0"/>
              </a:rPr>
              <a:t>ТАК</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4. Холодна течія, яка проходить уздовж берегів Південної Америки, впливає на клімат узбережжя. </a:t>
            </a:r>
            <a:r>
              <a:rPr lang="uk-UA" sz="2100" b="1" dirty="0">
                <a:solidFill>
                  <a:schemeClr val="tx1"/>
                </a:solidFill>
                <a:latin typeface="Times New Roman" panose="02020603050405020304" pitchFamily="18" charset="0"/>
                <a:cs typeface="Times New Roman" panose="02020603050405020304" pitchFamily="18" charset="0"/>
              </a:rPr>
              <a:t>ТАК</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5. Екватор перетинає Південну Америку посередині. </a:t>
            </a:r>
            <a:r>
              <a:rPr lang="uk-UA" sz="2100" b="1" dirty="0">
                <a:solidFill>
                  <a:schemeClr val="tx1"/>
                </a:solidFill>
                <a:latin typeface="Times New Roman" panose="02020603050405020304" pitchFamily="18" charset="0"/>
                <a:cs typeface="Times New Roman" panose="02020603050405020304" pitchFamily="18" charset="0"/>
              </a:rPr>
              <a:t>НІ</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6. Материк Південна Америка розташований в Західній і переважно Південній півкулях, має значну протяжність з півночі на південь. </a:t>
            </a:r>
            <a:r>
              <a:rPr lang="uk-UA" sz="2100" b="1" dirty="0">
                <a:solidFill>
                  <a:schemeClr val="tx1"/>
                </a:solidFill>
                <a:latin typeface="Times New Roman" panose="02020603050405020304" pitchFamily="18" charset="0"/>
                <a:cs typeface="Times New Roman" panose="02020603050405020304" pitchFamily="18" charset="0"/>
              </a:rPr>
              <a:t>ТАК</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7. Першими європейцями були португальці, які перетворили материк на колоніальні володіння. </a:t>
            </a:r>
            <a:r>
              <a:rPr lang="uk-UA" sz="2100" b="1" dirty="0">
                <a:solidFill>
                  <a:schemeClr val="tx1"/>
                </a:solidFill>
                <a:latin typeface="Times New Roman" panose="02020603050405020304" pitchFamily="18" charset="0"/>
                <a:cs typeface="Times New Roman" panose="02020603050405020304" pitchFamily="18" charset="0"/>
              </a:rPr>
              <a:t>НІ</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8. Європейці потрапили на материк після подорожей </a:t>
            </a:r>
            <a:r>
              <a:rPr lang="uk-UA" sz="2100" dirty="0" err="1">
                <a:solidFill>
                  <a:schemeClr val="tx1"/>
                </a:solidFill>
                <a:latin typeface="Times New Roman" panose="02020603050405020304" pitchFamily="18" charset="0"/>
                <a:cs typeface="Times New Roman" panose="02020603050405020304" pitchFamily="18" charset="0"/>
              </a:rPr>
              <a:t>Ф.Магелана</a:t>
            </a:r>
            <a:r>
              <a:rPr lang="uk-UA" sz="2100" dirty="0">
                <a:solidFill>
                  <a:schemeClr val="tx1"/>
                </a:solidFill>
                <a:latin typeface="Times New Roman" panose="02020603050405020304" pitchFamily="18" charset="0"/>
                <a:cs typeface="Times New Roman" panose="02020603050405020304" pitchFamily="18" charset="0"/>
              </a:rPr>
              <a:t>. </a:t>
            </a:r>
            <a:r>
              <a:rPr lang="uk-UA" sz="2100" b="1" dirty="0">
                <a:solidFill>
                  <a:schemeClr val="tx1"/>
                </a:solidFill>
                <a:latin typeface="Times New Roman" panose="02020603050405020304" pitchFamily="18" charset="0"/>
                <a:cs typeface="Times New Roman" panose="02020603050405020304" pitchFamily="18" charset="0"/>
              </a:rPr>
              <a:t>НІ</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9. Крайньою західною точкою Південної Америки є мис </a:t>
            </a:r>
            <a:r>
              <a:rPr lang="uk-UA" sz="2100" dirty="0" err="1">
                <a:solidFill>
                  <a:schemeClr val="tx1"/>
                </a:solidFill>
                <a:latin typeface="Times New Roman" panose="02020603050405020304" pitchFamily="18" charset="0"/>
                <a:cs typeface="Times New Roman" panose="02020603050405020304" pitchFamily="18" charset="0"/>
              </a:rPr>
              <a:t>Паріньяс</a:t>
            </a:r>
            <a:r>
              <a:rPr lang="uk-UA" sz="2100" dirty="0">
                <a:solidFill>
                  <a:schemeClr val="tx1"/>
                </a:solidFill>
                <a:latin typeface="Times New Roman" panose="02020603050405020304" pitchFamily="18" charset="0"/>
                <a:cs typeface="Times New Roman" panose="02020603050405020304" pitchFamily="18" charset="0"/>
              </a:rPr>
              <a:t>. </a:t>
            </a:r>
            <a:r>
              <a:rPr lang="uk-UA" sz="2100" b="1" dirty="0">
                <a:solidFill>
                  <a:schemeClr val="tx1"/>
                </a:solidFill>
                <a:latin typeface="Times New Roman" panose="02020603050405020304" pitchFamily="18" charset="0"/>
                <a:cs typeface="Times New Roman" panose="02020603050405020304" pitchFamily="18" charset="0"/>
              </a:rPr>
              <a:t>ТАК</a:t>
            </a:r>
            <a:br>
              <a:rPr lang="uk-UA" sz="2100" dirty="0">
                <a:solidFill>
                  <a:schemeClr val="tx1"/>
                </a:solidFill>
                <a:latin typeface="Times New Roman" panose="02020603050405020304" pitchFamily="18" charset="0"/>
                <a:cs typeface="Times New Roman" panose="02020603050405020304" pitchFamily="18" charset="0"/>
              </a:rPr>
            </a:br>
            <a:r>
              <a:rPr lang="uk-UA" sz="2100" dirty="0">
                <a:solidFill>
                  <a:schemeClr val="tx1"/>
                </a:solidFill>
                <a:latin typeface="Times New Roman" panose="02020603050405020304" pitchFamily="18" charset="0"/>
                <a:cs typeface="Times New Roman" panose="02020603050405020304" pitchFamily="18" charset="0"/>
              </a:rPr>
              <a:t>10. Найбільшою затокою Південної Америки є затока Ла-Плата. </a:t>
            </a:r>
            <a:r>
              <a:rPr lang="uk-UA" sz="2100" b="1" dirty="0">
                <a:solidFill>
                  <a:schemeClr val="tx1"/>
                </a:solidFill>
                <a:latin typeface="Times New Roman" panose="02020603050405020304" pitchFamily="18" charset="0"/>
                <a:cs typeface="Times New Roman" panose="02020603050405020304" pitchFamily="18" charset="0"/>
              </a:rPr>
              <a:t>ТАК</a:t>
            </a:r>
            <a:endParaRPr lang="uk-UA" sz="2100" dirty="0"/>
          </a:p>
        </p:txBody>
      </p:sp>
      <p:sp>
        <p:nvSpPr>
          <p:cNvPr id="3" name="Прямокутник 2"/>
          <p:cNvSpPr/>
          <p:nvPr/>
        </p:nvSpPr>
        <p:spPr>
          <a:xfrm>
            <a:off x="3131840" y="880738"/>
            <a:ext cx="2813912" cy="523220"/>
          </a:xfrm>
          <a:prstGeom prst="rect">
            <a:avLst/>
          </a:prstGeom>
        </p:spPr>
        <p:txBody>
          <a:bodyPr wrap="none">
            <a:spAutoFit/>
          </a:bodyPr>
          <a:lstStyle/>
          <a:p>
            <a:r>
              <a:rPr lang="uk-UA" sz="2800" b="1" dirty="0">
                <a:solidFill>
                  <a:schemeClr val="tx1"/>
                </a:solidFill>
                <a:latin typeface="Times New Roman" panose="02020603050405020304" pitchFamily="18" charset="0"/>
                <a:cs typeface="Times New Roman" panose="02020603050405020304" pitchFamily="18" charset="0"/>
              </a:rPr>
              <a:t>ГРА «ТАК – НІ»</a:t>
            </a:r>
            <a:endParaRPr lang="uk-UA" sz="2800" dirty="0"/>
          </a:p>
        </p:txBody>
      </p:sp>
    </p:spTree>
    <p:extLst>
      <p:ext uri="{BB962C8B-B14F-4D97-AF65-F5344CB8AC3E}">
        <p14:creationId xmlns:p14="http://schemas.microsoft.com/office/powerpoint/2010/main" val="424985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timate\Desktop\пкв.PNG"/>
          <p:cNvPicPr>
            <a:picLocks noChangeAspect="1" noChangeArrowheads="1"/>
          </p:cNvPicPr>
          <p:nvPr/>
        </p:nvPicPr>
        <p:blipFill rotWithShape="1">
          <a:blip r:embed="rId2">
            <a:extLst>
              <a:ext uri="{28A0092B-C50C-407E-A947-70E740481C1C}">
                <a14:useLocalDpi xmlns:a14="http://schemas.microsoft.com/office/drawing/2010/main" val="0"/>
              </a:ext>
            </a:extLst>
          </a:blip>
          <a:srcRect l="4642" t="24144" r="3216" b="11280"/>
          <a:stretch/>
        </p:blipFill>
        <p:spPr bwMode="auto">
          <a:xfrm>
            <a:off x="831272" y="1413164"/>
            <a:ext cx="7620001" cy="404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9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9C89384D-8A4B-4609-B566-B7AF1F2CE379}"/>
              </a:ext>
            </a:extLst>
          </p:cNvPr>
          <p:cNvSpPr/>
          <p:nvPr/>
        </p:nvSpPr>
        <p:spPr>
          <a:xfrm>
            <a:off x="2721173" y="692696"/>
            <a:ext cx="3701654" cy="584775"/>
          </a:xfrm>
          <a:prstGeom prst="rect">
            <a:avLst/>
          </a:prstGeom>
        </p:spPr>
        <p:txBody>
          <a:bodyPr wrap="none">
            <a:spAutoFit/>
          </a:bodyPr>
          <a:lstStyle/>
          <a:p>
            <a:r>
              <a:rPr lang="uk-UA" sz="3200" b="1" dirty="0">
                <a:latin typeface="Times New Roman" panose="02020603050405020304" pitchFamily="18" charset="0"/>
                <a:cs typeface="Times New Roman" panose="02020603050405020304" pitchFamily="18" charset="0"/>
              </a:rPr>
              <a:t>Домашнє завдання</a:t>
            </a:r>
          </a:p>
        </p:txBody>
      </p:sp>
      <p:sp>
        <p:nvSpPr>
          <p:cNvPr id="6" name="Прямокутник 5">
            <a:extLst>
              <a:ext uri="{FF2B5EF4-FFF2-40B4-BE49-F238E27FC236}">
                <a16:creationId xmlns:a16="http://schemas.microsoft.com/office/drawing/2014/main" id="{FE4F9A24-A76E-4615-B2CC-19D0C57D0C82}"/>
              </a:ext>
            </a:extLst>
          </p:cNvPr>
          <p:cNvSpPr/>
          <p:nvPr/>
        </p:nvSpPr>
        <p:spPr>
          <a:xfrm>
            <a:off x="899592" y="1556792"/>
            <a:ext cx="4926733" cy="954107"/>
          </a:xfrm>
          <a:prstGeom prst="rect">
            <a:avLst/>
          </a:prstGeom>
        </p:spPr>
        <p:txBody>
          <a:bodyPr wrap="none">
            <a:spAutoFit/>
          </a:bodyPr>
          <a:lstStyle/>
          <a:p>
            <a:pPr marL="457200" indent="-457200">
              <a:buFont typeface="Arial" panose="020B0604020202020204" pitchFamily="34" charset="0"/>
              <a:buChar char="•"/>
            </a:pPr>
            <a:r>
              <a:rPr lang="uk-UA" sz="2800" dirty="0">
                <a:latin typeface="Times New Roman" panose="02020603050405020304" pitchFamily="18" charset="0"/>
                <a:cs typeface="Times New Roman" panose="02020603050405020304" pitchFamily="18" charset="0"/>
              </a:rPr>
              <a:t>Опрацювати § 21, ст. 94-97</a:t>
            </a:r>
          </a:p>
          <a:p>
            <a:pPr marL="457200" indent="-457200">
              <a:buFont typeface="Arial" panose="020B0604020202020204" pitchFamily="34" charset="0"/>
              <a:buChar char="•"/>
            </a:pPr>
            <a:r>
              <a:rPr lang="uk-UA" sz="2800" dirty="0">
                <a:latin typeface="Times New Roman" panose="02020603050405020304" pitchFamily="18" charset="0"/>
                <a:cs typeface="Times New Roman" panose="02020603050405020304" pitchFamily="18" charset="0"/>
              </a:rPr>
              <a:t>Пригадати гіпотезу Вегнера</a:t>
            </a:r>
          </a:p>
        </p:txBody>
      </p:sp>
    </p:spTree>
    <p:extLst>
      <p:ext uri="{BB962C8B-B14F-4D97-AF65-F5344CB8AC3E}">
        <p14:creationId xmlns:p14="http://schemas.microsoft.com/office/powerpoint/2010/main" val="386536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ltimate\Desktop\ерке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626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9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ltimate\Desktop\ркее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370"/>
            <a:ext cx="8208912" cy="61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4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ltimate\Desktop\фуу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04707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ltimate\Desktop\руу.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613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0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ltimate\Desktop\кру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9670"/>
            <a:ext cx="8164986" cy="615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6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064896" cy="1143000"/>
          </a:xfrm>
        </p:spPr>
        <p:txBody>
          <a:bodyPr>
            <a:normAutofit fontScale="90000"/>
          </a:bodyPr>
          <a:lstStyle/>
          <a:p>
            <a:pPr algn="ctr"/>
            <a:r>
              <a:rPr lang="ru-RU" b="1" dirty="0" err="1">
                <a:solidFill>
                  <a:schemeClr val="tx1"/>
                </a:solidFill>
                <a:latin typeface="Times New Roman" panose="02020603050405020304" pitchFamily="18" charset="0"/>
                <a:cs typeface="Times New Roman" panose="02020603050405020304" pitchFamily="18" charset="0"/>
              </a:rPr>
              <a:t>Географічне</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положення</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Дослідження</a:t>
            </a:r>
            <a:r>
              <a:rPr lang="ru-RU" b="1" dirty="0">
                <a:solidFill>
                  <a:schemeClr val="tx1"/>
                </a:solidFill>
                <a:latin typeface="Times New Roman" panose="02020603050405020304" pitchFamily="18" charset="0"/>
                <a:cs typeface="Times New Roman" panose="02020603050405020304" pitchFamily="18" charset="0"/>
              </a:rPr>
              <a:t> та </a:t>
            </a:r>
            <a:r>
              <a:rPr lang="ru-RU" b="1" dirty="0" err="1">
                <a:solidFill>
                  <a:schemeClr val="tx1"/>
                </a:solidFill>
                <a:latin typeface="Times New Roman" panose="02020603050405020304" pitchFamily="18" charset="0"/>
                <a:cs typeface="Times New Roman" panose="02020603050405020304" pitchFamily="18" charset="0"/>
              </a:rPr>
              <a:t>освоєння</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Південної</a:t>
            </a:r>
            <a:r>
              <a:rPr lang="ru-RU" b="1" dirty="0">
                <a:solidFill>
                  <a:schemeClr val="tx1"/>
                </a:solidFill>
                <a:latin typeface="Times New Roman" panose="02020603050405020304" pitchFamily="18" charset="0"/>
                <a:cs typeface="Times New Roman" panose="02020603050405020304" pitchFamily="18" charset="0"/>
              </a:rPr>
              <a:t> Америки</a:t>
            </a:r>
            <a:endParaRPr lang="uk-UA" b="1"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Ð ÐµÐ·ÑÐ»ÑÑÐ°Ñ Ð¿Ð¾ÑÑÐºÑ Ð·Ð¾Ð±ÑÐ°Ð¶ÐµÐ½Ñ Ð·Ð° Ð·Ð°Ð¿Ð¸ÑÐ¾Ð¼ &quot;ÑÑÐ·Ð¸ÑÐ½Ð° ÐºÐ°ÑÑÐ° Ð¿ÑÐ²Ð´ÐµÐ½Ð½Ð¾Ñ Ð°Ð¼ÐµÑÐ¸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335" y="2082445"/>
            <a:ext cx="3473069" cy="437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3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043608" y="764704"/>
            <a:ext cx="7056784" cy="5386090"/>
          </a:xfrm>
          <a:prstGeom prst="rect">
            <a:avLst/>
          </a:prstGeom>
        </p:spPr>
        <p:txBody>
          <a:bodyPr wrap="square">
            <a:spAutoFit/>
          </a:bodyPr>
          <a:lstStyle/>
          <a:p>
            <a:pPr algn="ctr"/>
            <a:r>
              <a:rPr lang="uk-UA" sz="3200" b="1" dirty="0">
                <a:latin typeface="Times New Roman" panose="02020603050405020304" pitchFamily="18" charset="0"/>
                <a:cs typeface="Times New Roman" panose="02020603050405020304" pitchFamily="18" charset="0"/>
              </a:rPr>
              <a:t>План характеристики географічного положення материка</a:t>
            </a:r>
          </a:p>
          <a:p>
            <a:r>
              <a:rPr lang="uk-UA" sz="2800" dirty="0">
                <a:latin typeface="Times New Roman" panose="02020603050405020304" pitchFamily="18" charset="0"/>
                <a:cs typeface="Times New Roman" panose="02020603050405020304" pitchFamily="18" charset="0"/>
              </a:rPr>
              <a:t>1. Розташування материка щодо екватора, найбільша його протяжність із півночі на південь.</a:t>
            </a:r>
          </a:p>
          <a:p>
            <a:r>
              <a:rPr lang="uk-UA" sz="2800" dirty="0">
                <a:latin typeface="Times New Roman" panose="02020603050405020304" pitchFamily="18" charset="0"/>
                <a:cs typeface="Times New Roman" panose="02020603050405020304" pitchFamily="18" charset="0"/>
              </a:rPr>
              <a:t>2. Крайні точки, півкулі й географічні пояси, в яких лежить материк.</a:t>
            </a:r>
          </a:p>
          <a:p>
            <a:r>
              <a:rPr lang="uk-UA" sz="2800" dirty="0">
                <a:latin typeface="Times New Roman" panose="02020603050405020304" pitchFamily="18" charset="0"/>
                <a:cs typeface="Times New Roman" panose="02020603050405020304" pitchFamily="18" charset="0"/>
              </a:rPr>
              <a:t>3. Протяжність  материка із заходу на схід.</a:t>
            </a:r>
          </a:p>
          <a:p>
            <a:r>
              <a:rPr lang="uk-UA" sz="2800" dirty="0">
                <a:latin typeface="Times New Roman" panose="02020603050405020304" pitchFamily="18" charset="0"/>
                <a:cs typeface="Times New Roman" panose="02020603050405020304" pitchFamily="18" charset="0"/>
              </a:rPr>
              <a:t>4. Океани та моря, морські течії, що омивають материк.</a:t>
            </a:r>
          </a:p>
          <a:p>
            <a:r>
              <a:rPr lang="uk-UA" sz="2800" dirty="0">
                <a:latin typeface="Times New Roman" panose="02020603050405020304" pitchFamily="18" charset="0"/>
                <a:cs typeface="Times New Roman" panose="02020603050405020304" pitchFamily="18" charset="0"/>
              </a:rPr>
              <a:t>5. Інші найближчі материки і шляхи сполучення з ними.</a:t>
            </a:r>
          </a:p>
        </p:txBody>
      </p:sp>
    </p:spTree>
    <p:extLst>
      <p:ext uri="{BB962C8B-B14F-4D97-AF65-F5344CB8AC3E}">
        <p14:creationId xmlns:p14="http://schemas.microsoft.com/office/powerpoint/2010/main" val="102783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ін">
  <a:themeElements>
    <a:clrScheme name="Ості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і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і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TotalTime>
  <Words>275</Words>
  <Application>Microsoft Office PowerPoint</Application>
  <PresentationFormat>Екран (4:3)</PresentationFormat>
  <Paragraphs>24</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Arial</vt:lpstr>
      <vt:lpstr>Century Gothic</vt:lpstr>
      <vt:lpstr>Times New Roman</vt:lpstr>
      <vt:lpstr>Wingdings 2</vt:lpstr>
      <vt:lpstr>Остін</vt:lpstr>
      <vt:lpstr>Урок географії 7 клас</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Географічне положення. Дослідження та освоєння Південної Америки</vt:lpstr>
      <vt:lpstr>Презентація PowerPoint</vt:lpstr>
      <vt:lpstr>Географічний практикум Практична робота №5</vt:lpstr>
      <vt:lpstr>Історія відкриття та освоєння Південної Америки</vt:lpstr>
      <vt:lpstr>Презентація PowerPoint</vt:lpstr>
      <vt:lpstr>Реальне відкриття Південної Америки відбулося за допомогою іншого мореплавця – Амеріго Веспуччі. Це сталося на початку 16 століття, коли італієць брав участь в подорожі до берегів «Вест-Індії». Тоді Веспуччі зрозумів, що його попередник відкрив не Індію, а невідомий материк, який тоді називали Новим Світом. Назва пішла від імені самого Веспуччі- територію називали землею Амеріго, що згодом перетворилося в Америку.</vt:lpstr>
      <vt:lpstr>Після відкриття почався тривалий процес колонізації. Після того, як стало відомо про відкриття нових земель Колумбом, з Європи туди попрямували завойовники, які бажали відшукати неймовірні скарби, багатства і привласнити собі землі. Цих завойовників називали конкістадорами. Але для того, щоб здійснити свої ідеї, їм необхідно було винищувати і поневолювати корінне населення Південної Америки. Цей процес супроводжувався постійним розграбуванням і спустошенням нововідкритих територій.</vt:lpstr>
      <vt:lpstr>Одним з важливих моментів в історії освоєння Південної Америки вважається експедиція вченого Олександра Гумбольдта. Його праці безцінні- він описував оточувалу його природу, вивчив близько 12 тисячі рослин і навіть створив карту Південної Америки, яку можна назвати геологічною. Він проводив настільки поглиблені дослідження упродовж 20 років, що написану ним згодом книгу називали чи не другим відкриттям Америки.</vt:lpstr>
      <vt:lpstr>Чарльз Дарвін під час кругосвітньої подорожі на кораблі «Бігль» пройшов уздовж узбережжя Південної Америки. Збирав колекції тварин та рослин. Досліджував рештки давніх тварин</vt:lpstr>
      <vt:lpstr>Російський вчений, ботанік, селекціонер Микола Вавилов установив давні центри хліборобства Південної Америки, походження деяких культурних рослин</vt:lpstr>
      <vt:lpstr> 1. Христофор Колумб був першовідкривачем Америки?  2. Береги Південної Америки омиває Північний Льодовитий океан?  3. Велика частина Південної Америки розташована в Південній півкулі?  4. Холодна течія, яка проходить уздовж берегів Південної Америки, впливає на клімат узбережжя 5. Екватор перетинає Південну Америку посередині?  6. Материк Південна Америка розташований в Західній і переважно Південній півкулях, має значну протяжність з півночі на південь.  7. Першими європейцями були португальці, які перетворили материк на колоніальні володіння.  8. Європейці потрапили на материк після подорожей Ф.Магелана.  9. Крайньою західною точкою Південної Америки є мис Паріньяс. 10. Найбільшою затокою Південної Америки є затока Ла-Плата.</vt:lpstr>
      <vt:lpstr>1. Христофор Колумб був першовідкривачем Америки? ТАК 2. Береги Південної Америки омиває Північний Льодовитий океан. НІ 3. Велика частина Південної Америки розташована в Південній півкулі? ТАК 4. Холодна течія, яка проходить уздовж берегів Південної Америки, впливає на клімат узбережжя. ТАК 5. Екватор перетинає Південну Америку посередині. НІ 6. Материк Південна Америка розташований в Західній і переважно Південній півкулях, має значну протяжність з півночі на південь. ТАК 7. Першими європейцями були португальці, які перетворили материк на колоніальні володіння. НІ 8. Європейці потрапили на материк після подорожей Ф.Магелана. НІ 9. Крайньою західною точкою Південної Америки є мис Паріньяс. ТАК 10. Найбільшою затокою Південної Америки є затока Ла-Плата. ТАК</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Ultimate</dc:creator>
  <cp:lastModifiedBy>SB</cp:lastModifiedBy>
  <cp:revision>9</cp:revision>
  <dcterms:created xsi:type="dcterms:W3CDTF">2018-11-22T13:10:38Z</dcterms:created>
  <dcterms:modified xsi:type="dcterms:W3CDTF">2019-02-01T20:11:21Z</dcterms:modified>
</cp:coreProperties>
</file>