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3" r:id="rId3"/>
    <p:sldId id="262" r:id="rId4"/>
    <p:sldId id="277" r:id="rId5"/>
    <p:sldId id="278" r:id="rId6"/>
    <p:sldId id="261" r:id="rId7"/>
    <p:sldId id="260" r:id="rId8"/>
    <p:sldId id="259" r:id="rId9"/>
    <p:sldId id="257" r:id="rId10"/>
    <p:sldId id="265" r:id="rId11"/>
    <p:sldId id="267" r:id="rId12"/>
    <p:sldId id="264" r:id="rId13"/>
    <p:sldId id="258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9" r:id="rId25"/>
    <p:sldId id="280" r:id="rId26"/>
    <p:sldId id="292" r:id="rId27"/>
    <p:sldId id="281" r:id="rId28"/>
    <p:sldId id="284" r:id="rId29"/>
    <p:sldId id="291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6F0-CF41-4161-BFF0-AB10F697D2A4}" type="datetimeFigureOut">
              <a:rPr lang="uk-UA" smtClean="0"/>
              <a:pPr/>
              <a:t>15.05.2013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E6C8-76E5-4FA8-A2BA-75E4AADE2D4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6F0-CF41-4161-BFF0-AB10F697D2A4}" type="datetimeFigureOut">
              <a:rPr lang="uk-UA" smtClean="0"/>
              <a:pPr/>
              <a:t>15.05.2013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E6C8-76E5-4FA8-A2BA-75E4AADE2D4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6F0-CF41-4161-BFF0-AB10F697D2A4}" type="datetimeFigureOut">
              <a:rPr lang="uk-UA" smtClean="0"/>
              <a:pPr/>
              <a:t>15.05.2013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E6C8-76E5-4FA8-A2BA-75E4AADE2D4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6F0-CF41-4161-BFF0-AB10F697D2A4}" type="datetimeFigureOut">
              <a:rPr lang="uk-UA" smtClean="0"/>
              <a:pPr/>
              <a:t>15.05.2013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E6C8-76E5-4FA8-A2BA-75E4AADE2D4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6F0-CF41-4161-BFF0-AB10F697D2A4}" type="datetimeFigureOut">
              <a:rPr lang="uk-UA" smtClean="0"/>
              <a:pPr/>
              <a:t>15.05.2013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E6C8-76E5-4FA8-A2BA-75E4AADE2D4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6F0-CF41-4161-BFF0-AB10F697D2A4}" type="datetimeFigureOut">
              <a:rPr lang="uk-UA" smtClean="0"/>
              <a:pPr/>
              <a:t>15.05.2013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E6C8-76E5-4FA8-A2BA-75E4AADE2D4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6F0-CF41-4161-BFF0-AB10F697D2A4}" type="datetimeFigureOut">
              <a:rPr lang="uk-UA" smtClean="0"/>
              <a:pPr/>
              <a:t>15.05.2013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E6C8-76E5-4FA8-A2BA-75E4AADE2D4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6F0-CF41-4161-BFF0-AB10F697D2A4}" type="datetimeFigureOut">
              <a:rPr lang="uk-UA" smtClean="0"/>
              <a:pPr/>
              <a:t>15.05.2013</a:t>
            </a:fld>
            <a:endParaRPr lang="uk-UA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887E6C8-76E5-4FA8-A2BA-75E4AADE2D49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6F0-CF41-4161-BFF0-AB10F697D2A4}" type="datetimeFigureOut">
              <a:rPr lang="uk-UA" smtClean="0"/>
              <a:pPr/>
              <a:t>15.05.2013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E6C8-76E5-4FA8-A2BA-75E4AADE2D4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6F0-CF41-4161-BFF0-AB10F697D2A4}" type="datetimeFigureOut">
              <a:rPr lang="uk-UA" smtClean="0"/>
              <a:pPr/>
              <a:t>15.05.2013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E887E6C8-76E5-4FA8-A2BA-75E4AADE2D4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6238F6F0-CF41-4161-BFF0-AB10F697D2A4}" type="datetimeFigureOut">
              <a:rPr lang="uk-UA" smtClean="0"/>
              <a:pPr/>
              <a:t>15.05.2013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7E6C8-76E5-4FA8-A2BA-75E4AADE2D4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238F6F0-CF41-4161-BFF0-AB10F697D2A4}" type="datetimeFigureOut">
              <a:rPr lang="uk-UA" smtClean="0"/>
              <a:pPr/>
              <a:t>15.05.2013</a:t>
            </a:fld>
            <a:endParaRPr lang="uk-UA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887E6C8-76E5-4FA8-A2BA-75E4AADE2D49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57158" y="642919"/>
            <a:ext cx="8358246" cy="1071570"/>
          </a:xfrm>
        </p:spPr>
        <p:txBody>
          <a:bodyPr>
            <a:noAutofit/>
          </a:bodyPr>
          <a:lstStyle/>
          <a:p>
            <a:r>
              <a:rPr lang="uk-UA" sz="4400" b="0" dirty="0" smtClean="0">
                <a:solidFill>
                  <a:srgbClr val="00B0F0"/>
                </a:solidFill>
              </a:rPr>
              <a:t>Країни Латинської Америки</a:t>
            </a:r>
            <a:endParaRPr lang="uk-UA" sz="4400" b="0" dirty="0">
              <a:solidFill>
                <a:srgbClr val="00B0F0"/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42910" y="1857364"/>
            <a:ext cx="6629400" cy="3571900"/>
          </a:xfrm>
        </p:spPr>
        <p:txBody>
          <a:bodyPr>
            <a:noAutofit/>
          </a:bodyPr>
          <a:lstStyle/>
          <a:p>
            <a:pPr marL="261938" indent="-261938">
              <a:buClr>
                <a:srgbClr val="00B0F0"/>
              </a:buClr>
              <a:buFont typeface="Wingdings" pitchFamily="2" charset="2"/>
              <a:buChar char="§"/>
            </a:pPr>
            <a:r>
              <a:rPr lang="uk-UA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Країни східної частини Південної Америки</a:t>
            </a:r>
          </a:p>
          <a:p>
            <a:pPr marL="261938" indent="-261938">
              <a:buClr>
                <a:srgbClr val="00B0F0"/>
              </a:buClr>
              <a:buFont typeface="Wingdings" pitchFamily="2" charset="2"/>
              <a:buChar char="§"/>
            </a:pPr>
            <a:r>
              <a:rPr lang="uk-UA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Країни гірського заходу Південної Америки</a:t>
            </a:r>
          </a:p>
          <a:p>
            <a:pPr marL="261938" indent="-261938">
              <a:buClr>
                <a:srgbClr val="00B0F0"/>
              </a:buClr>
              <a:buFont typeface="Wingdings" pitchFamily="2" charset="2"/>
              <a:buChar char="§"/>
            </a:pPr>
            <a:r>
              <a:rPr lang="uk-UA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Країни Центральної Америки та островів Карибського моря</a:t>
            </a:r>
          </a:p>
          <a:p>
            <a:pPr marL="261938" indent="-261938">
              <a:buClr>
                <a:srgbClr val="00B0F0"/>
              </a:buClr>
              <a:buFont typeface="Wingdings" pitchFamily="2" charset="2"/>
              <a:buChar char="§"/>
            </a:pPr>
            <a:r>
              <a:rPr lang="uk-UA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Мексика</a:t>
            </a:r>
            <a:endParaRPr lang="uk-UA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0136" y="71414"/>
            <a:ext cx="4262458" cy="26944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3400420" cy="785818"/>
          </a:xfrm>
        </p:spPr>
        <p:txBody>
          <a:bodyPr>
            <a:normAutofit/>
          </a:bodyPr>
          <a:lstStyle/>
          <a:p>
            <a:r>
              <a:rPr lang="uk-UA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</a:t>
            </a:r>
            <a:endParaRPr lang="uk-UA" sz="4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001" y="1000108"/>
            <a:ext cx="8643998" cy="5715040"/>
          </a:xfrm>
        </p:spPr>
        <p:txBody>
          <a:bodyPr>
            <a:noAutofit/>
          </a:bodyPr>
          <a:lstStyle/>
          <a:p>
            <a:r>
              <a:rPr lang="uk-UA" sz="2150" dirty="0" smtClean="0"/>
              <a:t>Кількість - 560 287 688 осіб;</a:t>
            </a:r>
          </a:p>
          <a:p>
            <a:r>
              <a:rPr lang="uk-UA" sz="2150" dirty="0" smtClean="0"/>
              <a:t>У 3 країнах – Аргентині, Бразилії, Мексиці – проживає більша половина населення Латинської Америки;</a:t>
            </a:r>
          </a:p>
          <a:p>
            <a:r>
              <a:rPr lang="uk-UA" sz="2150" dirty="0" smtClean="0"/>
              <a:t>Бразилія з населенням 188 млн. осіб посідає 5 місце в світі;</a:t>
            </a:r>
          </a:p>
          <a:p>
            <a:r>
              <a:rPr lang="uk-UA" sz="2150" dirty="0" smtClean="0"/>
              <a:t>Проте чисельність населення майже третини країн регіону, не перевищує  1млн. жителів  – країни-карлики. </a:t>
            </a:r>
          </a:p>
          <a:p>
            <a:r>
              <a:rPr lang="uk-UA" sz="2150" dirty="0" smtClean="0"/>
              <a:t>Кількість населення регіону постійно зростає, хоч і не так швидко, як у країнах Азії; </a:t>
            </a:r>
          </a:p>
          <a:p>
            <a:r>
              <a:rPr lang="uk-UA" sz="2150" dirty="0" smtClean="0"/>
              <a:t>(За прогнозами ООН, до 2025 р. чисельність </a:t>
            </a:r>
            <a:r>
              <a:rPr lang="uk-UA" sz="2150" dirty="0" err="1" smtClean="0"/>
              <a:t>населеня</a:t>
            </a:r>
            <a:r>
              <a:rPr lang="uk-UA" sz="2150" dirty="0" smtClean="0"/>
              <a:t> сягне 790 млн. осіб); </a:t>
            </a:r>
          </a:p>
          <a:p>
            <a:r>
              <a:rPr lang="uk-UA" sz="2150" dirty="0" smtClean="0"/>
              <a:t>За характеристиками вікової структури регіон належить до «молодих» - діти до 15 років становлять 40 % населення. </a:t>
            </a:r>
          </a:p>
          <a:p>
            <a:r>
              <a:rPr lang="uk-UA" sz="2150" dirty="0" smtClean="0"/>
              <a:t>У найменш розвинутих країнах Латинської Америки смертність і досі дуже висока.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4633" y="142852"/>
            <a:ext cx="3614734" cy="642942"/>
          </a:xfrm>
        </p:spPr>
        <p:txBody>
          <a:bodyPr>
            <a:noAutofit/>
          </a:bodyPr>
          <a:lstStyle/>
          <a:p>
            <a:r>
              <a:rPr lang="uk-UA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</a:t>
            </a:r>
            <a:endParaRPr lang="uk-UA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8715436" cy="5715040"/>
          </a:xfrm>
        </p:spPr>
        <p:txBody>
          <a:bodyPr>
            <a:noAutofit/>
          </a:bodyPr>
          <a:lstStyle/>
          <a:p>
            <a:r>
              <a:rPr lang="uk-UA" sz="2000" dirty="0" smtClean="0"/>
              <a:t>На більшій частині території Латинської Америки густота населення становить близько 3 особи/</a:t>
            </a:r>
            <a:r>
              <a:rPr lang="uk-UA" sz="2000" dirty="0" err="1" smtClean="0"/>
              <a:t>км²</a:t>
            </a:r>
            <a:r>
              <a:rPr lang="uk-UA" sz="2000" dirty="0" smtClean="0"/>
              <a:t> (Анди, </a:t>
            </a:r>
            <a:r>
              <a:rPr lang="uk-UA" sz="2000" dirty="0" err="1" smtClean="0"/>
              <a:t>Амазонія</a:t>
            </a:r>
            <a:r>
              <a:rPr lang="uk-UA" sz="2000" dirty="0" smtClean="0"/>
              <a:t>). </a:t>
            </a:r>
          </a:p>
          <a:p>
            <a:r>
              <a:rPr lang="uk-UA" sz="2000" dirty="0" smtClean="0"/>
              <a:t>На решті території густота населення висока (22 особи/</a:t>
            </a:r>
            <a:r>
              <a:rPr lang="uk-UA" sz="2000" dirty="0" err="1" smtClean="0"/>
              <a:t>км²</a:t>
            </a:r>
            <a:r>
              <a:rPr lang="uk-UA" sz="2000" dirty="0" smtClean="0"/>
              <a:t>). </a:t>
            </a:r>
          </a:p>
          <a:p>
            <a:r>
              <a:rPr lang="uk-UA" sz="2000" dirty="0" smtClean="0"/>
              <a:t>Особливо багато міських жителів у Аргентині - 84 %, Чилі - 73 %, Венесуелі - 72 %. </a:t>
            </a:r>
          </a:p>
          <a:p>
            <a:r>
              <a:rPr lang="uk-UA" sz="2000" dirty="0" smtClean="0"/>
              <a:t>Урбанізацією охоплені всі країни регіону. </a:t>
            </a:r>
          </a:p>
          <a:p>
            <a:r>
              <a:rPr lang="uk-UA" sz="2000" dirty="0" smtClean="0"/>
              <a:t>Традиційно велика міграція населення з сільських місцевостей до міст у пошуках роботи.</a:t>
            </a:r>
          </a:p>
          <a:p>
            <a:r>
              <a:rPr lang="uk-UA" sz="2000" dirty="0" smtClean="0"/>
              <a:t>Працездатне населення Латинської Америки становить близько 50 %, але в господарстві зайнято близько 35 % загальної кількості населення регіону. </a:t>
            </a:r>
          </a:p>
          <a:p>
            <a:r>
              <a:rPr lang="uk-UA" sz="2000" dirty="0" smtClean="0"/>
              <a:t>Найбільше безробітних - серед молодих жінок, крім того приховане безробіття становить 15-16 %. </a:t>
            </a:r>
          </a:p>
          <a:p>
            <a:r>
              <a:rPr lang="uk-UA" sz="2000" dirty="0" smtClean="0"/>
              <a:t>Зайнято в сільському господарстві 40 % економічно активного населення. </a:t>
            </a:r>
          </a:p>
          <a:p>
            <a:r>
              <a:rPr lang="uk-UA" sz="2000" dirty="0" smtClean="0"/>
              <a:t>Є регіони, де постійно нелегально мігрує до США багато людей.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214290"/>
            <a:ext cx="4929222" cy="857256"/>
          </a:xfrm>
        </p:spPr>
        <p:txBody>
          <a:bodyPr>
            <a:normAutofit fontScale="90000"/>
          </a:bodyPr>
          <a:lstStyle/>
          <a:p>
            <a:r>
              <a:rPr lang="uk-UA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Національний склад</a:t>
            </a:r>
            <a:endParaRPr lang="uk-UA" sz="4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85860"/>
            <a:ext cx="8572560" cy="5357850"/>
          </a:xfrm>
        </p:spPr>
        <p:txBody>
          <a:bodyPr>
            <a:noAutofit/>
          </a:bodyPr>
          <a:lstStyle/>
          <a:p>
            <a:r>
              <a:rPr lang="uk-UA" sz="2200" dirty="0" smtClean="0"/>
              <a:t>Вважається, що корінні жителі Латинської Америки - індіанці - є нащадками азіатських народів, що в давні часи через Берингову протоку потрапили в Америку. </a:t>
            </a:r>
          </a:p>
          <a:p>
            <a:r>
              <a:rPr lang="uk-UA" sz="2200" dirty="0" smtClean="0"/>
              <a:t>Європейська колонізація призвела до часткового знищення та асиміляції корінних жителів. </a:t>
            </a:r>
          </a:p>
          <a:p>
            <a:r>
              <a:rPr lang="uk-UA" sz="2200" dirty="0" smtClean="0"/>
              <a:t>Вона супроводжувалася завезенням негрів з Африки для роботі на плантаціях. </a:t>
            </a:r>
          </a:p>
          <a:p>
            <a:r>
              <a:rPr lang="uk-UA" sz="2200" dirty="0" smtClean="0"/>
              <a:t>Корінні жителі або змішувалися з прибулими, або переселялись у важкодоступні місцевості, де і нині живуть їх нащадки. </a:t>
            </a:r>
          </a:p>
          <a:p>
            <a:r>
              <a:rPr lang="uk-UA" sz="2200" dirty="0" smtClean="0"/>
              <a:t>Сучасні латиноамериканські нації - дуже неоднорідні. </a:t>
            </a:r>
          </a:p>
          <a:p>
            <a:r>
              <a:rPr lang="uk-UA" sz="2200" dirty="0" smtClean="0"/>
              <a:t>Вони складаються з білого, чорношкірого населення, а також груп зі змішаними расовими ознаками – мулатів, метисів та самбо.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7067576" cy="1011222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Мови Латинської Америки</a:t>
            </a:r>
            <a:endParaRPr lang="uk-UA" sz="4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428736"/>
            <a:ext cx="8572560" cy="5214974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Населення регіону розмовляє різними мовами: </a:t>
            </a:r>
          </a:p>
          <a:p>
            <a:r>
              <a:rPr lang="uk-UA" sz="2400" dirty="0" smtClean="0"/>
              <a:t>майже 2/3 іспанською (Мексика, Аргентина, Венесуела, Колумбія, Чилі тощо), </a:t>
            </a:r>
          </a:p>
          <a:p>
            <a:r>
              <a:rPr lang="uk-UA" sz="2400" dirty="0" smtClean="0"/>
              <a:t>близько 1/3 португальською (Бразилія), </a:t>
            </a:r>
          </a:p>
          <a:p>
            <a:r>
              <a:rPr lang="uk-UA" sz="2400" dirty="0" smtClean="0"/>
              <a:t>в окремих країнах вживається французька (Гаїті, Французька Гвіана та ін.), англійська (Ямайка, Беліз, Гайана), голландська (Сурикам, о. Кюрасао) мови,</a:t>
            </a:r>
          </a:p>
          <a:p>
            <a:r>
              <a:rPr lang="uk-UA" sz="2400" dirty="0" smtClean="0"/>
              <a:t>мови корінних племен (інків, майя, ін.): Кечуа, Аймара, </a:t>
            </a:r>
            <a:r>
              <a:rPr lang="uk-UA" sz="2400" dirty="0" err="1" smtClean="0"/>
              <a:t>Науатль</a:t>
            </a:r>
            <a:r>
              <a:rPr lang="uk-UA" sz="2400" dirty="0" smtClean="0"/>
              <a:t>, </a:t>
            </a:r>
            <a:r>
              <a:rPr lang="uk-UA" sz="2400" dirty="0" err="1" smtClean="0"/>
              <a:t>Гуарані</a:t>
            </a:r>
            <a:r>
              <a:rPr lang="uk-UA" sz="2400" dirty="0" smtClean="0"/>
              <a:t>,</a:t>
            </a:r>
          </a:p>
          <a:p>
            <a:r>
              <a:rPr lang="uk-UA" sz="2400" dirty="0" smtClean="0"/>
              <a:t>Креольські мови – нові мови, які сформувались в результаті змішання декількох європейських мов.</a:t>
            </a:r>
          </a:p>
          <a:p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7281890" cy="928694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Релігії Латинської Америки</a:t>
            </a:r>
            <a:endParaRPr lang="uk-UA" sz="4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Релігійна структура населення регіону відзначається абсолютним переважанням католиків (понад 90 %);</a:t>
            </a:r>
          </a:p>
          <a:p>
            <a:r>
              <a:rPr lang="uk-UA" dirty="0" smtClean="0"/>
              <a:t>Частково присутні корінні релігії, буддизм і протестантизм.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285728"/>
            <a:ext cx="1928826" cy="1071570"/>
          </a:xfrm>
        </p:spPr>
        <p:txBody>
          <a:bodyPr>
            <a:normAutofit/>
          </a:bodyPr>
          <a:lstStyle/>
          <a:p>
            <a:r>
              <a:rPr lang="uk-UA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Міста</a:t>
            </a:r>
            <a:endParaRPr lang="uk-UA" sz="4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115328" cy="5000660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Нині на континенті формується значна кількість міських агломерацій, яких у кожній країні налічується 2-3. </a:t>
            </a:r>
          </a:p>
          <a:p>
            <a:r>
              <a:rPr lang="uk-UA" sz="2400" dirty="0" smtClean="0"/>
              <a:t>Найбільші з них: мегалополіс, який утворюють агломерації Ріо-де-Жанейро - Сан-Паулу, агломерації Буенос-Айреса, Мехіко, Сантьяго, Гавани та ін. </a:t>
            </a:r>
          </a:p>
          <a:p>
            <a:r>
              <a:rPr lang="uk-UA" sz="2400" dirty="0" smtClean="0"/>
              <a:t>Разом з тим, </a:t>
            </a:r>
            <a:r>
              <a:rPr lang="uk-UA" sz="2400" dirty="0" err="1" smtClean="0"/>
              <a:t>Амазонія</a:t>
            </a:r>
            <a:r>
              <a:rPr lang="uk-UA" sz="2400" dirty="0" smtClean="0"/>
              <a:t> та гірські масиви - мало освоєні.</a:t>
            </a:r>
          </a:p>
          <a:p>
            <a:r>
              <a:rPr lang="uk-UA" sz="2400" dirty="0" smtClean="0"/>
              <a:t>Найбільші міста: Мехіко, Сан-Паулу, Ріо-де-Жанейро, Буенос-Айрес, Монтевідео, Каракас, Сантьяго, Ліма, Богота.</a:t>
            </a:r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71414"/>
            <a:ext cx="3643338" cy="857256"/>
          </a:xfrm>
        </p:spPr>
        <p:txBody>
          <a:bodyPr>
            <a:normAutofit/>
          </a:bodyPr>
          <a:lstStyle/>
          <a:p>
            <a:r>
              <a:rPr lang="uk-UA" sz="40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Еконміка</a:t>
            </a:r>
            <a:endParaRPr lang="uk-UA" sz="40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8715436" cy="5643602"/>
          </a:xfrm>
        </p:spPr>
        <p:txBody>
          <a:bodyPr>
            <a:normAutofit fontScale="92500" lnSpcReduction="20000"/>
          </a:bodyPr>
          <a:lstStyle/>
          <a:p>
            <a:r>
              <a:rPr lang="uk-UA" sz="2400" dirty="0" smtClean="0"/>
              <a:t>Країни регіону інтегровані у світове господарство: мають тісні економічні зв'язки із США та країнами Західної Європи - колишніми метрополіями. </a:t>
            </a:r>
          </a:p>
          <a:p>
            <a:r>
              <a:rPr lang="uk-UA" sz="2400" dirty="0" smtClean="0"/>
              <a:t>За характером економічного розвитку вони належать до країн, що розвиваються та випереджають країни Африки, Південної та Південно-Східної Азії.</a:t>
            </a:r>
          </a:p>
          <a:p>
            <a:r>
              <a:rPr lang="uk-UA" sz="2400" dirty="0" smtClean="0"/>
              <a:t>Найрозвинутіші з них утворюють групу країн </a:t>
            </a:r>
            <a:r>
              <a:rPr lang="uk-UA" sz="2400" dirty="0" err="1" smtClean="0"/>
              <a:t>НІК</a:t>
            </a:r>
            <a:r>
              <a:rPr lang="uk-UA" sz="2400" dirty="0" smtClean="0"/>
              <a:t> - Мексика, Бразилія, Аргентина, Чилі, Венесуела, Уругвай.</a:t>
            </a:r>
          </a:p>
          <a:p>
            <a:pPr>
              <a:buNone/>
            </a:pPr>
            <a:r>
              <a:rPr lang="uk-UA" sz="2400" dirty="0" smtClean="0"/>
              <a:t>        </a:t>
            </a:r>
            <a:r>
              <a:rPr lang="uk-UA" sz="43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Загальні риси господарства     </a:t>
            </a:r>
          </a:p>
          <a:p>
            <a:r>
              <a:rPr lang="uk-UA" sz="2500" dirty="0" smtClean="0"/>
              <a:t>Багатоукладність;</a:t>
            </a:r>
          </a:p>
          <a:p>
            <a:r>
              <a:rPr lang="uk-UA" sz="2500" dirty="0" smtClean="0"/>
              <a:t>Вузька спеціалізація (крім </a:t>
            </a:r>
            <a:r>
              <a:rPr lang="uk-UA" sz="2500" dirty="0" err="1" smtClean="0"/>
              <a:t>НІК</a:t>
            </a:r>
            <a:r>
              <a:rPr lang="uk-UA" sz="2500" dirty="0" smtClean="0"/>
              <a:t>);</a:t>
            </a:r>
          </a:p>
          <a:p>
            <a:r>
              <a:rPr lang="uk-UA" sz="2500" dirty="0" smtClean="0"/>
              <a:t>Залежність від іноземного капіталу;</a:t>
            </a:r>
          </a:p>
          <a:p>
            <a:r>
              <a:rPr lang="uk-UA" sz="2500" dirty="0" smtClean="0"/>
              <a:t>Переважання видобувної промисловості і сільського господарство;</a:t>
            </a:r>
          </a:p>
          <a:p>
            <a:r>
              <a:rPr lang="uk-UA" sz="2500" dirty="0" smtClean="0"/>
              <a:t>Швидкі темпи зростання важкої промисловості. </a:t>
            </a:r>
          </a:p>
          <a:p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142852"/>
            <a:ext cx="7143800" cy="1071570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Видобувна промисловість</a:t>
            </a:r>
            <a:endParaRPr lang="uk-UA" sz="4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1214422"/>
            <a:ext cx="4357718" cy="5357850"/>
          </a:xfrm>
        </p:spPr>
        <p:txBody>
          <a:bodyPr>
            <a:normAutofit fontScale="92500" lnSpcReduction="10000"/>
          </a:bodyPr>
          <a:lstStyle/>
          <a:p>
            <a:pPr marL="419100" indent="-382588"/>
            <a:r>
              <a:rPr lang="uk-UA" sz="2400" dirty="0" smtClean="0"/>
              <a:t>18 % гірничорудної промисловості світу;</a:t>
            </a:r>
          </a:p>
          <a:p>
            <a:pPr marL="419100" indent="-382588"/>
            <a:r>
              <a:rPr lang="uk-UA" sz="2400" dirty="0" smtClean="0"/>
              <a:t>33 % світового видобутку мідної руди;</a:t>
            </a:r>
          </a:p>
          <a:p>
            <a:pPr marL="419100" indent="-382588">
              <a:buNone/>
            </a:pPr>
            <a:r>
              <a:rPr lang="uk-UA" sz="2400" dirty="0" smtClean="0"/>
              <a:t>    30 % - залізної руди;</a:t>
            </a:r>
          </a:p>
          <a:p>
            <a:pPr marL="419100" indent="-382588">
              <a:buNone/>
            </a:pPr>
            <a:r>
              <a:rPr lang="uk-UA" sz="2400" dirty="0" smtClean="0"/>
              <a:t>    25 % - мангану;</a:t>
            </a:r>
          </a:p>
          <a:p>
            <a:pPr marL="419100" indent="-382588">
              <a:buNone/>
            </a:pPr>
            <a:r>
              <a:rPr lang="uk-UA" sz="2400" dirty="0" smtClean="0"/>
              <a:t>    25 % - бокситів;</a:t>
            </a:r>
          </a:p>
          <a:p>
            <a:pPr marL="419100" indent="-382588"/>
            <a:r>
              <a:rPr lang="uk-UA" sz="2400" dirty="0" smtClean="0"/>
              <a:t>28 % світового експорту залізної руди </a:t>
            </a:r>
            <a:r>
              <a:rPr lang="uk-UA" sz="2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(Бразилія);</a:t>
            </a:r>
          </a:p>
          <a:p>
            <a:pPr marL="419100" indent="-382588">
              <a:buNone/>
            </a:pPr>
            <a:r>
              <a:rPr lang="uk-UA" sz="2400" dirty="0" smtClean="0"/>
              <a:t>    25 % - мідної руди </a:t>
            </a:r>
            <a:r>
              <a:rPr lang="uk-UA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(Чилі);</a:t>
            </a:r>
          </a:p>
          <a:p>
            <a:pPr marL="419100" indent="-382588">
              <a:buNone/>
            </a:pPr>
            <a:r>
              <a:rPr lang="uk-UA" sz="2400" dirty="0" smtClean="0"/>
              <a:t>    30 % - бокситів </a:t>
            </a:r>
            <a:r>
              <a:rPr lang="uk-UA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(Бразилія, Ямайка, Суринам, Гайана);</a:t>
            </a:r>
          </a:p>
          <a:p>
            <a:pPr marL="419100" indent="-382588">
              <a:buNone/>
            </a:pPr>
            <a:r>
              <a:rPr lang="uk-UA" sz="2400" dirty="0" smtClean="0"/>
              <a:t>    20 % - </a:t>
            </a:r>
            <a:r>
              <a:rPr lang="uk-UA" sz="2400" dirty="0" err="1" smtClean="0"/>
              <a:t>олов</a:t>
            </a:r>
            <a:r>
              <a:rPr lang="en-US" sz="2400" dirty="0" smtClean="0"/>
              <a:t>’</a:t>
            </a:r>
            <a:r>
              <a:rPr lang="uk-UA" sz="2400" dirty="0" err="1" smtClean="0"/>
              <a:t>яної</a:t>
            </a:r>
            <a:r>
              <a:rPr lang="uk-UA" sz="2400" dirty="0" smtClean="0"/>
              <a:t> руди </a:t>
            </a:r>
            <a:r>
              <a:rPr lang="uk-UA" sz="2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(Болівія, Бразилія);</a:t>
            </a:r>
          </a:p>
          <a:p>
            <a:endParaRPr lang="uk-UA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1214422"/>
            <a:ext cx="4357718" cy="5286412"/>
          </a:xfrm>
        </p:spPr>
        <p:txBody>
          <a:bodyPr>
            <a:normAutofit fontScale="92500" lnSpcReduction="10000"/>
          </a:bodyPr>
          <a:lstStyle/>
          <a:p>
            <a:pPr marL="419100" indent="-382588"/>
            <a:r>
              <a:rPr lang="uk-UA" sz="2400" dirty="0" smtClean="0"/>
              <a:t>75 % - </a:t>
            </a:r>
            <a:r>
              <a:rPr lang="uk-UA" sz="2400" dirty="0" err="1" smtClean="0"/>
              <a:t>видобутка</a:t>
            </a:r>
            <a:r>
              <a:rPr lang="uk-UA" sz="2400" dirty="0" smtClean="0"/>
              <a:t> золота у регіоні припадає на </a:t>
            </a:r>
            <a:r>
              <a:rPr lang="uk-UA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Бразилію і Колумбію;</a:t>
            </a:r>
          </a:p>
          <a:p>
            <a:pPr marL="419100" indent="-382588"/>
            <a:r>
              <a:rPr lang="uk-UA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Бразилія</a:t>
            </a:r>
            <a:r>
              <a:rPr lang="uk-UA" sz="2400" dirty="0" smtClean="0"/>
              <a:t> входить до першої десятки світових виробників золота;</a:t>
            </a:r>
          </a:p>
          <a:p>
            <a:pPr marL="419100" indent="-382588"/>
            <a:r>
              <a:rPr lang="uk-UA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Мексика </a:t>
            </a:r>
            <a:r>
              <a:rPr lang="uk-UA" sz="2400" dirty="0" smtClean="0"/>
              <a:t>посідає 1 місце у світі за видобутком срібла; </a:t>
            </a:r>
          </a:p>
          <a:p>
            <a:pPr marL="419100" indent="-382588"/>
            <a:endParaRPr lang="uk-UA" sz="2400" dirty="0" smtClean="0"/>
          </a:p>
          <a:p>
            <a:pPr marL="419100" indent="-382588"/>
            <a:r>
              <a:rPr lang="uk-UA" sz="2400" dirty="0" smtClean="0"/>
              <a:t>Нафтова промисловість посідає провідне місце;</a:t>
            </a:r>
          </a:p>
          <a:p>
            <a:pPr marL="419100" indent="-382588"/>
            <a:r>
              <a:rPr lang="uk-UA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Мексика і Венесуела </a:t>
            </a:r>
            <a:r>
              <a:rPr lang="uk-UA" sz="2400" dirty="0" smtClean="0"/>
              <a:t>входять до десятки найбільших виробників й експортерів нафти у світі;</a:t>
            </a: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ге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142852"/>
            <a:ext cx="3521878" cy="1143000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Енергетика</a:t>
            </a:r>
            <a:endParaRPr lang="uk-UA" sz="4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14422"/>
            <a:ext cx="8643998" cy="5357850"/>
          </a:xfrm>
        </p:spPr>
        <p:txBody>
          <a:bodyPr>
            <a:normAutofit lnSpcReduction="100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Головні енергоресурси – нафта і природній газ;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25 % світового потенціалу гідроресурсів (освоєно – лише 16 %);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Повільний розвиток атомної енергетики (1,5 % виробництва електроенергії);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25 % у загальному енергоспоживанні припадає на дрова та біомасу;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Низькі показники споживання енергії на одного жителя;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ТЕС – 1/3 електроенергії, ГЕС – 2/3.</a:t>
            </a: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hugu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361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2857488" y="142852"/>
            <a:ext cx="3429024" cy="1071570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Металургія</a:t>
            </a:r>
            <a:endParaRPr lang="uk-UA" sz="4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85860"/>
            <a:ext cx="8715436" cy="5357850"/>
          </a:xfrm>
        </p:spPr>
        <p:txBody>
          <a:bodyPr/>
          <a:lstStyle/>
          <a:p>
            <a:r>
              <a:rPr lang="uk-UA" dirty="0" smtClean="0">
                <a:solidFill>
                  <a:srgbClr val="0070C0"/>
                </a:solidFill>
              </a:rPr>
              <a:t>Великі запаси залізної руди і обмежені – коксівного вугілля;</a:t>
            </a:r>
          </a:p>
          <a:p>
            <a:r>
              <a:rPr lang="uk-UA" dirty="0" smtClean="0">
                <a:solidFill>
                  <a:srgbClr val="0070C0"/>
                </a:solidFill>
              </a:rPr>
              <a:t>Бразилія, Мексика, Колумбія, Чилі – чавун, сталь, прокат;</a:t>
            </a:r>
          </a:p>
          <a:p>
            <a:r>
              <a:rPr lang="uk-UA" dirty="0" smtClean="0">
                <a:solidFill>
                  <a:srgbClr val="0070C0"/>
                </a:solidFill>
              </a:rPr>
              <a:t>16 % світового виробництва сталі;</a:t>
            </a:r>
          </a:p>
          <a:p>
            <a:r>
              <a:rPr lang="uk-UA" dirty="0" smtClean="0">
                <a:solidFill>
                  <a:srgbClr val="0070C0"/>
                </a:solidFill>
              </a:rPr>
              <a:t>Високий рівень розвитку кольорової металургії; найкращі умови – у Бразилії, Мексиці, Чилі, Перу, Болівії;</a:t>
            </a:r>
          </a:p>
          <a:p>
            <a:r>
              <a:rPr lang="uk-UA" dirty="0" smtClean="0">
                <a:solidFill>
                  <a:srgbClr val="0070C0"/>
                </a:solidFill>
              </a:rPr>
              <a:t>Лідерство Чилі за виробництвом та експортом міді (2-ге місце у світі).</a:t>
            </a:r>
            <a:endParaRPr lang="uk-UA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572560" cy="1071570"/>
          </a:xfrm>
        </p:spPr>
        <p:txBody>
          <a:bodyPr>
            <a:noAutofit/>
          </a:bodyPr>
          <a:lstStyle/>
          <a:p>
            <a:r>
              <a:rPr lang="uk-UA" sz="3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Візитна картка країн Латинської Америки </a:t>
            </a:r>
            <a:endParaRPr lang="uk-UA" sz="3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357298"/>
            <a:ext cx="4357718" cy="5214974"/>
          </a:xfrm>
        </p:spPr>
        <p:txBody>
          <a:bodyPr>
            <a:normAutofit/>
          </a:bodyPr>
          <a:lstStyle/>
          <a:p>
            <a:pPr marL="357188" indent="-327025"/>
            <a:r>
              <a:rPr lang="uk-UA" sz="2300" dirty="0" smtClean="0"/>
              <a:t>Площа – 2 1 069 501 </a:t>
            </a:r>
            <a:r>
              <a:rPr lang="uk-UA" sz="2300" dirty="0" err="1" smtClean="0"/>
              <a:t>км²</a:t>
            </a:r>
            <a:endParaRPr lang="uk-UA" sz="2300" dirty="0" smtClean="0"/>
          </a:p>
          <a:p>
            <a:pPr marL="357188" indent="-327025"/>
            <a:r>
              <a:rPr lang="uk-UA" sz="2300" dirty="0" smtClean="0"/>
              <a:t>Населення – 560 287 688</a:t>
            </a:r>
          </a:p>
          <a:p>
            <a:pPr marL="357188" indent="-327025"/>
            <a:r>
              <a:rPr lang="uk-UA" sz="2300" dirty="0" smtClean="0"/>
              <a:t>ВВП - 4,5 трлн. $</a:t>
            </a:r>
          </a:p>
          <a:p>
            <a:pPr marL="357188" indent="-327025"/>
            <a:r>
              <a:rPr lang="uk-UA" sz="2300" dirty="0" smtClean="0"/>
              <a:t>Склад регіону – 47 країн</a:t>
            </a:r>
          </a:p>
          <a:p>
            <a:pPr marL="363538" indent="-327025"/>
            <a:r>
              <a:rPr lang="uk-UA" sz="2300" dirty="0" smtClean="0"/>
              <a:t>Найбільші й найпотужніші країни: Бразилія, Аргентина, Мексика, Венесуела, Чилі та інші.</a:t>
            </a:r>
          </a:p>
          <a:p>
            <a:pPr marL="363538" indent="-327025"/>
            <a:r>
              <a:rPr lang="uk-UA" sz="2300" dirty="0" smtClean="0"/>
              <a:t>Найменші країни: Центральноамериканські й острівні країни.</a:t>
            </a:r>
          </a:p>
        </p:txBody>
      </p:sp>
      <p:pic>
        <p:nvPicPr>
          <p:cNvPr id="4" name="Рисунок 3" descr="latin-americ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1071546"/>
            <a:ext cx="4286280" cy="5572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hemist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5885" y="142852"/>
            <a:ext cx="6072230" cy="1143000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Хімічна промисловість</a:t>
            </a:r>
            <a:endParaRPr lang="uk-UA" sz="4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428736"/>
            <a:ext cx="8643998" cy="3357586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Розвиток усіх підгалузей;</a:t>
            </a:r>
          </a:p>
          <a:p>
            <a:r>
              <a:rPr lang="uk-UA" sz="2800" dirty="0" smtClean="0"/>
              <a:t>75 % продукції – Бразилія, Мексика й Аргентина;</a:t>
            </a:r>
          </a:p>
          <a:p>
            <a:r>
              <a:rPr lang="uk-UA" sz="2800" dirty="0" smtClean="0"/>
              <a:t>Переважання основної хімії;</a:t>
            </a:r>
          </a:p>
          <a:p>
            <a:r>
              <a:rPr lang="uk-UA" sz="2800" dirty="0" smtClean="0"/>
              <a:t>Лідерство Бразилії за виробництвом мінеральних добрив (5-те місце у світі).</a:t>
            </a:r>
            <a:endParaRPr lang="uk-UA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961" y="214290"/>
            <a:ext cx="5022077" cy="1071570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Машинобудування</a:t>
            </a:r>
            <a:endParaRPr lang="uk-UA" sz="4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357298"/>
            <a:ext cx="5715040" cy="5143536"/>
          </a:xfrm>
        </p:spPr>
        <p:txBody>
          <a:bodyPr>
            <a:normAutofit lnSpcReduction="10000"/>
          </a:bodyPr>
          <a:lstStyle/>
          <a:p>
            <a:r>
              <a:rPr lang="uk-UA" sz="2400" dirty="0" smtClean="0"/>
              <a:t>Велика матеріаломісткість;</a:t>
            </a:r>
          </a:p>
          <a:p>
            <a:r>
              <a:rPr lang="uk-UA" sz="2400" dirty="0" smtClean="0"/>
              <a:t>Відносно складна структура галузі у Бразилії. Мексиці й Аргентині;</a:t>
            </a:r>
          </a:p>
          <a:p>
            <a:r>
              <a:rPr lang="uk-UA" sz="2400" dirty="0" smtClean="0"/>
              <a:t>Розвиток галузі залежить від іноземних технологій і контролюється іноземними монополіями.</a:t>
            </a:r>
          </a:p>
          <a:p>
            <a:r>
              <a:rPr lang="uk-UA" sz="2400" dirty="0" smtClean="0"/>
              <a:t>Розвинуті автомобілебудування, суднобудування, виробництво електротехнічних виробів; </a:t>
            </a:r>
          </a:p>
          <a:p>
            <a:r>
              <a:rPr lang="uk-UA" sz="2400" dirty="0" smtClean="0"/>
              <a:t>Значний розвиток отримали наукоємні галузі – електроніка, інформатика, біотехнології.</a:t>
            </a:r>
            <a:endParaRPr lang="uk-UA" sz="2400" dirty="0"/>
          </a:p>
        </p:txBody>
      </p:sp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1285860"/>
            <a:ext cx="2714644" cy="170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6" descr="205px-Hynix_HY57V64820H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071810"/>
            <a:ext cx="264320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857761"/>
            <a:ext cx="264320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eWalls.com-72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42852"/>
            <a:ext cx="6572296" cy="17145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1697" y="214290"/>
            <a:ext cx="4700606" cy="1143000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Традиційні галузі</a:t>
            </a:r>
            <a:endParaRPr lang="uk-UA" sz="4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907377"/>
            <a:ext cx="7500990" cy="3043246"/>
          </a:xfrm>
        </p:spPr>
        <p:txBody>
          <a:bodyPr/>
          <a:lstStyle/>
          <a:p>
            <a:r>
              <a:rPr lang="uk-UA" dirty="0" smtClean="0"/>
              <a:t>Лісова та деревообробна (великі запаси деревини цінних порід);</a:t>
            </a:r>
          </a:p>
          <a:p>
            <a:r>
              <a:rPr lang="uk-UA" dirty="0" smtClean="0"/>
              <a:t>Легка (особливо, текстильна);</a:t>
            </a:r>
          </a:p>
          <a:p>
            <a:r>
              <a:rPr lang="uk-UA" dirty="0" smtClean="0"/>
              <a:t>Харчова (провідне місце).</a:t>
            </a:r>
            <a:endParaRPr lang="uk-UA" dirty="0"/>
          </a:p>
        </p:txBody>
      </p:sp>
      <p:pic>
        <p:nvPicPr>
          <p:cNvPr id="4" name="Рисунок 3" descr="P91515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071942"/>
            <a:ext cx="2143141" cy="2500330"/>
          </a:xfrm>
          <a:prstGeom prst="rect">
            <a:avLst/>
          </a:prstGeom>
        </p:spPr>
      </p:pic>
      <p:pic>
        <p:nvPicPr>
          <p:cNvPr id="5" name="Рисунок 4" descr="PA2648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4286256"/>
            <a:ext cx="3143240" cy="2357430"/>
          </a:xfrm>
          <a:prstGeom prst="rect">
            <a:avLst/>
          </a:prstGeom>
        </p:spPr>
      </p:pic>
      <p:pic>
        <p:nvPicPr>
          <p:cNvPr id="7" name="Рисунок 6" descr="reWalls.com-660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8016" y="4000504"/>
            <a:ext cx="2285984" cy="2506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5413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5906" y="214290"/>
            <a:ext cx="5972188" cy="1143000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Сільське господарство</a:t>
            </a:r>
            <a:endParaRPr lang="uk-UA" sz="4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85860"/>
            <a:ext cx="8572560" cy="5357850"/>
          </a:xfrm>
        </p:spPr>
        <p:txBody>
          <a:bodyPr>
            <a:normAutofit fontScale="92500" lnSpcReduction="10000"/>
          </a:bodyPr>
          <a:lstStyle/>
          <a:p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Створюється 15,5 % ВВП і зайнято 27,3 % економічно активного населення;</a:t>
            </a:r>
          </a:p>
          <a:p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Переважає рослинництво (70 %) над тваринництвом (30 %);</a:t>
            </a:r>
          </a:p>
          <a:p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Провідні позиції у світовому виробництві кави, бананів, цукру, какао, бавовни;</a:t>
            </a:r>
          </a:p>
          <a:p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Сільське господарство розвивається екстенсивним шляхом, що призводить до скорочення площі тропічних лісів;</a:t>
            </a:r>
            <a:endParaRPr lang="uk-UA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Понад 2/3 с/г продукції припадає на Бразилію, Мексику, Аргентину та Колумбію.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02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7476" y="142852"/>
            <a:ext cx="3829048" cy="1143000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Рослинництво</a:t>
            </a:r>
            <a:endParaRPr lang="uk-UA" sz="4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7972452" cy="4625989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002060"/>
                </a:solidFill>
              </a:rPr>
              <a:t>Споживче (традиційні с/г культури для власного споживання – кукурудза, пшениця, квасоля, </a:t>
            </a:r>
            <a:r>
              <a:rPr lang="uk-UA" sz="3200" dirty="0" err="1" smtClean="0">
                <a:solidFill>
                  <a:srgbClr val="002060"/>
                </a:solidFill>
              </a:rPr>
              <a:t>маніока</a:t>
            </a:r>
            <a:r>
              <a:rPr lang="uk-UA" sz="3200" dirty="0" smtClean="0">
                <a:solidFill>
                  <a:srgbClr val="002060"/>
                </a:solidFill>
              </a:rPr>
              <a:t>, кормові банани, картопля);</a:t>
            </a:r>
          </a:p>
          <a:p>
            <a:r>
              <a:rPr lang="uk-UA" sz="3200" dirty="0" smtClean="0">
                <a:solidFill>
                  <a:srgbClr val="002060"/>
                </a:solidFill>
              </a:rPr>
              <a:t>Плантаційне (орієнтується на світовий ринок і вирощує банани, цитрусові, каву, какао, цукрову тростину, бавовну).</a:t>
            </a:r>
            <a:endParaRPr lang="uk-UA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opov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1757" y="214290"/>
            <a:ext cx="3900486" cy="1143000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Тваринництво</a:t>
            </a:r>
            <a:endParaRPr lang="uk-UA" sz="4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115328" cy="4525963"/>
          </a:xfrm>
        </p:spPr>
        <p:txBody>
          <a:bodyPr/>
          <a:lstStyle/>
          <a:p>
            <a:r>
              <a:rPr lang="uk-UA" dirty="0" smtClean="0">
                <a:solidFill>
                  <a:srgbClr val="002060"/>
                </a:solidFill>
              </a:rPr>
              <a:t>2/3 продукції виробляється в Бразилії, Мексиці й Аргентині;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Переважає екстенсивне тваринництво м</a:t>
            </a:r>
            <a:r>
              <a:rPr lang="en-US" dirty="0" smtClean="0">
                <a:solidFill>
                  <a:srgbClr val="002060"/>
                </a:solidFill>
              </a:rPr>
              <a:t>’</a:t>
            </a:r>
            <a:r>
              <a:rPr lang="uk-UA" dirty="0" smtClean="0">
                <a:solidFill>
                  <a:srgbClr val="002060"/>
                </a:solidFill>
              </a:rPr>
              <a:t>ясного напрямку;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Свинарство (10 % світового </a:t>
            </a:r>
            <a:r>
              <a:rPr lang="uk-UA" dirty="0" err="1" smtClean="0">
                <a:solidFill>
                  <a:srgbClr val="002060"/>
                </a:solidFill>
              </a:rPr>
              <a:t>поголів</a:t>
            </a:r>
            <a:r>
              <a:rPr lang="en-US" dirty="0" smtClean="0">
                <a:solidFill>
                  <a:srgbClr val="002060"/>
                </a:solidFill>
              </a:rPr>
              <a:t>’</a:t>
            </a:r>
            <a:r>
              <a:rPr lang="uk-UA" dirty="0" smtClean="0">
                <a:solidFill>
                  <a:srgbClr val="002060"/>
                </a:solidFill>
              </a:rPr>
              <a:t>я);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Тонкорунне та напівтонкорунне вівчарство;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Недостатня власна кормова база.</a:t>
            </a:r>
            <a:endParaRPr lang="uk-UA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358246" cy="1143000"/>
          </a:xfrm>
        </p:spPr>
        <p:txBody>
          <a:bodyPr>
            <a:noAutofit/>
          </a:bodyPr>
          <a:lstStyle/>
          <a:p>
            <a:r>
              <a:rPr lang="uk-UA" sz="3600" dirty="0" smtClean="0">
                <a:solidFill>
                  <a:srgbClr val="00B0F0"/>
                </a:solidFill>
              </a:rPr>
              <a:t>С</a:t>
            </a:r>
            <a:r>
              <a:rPr lang="uk-UA" sz="3600" dirty="0" smtClean="0">
                <a:solidFill>
                  <a:srgbClr val="00B0F0"/>
                </a:solidFill>
              </a:rPr>
              <a:t>ерйозні проблеми, </a:t>
            </a:r>
            <a:r>
              <a:rPr lang="uk-UA" sz="3600" dirty="0" smtClean="0">
                <a:solidFill>
                  <a:srgbClr val="00B0F0"/>
                </a:solidFill>
              </a:rPr>
              <a:t>що впливають на розвиток країн регіону</a:t>
            </a:r>
            <a:r>
              <a:rPr lang="uk-UA" sz="3600" dirty="0" smtClean="0">
                <a:solidFill>
                  <a:srgbClr val="00B0F0"/>
                </a:solidFill>
              </a:rPr>
              <a:t>:</a:t>
            </a:r>
            <a:endParaRPr lang="uk-UA" sz="3600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714488"/>
            <a:ext cx="7467600" cy="475775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uk-UA" dirty="0" smtClean="0"/>
              <a:t>заборгованість</a:t>
            </a:r>
            <a:r>
              <a:rPr lang="uk-UA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/>
              <a:t>низький </a:t>
            </a:r>
            <a:r>
              <a:rPr lang="uk-UA" dirty="0" smtClean="0"/>
              <a:t>рівень життя значної частини населення;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/>
              <a:t>соціальний </a:t>
            </a:r>
            <a:r>
              <a:rPr lang="uk-UA" dirty="0" smtClean="0"/>
              <a:t>контраст;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/>
              <a:t>продовжується </a:t>
            </a:r>
            <a:r>
              <a:rPr lang="uk-UA" dirty="0" smtClean="0"/>
              <a:t>повстанський рух;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/>
              <a:t>корупція</a:t>
            </a:r>
            <a:r>
              <a:rPr lang="uk-UA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/>
              <a:t>наркобізнес</a:t>
            </a:r>
            <a:r>
              <a:rPr lang="uk-UA" dirty="0" smtClean="0"/>
              <a:t>;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/>
              <a:t>тероризм</a:t>
            </a:r>
            <a:r>
              <a:rPr lang="uk-UA" dirty="0" smtClean="0"/>
              <a:t>.</a:t>
            </a:r>
            <a:endParaRPr lang="ru-RU" dirty="0" smtClean="0"/>
          </a:p>
          <a:p>
            <a:endParaRPr lang="uk-UA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0406" y="71438"/>
            <a:ext cx="2900354" cy="928670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</a:t>
            </a:r>
            <a:endParaRPr lang="uk-UA" sz="4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6929486" cy="5929330"/>
          </a:xfrm>
        </p:spPr>
        <p:txBody>
          <a:bodyPr>
            <a:noAutofit/>
          </a:bodyPr>
          <a:lstStyle/>
          <a:p>
            <a:r>
              <a:rPr lang="uk-UA" sz="2100" dirty="0" smtClean="0"/>
              <a:t>Залізничний (10 % довжини світових залізниць; відсутність єдиної залізничної мережі, неоднакова ширина колій);</a:t>
            </a:r>
          </a:p>
          <a:p>
            <a:r>
              <a:rPr lang="uk-UA" sz="2100" dirty="0" smtClean="0"/>
              <a:t>Автомобільний (12 % світової автомобільної мережі; не забезпечує </a:t>
            </a:r>
            <a:r>
              <a:rPr lang="uk-UA" sz="2100" dirty="0" err="1" smtClean="0"/>
              <a:t>зв</a:t>
            </a:r>
            <a:r>
              <a:rPr lang="en-US" sz="2100" dirty="0" smtClean="0"/>
              <a:t>’</a:t>
            </a:r>
            <a:r>
              <a:rPr lang="uk-UA" sz="2100" dirty="0" err="1" smtClean="0"/>
              <a:t>язків</a:t>
            </a:r>
            <a:r>
              <a:rPr lang="uk-UA" sz="2100" dirty="0" smtClean="0"/>
              <a:t> між регіонами та окремими країнами);</a:t>
            </a:r>
          </a:p>
          <a:p>
            <a:r>
              <a:rPr lang="uk-UA" sz="2100" dirty="0" smtClean="0"/>
              <a:t>Трубопровідний (2/3 загальної протяжності припадає на Мексику, Аргентину, Бразилія Венесуела);</a:t>
            </a:r>
          </a:p>
          <a:p>
            <a:r>
              <a:rPr lang="uk-UA" sz="2100" dirty="0" smtClean="0"/>
              <a:t>Річковий (розвинений слабо);</a:t>
            </a:r>
          </a:p>
          <a:p>
            <a:r>
              <a:rPr lang="uk-UA" sz="2100" dirty="0" smtClean="0"/>
              <a:t>Морський (95 % вантажообігу міжнародних перевезень; за тоннажем флоту перші місця посідають Бразилія, Аргентина, Мексика);</a:t>
            </a:r>
          </a:p>
          <a:p>
            <a:r>
              <a:rPr lang="uk-UA" sz="2100" dirty="0" smtClean="0"/>
              <a:t>Повітряний (2/3 парку літаків припадає на Бразилію; на внутрішніх авіалініях діють приватні місцеві авіакомпанії, на міжнародних – іноземні).</a:t>
            </a:r>
            <a:endParaRPr lang="uk-UA" sz="2100" dirty="0"/>
          </a:p>
        </p:txBody>
      </p:sp>
      <p:pic>
        <p:nvPicPr>
          <p:cNvPr id="5" name="Рисунок 4" descr="загруженное (1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00892" y="4214818"/>
            <a:ext cx="1785934" cy="1285884"/>
          </a:xfrm>
          <a:prstGeom prst="rect">
            <a:avLst/>
          </a:prstGeom>
        </p:spPr>
      </p:pic>
      <p:pic>
        <p:nvPicPr>
          <p:cNvPr id="6" name="Рисунок 5" descr="vw_cc_1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1928802"/>
            <a:ext cx="1785950" cy="1071570"/>
          </a:xfrm>
          <a:prstGeom prst="rect">
            <a:avLst/>
          </a:prstGeom>
        </p:spPr>
      </p:pic>
      <p:pic>
        <p:nvPicPr>
          <p:cNvPr id="7" name="Рисунок 6" descr="602914577c_1042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00892" y="3071810"/>
            <a:ext cx="1785950" cy="1071570"/>
          </a:xfrm>
          <a:prstGeom prst="rect">
            <a:avLst/>
          </a:prstGeom>
        </p:spPr>
      </p:pic>
      <p:pic>
        <p:nvPicPr>
          <p:cNvPr id="8" name="Рисунок 7" descr="загруженное (17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00891" y="5572140"/>
            <a:ext cx="1785951" cy="1109657"/>
          </a:xfrm>
          <a:prstGeom prst="rect">
            <a:avLst/>
          </a:prstGeom>
        </p:spPr>
      </p:pic>
      <p:pic>
        <p:nvPicPr>
          <p:cNvPr id="1026" name="Picture 4" descr="skytra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785794"/>
            <a:ext cx="1785950" cy="108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4857750" y="4786313"/>
            <a:ext cx="3500438" cy="1857375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 smtClean="0">
                <a:latin typeface="Bookman Old Style" pitchFamily="18" charset="0"/>
              </a:rPr>
              <a:t>США, </a:t>
            </a:r>
          </a:p>
          <a:p>
            <a:pPr algn="ctr">
              <a:defRPr/>
            </a:pPr>
            <a:r>
              <a:rPr lang="uk-UA" sz="2000" dirty="0" smtClean="0">
                <a:latin typeface="Bookman Old Style" pitchFamily="18" charset="0"/>
              </a:rPr>
              <a:t>країни Західної Європи.</a:t>
            </a:r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85813" y="4786313"/>
            <a:ext cx="3429000" cy="1857375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dirty="0" smtClean="0">
                <a:latin typeface="Bookman Old Style" pitchFamily="18" charset="0"/>
              </a:rPr>
              <a:t>США, </a:t>
            </a:r>
          </a:p>
          <a:p>
            <a:pPr algn="ctr">
              <a:defRPr/>
            </a:pPr>
            <a:r>
              <a:rPr lang="uk-UA" sz="2000" dirty="0" smtClean="0">
                <a:latin typeface="Bookman Old Style" pitchFamily="18" charset="0"/>
              </a:rPr>
              <a:t>країни Західної Європи.</a:t>
            </a:r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51"/>
            <a:ext cx="8186766" cy="3071820"/>
          </a:xfrm>
        </p:spPr>
        <p:txBody>
          <a:bodyPr/>
          <a:lstStyle/>
          <a:p>
            <a:pPr>
              <a:defRPr/>
            </a:pPr>
            <a:endParaRPr lang="uk-UA" dirty="0">
              <a:latin typeface="Bookman Old Style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95233"/>
            <a:ext cx="7715304" cy="904875"/>
          </a:xfrm>
        </p:spPr>
        <p:txBody>
          <a:bodyPr/>
          <a:lstStyle/>
          <a:p>
            <a:pPr>
              <a:defRPr/>
            </a:pPr>
            <a:r>
              <a:rPr lang="uk-UA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Зовнішньоекономічні </a:t>
            </a:r>
            <a:r>
              <a:rPr lang="uk-UA" sz="40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зв</a:t>
            </a:r>
            <a:r>
              <a:rPr lang="en-US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’</a:t>
            </a:r>
            <a:r>
              <a:rPr lang="uk-UA" sz="40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язки</a:t>
            </a:r>
            <a:endParaRPr lang="uk-UA" sz="4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2938" y="1071563"/>
            <a:ext cx="3929062" cy="50006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6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Експорт</a:t>
            </a:r>
            <a:endParaRPr lang="uk-UA" sz="2000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6313" y="1071563"/>
            <a:ext cx="3714750" cy="50006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6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Імпорт</a:t>
            </a:r>
            <a:endParaRPr lang="uk-UA" sz="2000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85813" y="1714500"/>
            <a:ext cx="3500437" cy="3000375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61938" indent="-261938">
              <a:buFont typeface="Wingdings" pitchFamily="2" charset="2"/>
              <a:buChar char="ü"/>
              <a:defRPr/>
            </a:pPr>
            <a:r>
              <a:rPr lang="uk-UA" sz="2000" dirty="0" smtClean="0"/>
              <a:t>нафта, </a:t>
            </a:r>
          </a:p>
          <a:p>
            <a:pPr marL="261938" indent="-261938">
              <a:buFont typeface="Wingdings" pitchFamily="2" charset="2"/>
              <a:buChar char="ü"/>
              <a:defRPr/>
            </a:pPr>
            <a:r>
              <a:rPr lang="uk-UA" sz="2000" dirty="0" smtClean="0"/>
              <a:t>нафтопродукти, </a:t>
            </a:r>
          </a:p>
          <a:p>
            <a:pPr marL="261938" indent="-261938">
              <a:buFont typeface="Wingdings" pitchFamily="2" charset="2"/>
              <a:buChar char="ü"/>
              <a:defRPr/>
            </a:pPr>
            <a:r>
              <a:rPr lang="uk-UA" sz="2000" dirty="0" smtClean="0"/>
              <a:t>кольорові метали (мідь, оливо, свинець, боксити), </a:t>
            </a:r>
          </a:p>
          <a:p>
            <a:pPr marL="261938" indent="-261938">
              <a:buFont typeface="Wingdings" pitchFamily="2" charset="2"/>
              <a:buChar char="ü"/>
              <a:defRPr/>
            </a:pPr>
            <a:r>
              <a:rPr lang="uk-UA" sz="2000" dirty="0" smtClean="0"/>
              <a:t>чорні метали, </a:t>
            </a:r>
          </a:p>
          <a:p>
            <a:pPr marL="261938" indent="-261938">
              <a:buFont typeface="Wingdings" pitchFamily="2" charset="2"/>
              <a:buChar char="ü"/>
              <a:defRPr/>
            </a:pPr>
            <a:r>
              <a:rPr lang="uk-UA" sz="2000" dirty="0" smtClean="0"/>
              <a:t>кава, какао, банани, цитрусові, зернові, цукор, м'ясо.</a:t>
            </a:r>
            <a:endParaRPr lang="uk-UA" sz="2000" dirty="0">
              <a:latin typeface="Bookman Old Style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29188" y="1714500"/>
            <a:ext cx="3429000" cy="3000375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1463" indent="-271463">
              <a:buFont typeface="Wingdings" pitchFamily="2" charset="2"/>
              <a:buChar char="ü"/>
              <a:defRPr/>
            </a:pPr>
            <a:r>
              <a:rPr lang="uk-UA" sz="2000" dirty="0" smtClean="0"/>
              <a:t>верстати, </a:t>
            </a:r>
          </a:p>
          <a:p>
            <a:pPr marL="271463" indent="-271463">
              <a:buFont typeface="Wingdings" pitchFamily="2" charset="2"/>
              <a:buChar char="ü"/>
              <a:defRPr/>
            </a:pPr>
            <a:r>
              <a:rPr lang="uk-UA" sz="2000" dirty="0" smtClean="0"/>
              <a:t>машини, </a:t>
            </a:r>
          </a:p>
          <a:p>
            <a:pPr marL="271463" indent="-271463">
              <a:buFont typeface="Wingdings" pitchFamily="2" charset="2"/>
              <a:buChar char="ü"/>
              <a:defRPr/>
            </a:pPr>
            <a:r>
              <a:rPr lang="uk-UA" sz="2000" dirty="0" smtClean="0"/>
              <a:t>обладнання, </a:t>
            </a:r>
          </a:p>
          <a:p>
            <a:pPr marL="271463" indent="-271463">
              <a:buFont typeface="Wingdings" pitchFamily="2" charset="2"/>
              <a:buChar char="ü"/>
              <a:defRPr/>
            </a:pPr>
            <a:r>
              <a:rPr lang="uk-UA" sz="2000" dirty="0" smtClean="0"/>
              <a:t>прилади, </a:t>
            </a:r>
          </a:p>
          <a:p>
            <a:pPr marL="271463" indent="-271463">
              <a:buFont typeface="Wingdings" pitchFamily="2" charset="2"/>
              <a:buChar char="ü"/>
              <a:defRPr/>
            </a:pPr>
            <a:r>
              <a:rPr lang="uk-UA" sz="2000" dirty="0" smtClean="0"/>
              <a:t>радіоапаратура, </a:t>
            </a:r>
          </a:p>
          <a:p>
            <a:pPr marL="271463" indent="-271463">
              <a:buFont typeface="Wingdings" pitchFamily="2" charset="2"/>
              <a:buChar char="ü"/>
              <a:defRPr/>
            </a:pPr>
            <a:r>
              <a:rPr lang="uk-UA" sz="2000" dirty="0" smtClean="0"/>
              <a:t>вироби хімічної промисловості.</a:t>
            </a:r>
            <a:endParaRPr lang="uk-UA" sz="2000" dirty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Statue-of-Christ-260x1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6" name="Рисунок 5" descr="Statue-of-Christ-10-260x1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5" name="Рисунок 4" descr="Statue-of-Christ-16-260x1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" y="214290"/>
            <a:ext cx="7686700" cy="1143000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chemeClr val="bg1"/>
                </a:solidFill>
              </a:rPr>
              <a:t>Статуя Христа-Спасителя в Бразилії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Statue-of-Christ-3-260x190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572000" y="3429000"/>
            <a:ext cx="4572000" cy="3429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71414"/>
            <a:ext cx="5572164" cy="939784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Загальні риси ЕГП</a:t>
            </a:r>
            <a:endParaRPr lang="uk-UA" sz="4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71438" y="857232"/>
            <a:ext cx="4857752" cy="5643578"/>
          </a:xfrm>
        </p:spPr>
        <p:txBody>
          <a:bodyPr>
            <a:noAutofit/>
          </a:bodyPr>
          <a:lstStyle/>
          <a:p>
            <a:r>
              <a:rPr lang="uk-UA" sz="1950" dirty="0" smtClean="0"/>
              <a:t>Найбільш сприятливе ЕГП мають країни, розташовані у Центральній Америці та на островах Карибського моря;</a:t>
            </a:r>
          </a:p>
          <a:p>
            <a:r>
              <a:rPr lang="uk-UA" sz="1950" dirty="0" smtClean="0"/>
              <a:t>Вихід до Тихого й Атлантичного океанів, якими проходять важливі світові морські шляхи;</a:t>
            </a:r>
          </a:p>
          <a:p>
            <a:r>
              <a:rPr lang="uk-UA" sz="1950" dirty="0" smtClean="0"/>
              <a:t>Усі країни перебувають під економічним і політичним впливом США;</a:t>
            </a:r>
          </a:p>
          <a:p>
            <a:r>
              <a:rPr lang="uk-UA" sz="1950" dirty="0" smtClean="0"/>
              <a:t>На території регіону знаходиться стратегічний об'єкт - Панамський канал, який з'єднує Атлантичний і Тихий океани. </a:t>
            </a:r>
          </a:p>
          <a:p>
            <a:r>
              <a:rPr lang="uk-UA" sz="1950" dirty="0" smtClean="0"/>
              <a:t>Через країни Латинської Америки проходять найважливіші транспортні магістралі, які з'єднують материки.</a:t>
            </a:r>
            <a:endParaRPr lang="uk-UA" sz="195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214422"/>
            <a:ext cx="4000528" cy="533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vodopad-ankhel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4571999" cy="3429000"/>
          </a:xfrm>
          <a:prstGeom prst="rect">
            <a:avLst/>
          </a:prstGeom>
        </p:spPr>
      </p:pic>
      <p:pic>
        <p:nvPicPr>
          <p:cNvPr id="4" name="Содержимое 3" descr="vodopad-ankhel-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1"/>
            <a:ext cx="4572000" cy="34290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728914" y="142852"/>
            <a:ext cx="3686172" cy="1143000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chemeClr val="bg1"/>
                </a:solidFill>
              </a:rPr>
              <a:t>Водоспад </a:t>
            </a:r>
            <a:r>
              <a:rPr lang="uk-UA" sz="3200" dirty="0" err="1" smtClean="0">
                <a:solidFill>
                  <a:schemeClr val="bg1"/>
                </a:solidFill>
              </a:rPr>
              <a:t>Анхель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vodopad-ankhel-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7" name="Рисунок 6" descr="vodopad-ankhel-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vodopad-Kayetur-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"/>
            <a:ext cx="4572000" cy="3429000"/>
          </a:xfrm>
        </p:spPr>
      </p:pic>
      <p:pic>
        <p:nvPicPr>
          <p:cNvPr id="7" name="Рисунок 6" descr="vodopad-Kayetur-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16" y="274638"/>
            <a:ext cx="3614734" cy="114300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Водоспад </a:t>
            </a:r>
            <a:r>
              <a:rPr lang="uk-UA" sz="3200" dirty="0" err="1" smtClean="0"/>
              <a:t>Кутьєр</a:t>
            </a:r>
            <a:endParaRPr lang="uk-UA" sz="3200" dirty="0"/>
          </a:p>
        </p:txBody>
      </p:sp>
      <p:pic>
        <p:nvPicPr>
          <p:cNvPr id="5" name="Рисунок 4" descr="vodopad-Kayetur-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6" name="Рисунок 5" descr="vodopad-Kayetur-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Найзеленіша та найкрасивіша вулиця світу – Руа-Гонсалу-де-Карвальо в Бразилії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-1"/>
            <a:ext cx="4572000" cy="3429001"/>
          </a:xfrm>
        </p:spPr>
      </p:pic>
      <p:pic>
        <p:nvPicPr>
          <p:cNvPr id="5" name="Рисунок 4" descr="Найзеленіша та найкрасивіша вулиця світу – Руа-Гонсалу-де-Карвальо в Бразилії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4572000" cy="3429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643998" cy="1143000"/>
          </a:xfrm>
        </p:spPr>
        <p:txBody>
          <a:bodyPr>
            <a:noAutofit/>
          </a:bodyPr>
          <a:lstStyle/>
          <a:p>
            <a:r>
              <a:rPr lang="ru-RU" sz="2800" dirty="0" err="1" smtClean="0"/>
              <a:t>Найзеленіша</a:t>
            </a:r>
            <a:r>
              <a:rPr lang="ru-RU" sz="2800" dirty="0" smtClean="0"/>
              <a:t> та </a:t>
            </a:r>
            <a:r>
              <a:rPr lang="ru-RU" sz="2800" dirty="0" err="1" smtClean="0"/>
              <a:t>найкрасивіша</a:t>
            </a:r>
            <a:r>
              <a:rPr lang="ru-RU" sz="2800" dirty="0" smtClean="0"/>
              <a:t> </a:t>
            </a:r>
            <a:r>
              <a:rPr lang="ru-RU" sz="2800" dirty="0" err="1" smtClean="0"/>
              <a:t>вулиця</a:t>
            </a:r>
            <a:r>
              <a:rPr lang="ru-RU" sz="2800" dirty="0" smtClean="0"/>
              <a:t> </a:t>
            </a:r>
            <a:r>
              <a:rPr lang="ru-RU" sz="2800" dirty="0" err="1" smtClean="0"/>
              <a:t>світу</a:t>
            </a:r>
            <a:r>
              <a:rPr lang="ru-RU" sz="2800" dirty="0" smtClean="0"/>
              <a:t> – </a:t>
            </a:r>
            <a:r>
              <a:rPr lang="ru-RU" sz="2800" dirty="0" err="1" smtClean="0"/>
              <a:t>Руа-Гонсалу-де-Карвальо</a:t>
            </a:r>
            <a:r>
              <a:rPr lang="ru-RU" sz="2800" dirty="0" smtClean="0"/>
              <a:t> в </a:t>
            </a:r>
            <a:r>
              <a:rPr lang="ru-RU" sz="2800" dirty="0" err="1" smtClean="0"/>
              <a:t>Бразилі</a:t>
            </a:r>
            <a:endParaRPr lang="uk-UA" sz="2800" dirty="0"/>
          </a:p>
        </p:txBody>
      </p:sp>
      <p:pic>
        <p:nvPicPr>
          <p:cNvPr id="6" name="Рисунок 5" descr="Найзеленіша та найкрасивіша вулиця світу – Руа-Гонсалу-де-Карвальо в Бразилії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567348" cy="3429000"/>
          </a:xfrm>
          <a:prstGeom prst="rect">
            <a:avLst/>
          </a:prstGeom>
        </p:spPr>
      </p:pic>
      <p:pic>
        <p:nvPicPr>
          <p:cNvPr id="7" name="Рисунок 6" descr="Найзеленіша та найкрасивіша вулиця світу – Руа-Гонсалу-де-Карвальо в Бразилії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ільськогосподарські тераси Морай. Пам’ятка загадкової культури інків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5" name="Рисунок 4" descr="Сільськогосподарські тераси Морай. Пам’ятка загадкової культури інкі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525"/>
            <a:ext cx="4572000" cy="34194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4" y="142852"/>
            <a:ext cx="7758138" cy="114300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Сільськогосподарські тераси </a:t>
            </a:r>
            <a:r>
              <a:rPr lang="uk-UA" sz="3200" dirty="0" err="1" smtClean="0"/>
              <a:t>Морай</a:t>
            </a:r>
            <a:r>
              <a:rPr lang="uk-UA" sz="3200" dirty="0" smtClean="0"/>
              <a:t>. </a:t>
            </a:r>
            <a:endParaRPr lang="uk-UA" sz="3200" dirty="0"/>
          </a:p>
        </p:txBody>
      </p:sp>
      <p:pic>
        <p:nvPicPr>
          <p:cNvPr id="4" name="Содержимое 3" descr="Сільськогосподарські тераси Морай. Пам’ятка загадкової культури інків 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572000" cy="3429000"/>
          </a:xfrm>
        </p:spPr>
      </p:pic>
      <p:pic>
        <p:nvPicPr>
          <p:cNvPr id="7" name="Рисунок 6" descr="Сільськогосподарські тераси Морай. Пам’ятка загадкової культури інків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Юнгас-Роуд, або Дорога Смерті в Болівії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"/>
            <a:ext cx="4572000" cy="3429000"/>
          </a:xfrm>
        </p:spPr>
      </p:pic>
      <p:pic>
        <p:nvPicPr>
          <p:cNvPr id="6" name="Рисунок 5" descr="Юнгас-Роуд, або Дорога Смерті в Болівії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-24"/>
            <a:ext cx="8715436" cy="1143000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solidFill>
                  <a:schemeClr val="bg1"/>
                </a:solidFill>
              </a:rPr>
              <a:t>Юнгас-Роуд</a:t>
            </a:r>
            <a:r>
              <a:rPr lang="ru-RU" sz="3200" dirty="0" smtClean="0">
                <a:solidFill>
                  <a:schemeClr val="bg1"/>
                </a:solidFill>
              </a:rPr>
              <a:t>, </a:t>
            </a:r>
            <a:r>
              <a:rPr lang="ru-RU" sz="3200" dirty="0" err="1" smtClean="0">
                <a:solidFill>
                  <a:schemeClr val="bg1"/>
                </a:solidFill>
              </a:rPr>
              <a:t>або</a:t>
            </a:r>
            <a:r>
              <a:rPr lang="ru-RU" sz="3200" dirty="0" smtClean="0">
                <a:solidFill>
                  <a:schemeClr val="bg1"/>
                </a:solidFill>
              </a:rPr>
              <a:t> Дорога </a:t>
            </a:r>
            <a:r>
              <a:rPr lang="ru-RU" sz="3200" dirty="0" err="1" smtClean="0">
                <a:solidFill>
                  <a:schemeClr val="bg1"/>
                </a:solidFill>
              </a:rPr>
              <a:t>Смерті</a:t>
            </a:r>
            <a:r>
              <a:rPr lang="ru-RU" sz="3200" dirty="0" smtClean="0">
                <a:solidFill>
                  <a:schemeClr val="bg1"/>
                </a:solidFill>
              </a:rPr>
              <a:t> в </a:t>
            </a:r>
            <a:r>
              <a:rPr lang="ru-RU" sz="3200" dirty="0" err="1" smtClean="0">
                <a:solidFill>
                  <a:schemeClr val="bg1"/>
                </a:solidFill>
              </a:rPr>
              <a:t>Болівії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Юнгас-Роуд, або Дорога Смерті в Болівії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429000"/>
            <a:ext cx="4572000" cy="3429000"/>
          </a:xfrm>
          <a:prstGeom prst="rect">
            <a:avLst/>
          </a:prstGeom>
        </p:spPr>
      </p:pic>
      <p:pic>
        <p:nvPicPr>
          <p:cNvPr id="8" name="Рисунок 7" descr="Юнгас-Роуд, або Дорога Смерті в Болівії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402874"/>
            <a:ext cx="4572000" cy="3455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machu-pikchu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4571999" cy="3429000"/>
          </a:xfrm>
          <a:prstGeom prst="rect">
            <a:avLst/>
          </a:prstGeom>
        </p:spPr>
      </p:pic>
      <p:pic>
        <p:nvPicPr>
          <p:cNvPr id="4" name="Содержимое 3" descr="Руїни Інків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1"/>
            <a:ext cx="4572000" cy="3429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401080" cy="1143000"/>
          </a:xfrm>
        </p:spPr>
        <p:txBody>
          <a:bodyPr>
            <a:normAutofit/>
          </a:bodyPr>
          <a:lstStyle/>
          <a:p>
            <a:r>
              <a:rPr lang="uk-UA" sz="3200" dirty="0" smtClean="0"/>
              <a:t>Історичні </a:t>
            </a:r>
            <a:r>
              <a:rPr lang="uk-UA" sz="3200" dirty="0" err="1" smtClean="0"/>
              <a:t>пам</a:t>
            </a:r>
            <a:r>
              <a:rPr lang="en-US" sz="3200" dirty="0" smtClean="0"/>
              <a:t>’</a:t>
            </a:r>
            <a:r>
              <a:rPr lang="uk-UA" sz="3200" dirty="0" smtClean="0"/>
              <a:t>ятки стародавніх племен</a:t>
            </a:r>
            <a:endParaRPr lang="uk-UA" sz="3200" dirty="0"/>
          </a:p>
        </p:txBody>
      </p:sp>
      <p:pic>
        <p:nvPicPr>
          <p:cNvPr id="5" name="Рисунок 4" descr="chokekirao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429000"/>
            <a:ext cx="4572000" cy="3429000"/>
          </a:xfrm>
          <a:prstGeom prst="rect">
            <a:avLst/>
          </a:prstGeom>
        </p:spPr>
      </p:pic>
      <p:pic>
        <p:nvPicPr>
          <p:cNvPr id="7" name="Рисунок 6" descr="machu-pikchu-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429000"/>
            <a:ext cx="4571999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7215238" cy="796908"/>
          </a:xfrm>
        </p:spPr>
        <p:txBody>
          <a:bodyPr>
            <a:normAutofit/>
          </a:bodyPr>
          <a:lstStyle/>
          <a:p>
            <a:r>
              <a:rPr lang="uk-UA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Інші особливості ЕГП і ГПП</a:t>
            </a:r>
            <a:endParaRPr lang="uk-UA" sz="4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142984"/>
            <a:ext cx="8715436" cy="5500726"/>
          </a:xfrm>
        </p:spPr>
        <p:txBody>
          <a:bodyPr>
            <a:noAutofit/>
          </a:bodyPr>
          <a:lstStyle/>
          <a:p>
            <a:r>
              <a:rPr lang="uk-UA" sz="2150" dirty="0" smtClean="0"/>
              <a:t>З 47 країн – 33 незалежні держави. Інші 14 – колонії або території з особливим статусом. </a:t>
            </a:r>
          </a:p>
          <a:p>
            <a:r>
              <a:rPr lang="uk-UA" sz="2150" dirty="0" smtClean="0"/>
              <a:t>Свої володіння тут мають США  (Віргінські острови, Пуерто-Ріко); Франція  (Гваделупа, Мартініка, Гвіана); Великобританія (Бермудські, Віргінські, Кайманові, Фолклендські острови, о. Монтсеррат ), Нідерланди          (о. Кюрасао, Антильські о-ви) та ін.</a:t>
            </a:r>
          </a:p>
          <a:p>
            <a:r>
              <a:rPr lang="uk-UA" sz="2150" dirty="0" smtClean="0"/>
              <a:t>За формою державного правління – переважають республіки. Колишні колонії Великої Британії належать до Британської Співдружності (12 країн). У регіоні розташована одна соціалістична країна - Куба.</a:t>
            </a:r>
          </a:p>
          <a:p>
            <a:r>
              <a:rPr lang="uk-UA" sz="2150" dirty="0" smtClean="0"/>
              <a:t>За формою державного устрою – домінують унітарні країни. 5 країн мають федеративний устрій.</a:t>
            </a:r>
          </a:p>
          <a:p>
            <a:r>
              <a:rPr lang="uk-UA" sz="2150" dirty="0" smtClean="0"/>
              <a:t>За останні 30 років у багатьох країнах відбувались військові перевороти і конфлікти (Рекордсменом за кількістю переворотів є Болівія – 190).</a:t>
            </a:r>
            <a:endParaRPr lang="uk-UA" sz="21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7643866" cy="1214422"/>
          </a:xfrm>
        </p:spPr>
        <p:txBody>
          <a:bodyPr>
            <a:noAutofit/>
          </a:bodyPr>
          <a:lstStyle/>
          <a:p>
            <a:pPr marL="2786063" indent="-2786063"/>
            <a:r>
              <a:rPr lang="uk-UA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Міжнародні організації Латинської Америки</a:t>
            </a:r>
            <a:endParaRPr lang="uk-UA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285860"/>
            <a:ext cx="8786874" cy="5572140"/>
          </a:xfrm>
        </p:spPr>
        <p:txBody>
          <a:bodyPr>
            <a:normAutofit lnSpcReduction="10000"/>
          </a:bodyPr>
          <a:lstStyle/>
          <a:p>
            <a:r>
              <a:rPr lang="uk-UA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АТЕС</a:t>
            </a:r>
            <a:r>
              <a:rPr lang="uk-UA" sz="2000" dirty="0" smtClean="0"/>
              <a:t> (Мексика, Перу, Чилі)</a:t>
            </a:r>
          </a:p>
          <a:p>
            <a:r>
              <a:rPr lang="uk-UA" sz="2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Андське</a:t>
            </a:r>
            <a:r>
              <a:rPr lang="uk-UA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співробітництво </a:t>
            </a:r>
            <a:r>
              <a:rPr lang="uk-UA" sz="2000" dirty="0" smtClean="0"/>
              <a:t>(Колумбія, Еквадор, Перу, Болівія, Чилі)</a:t>
            </a:r>
          </a:p>
          <a:p>
            <a:r>
              <a:rPr lang="uk-UA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Карибське співробітництво </a:t>
            </a:r>
            <a:r>
              <a:rPr lang="uk-UA" sz="2000" dirty="0" smtClean="0"/>
              <a:t>(</a:t>
            </a:r>
            <a:r>
              <a:rPr lang="uk-UA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КАРІКОМ</a:t>
            </a:r>
            <a:r>
              <a:rPr lang="uk-UA" sz="2000" dirty="0" smtClean="0"/>
              <a:t>)(о-ви  Карибського моря, Гайана, Суринам, Беліз)</a:t>
            </a:r>
          </a:p>
          <a:p>
            <a:r>
              <a:rPr lang="uk-UA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ОПЕК</a:t>
            </a:r>
            <a:r>
              <a:rPr lang="uk-UA" sz="2000" dirty="0" smtClean="0"/>
              <a:t> (Венесуела)</a:t>
            </a:r>
          </a:p>
          <a:p>
            <a:r>
              <a:rPr lang="uk-UA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Латиноамериканська асоціація інтеграції </a:t>
            </a:r>
            <a:r>
              <a:rPr lang="uk-UA" sz="2000" dirty="0" smtClean="0"/>
              <a:t>(</a:t>
            </a:r>
            <a:r>
              <a:rPr lang="uk-UA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ЛААІ</a:t>
            </a:r>
            <a:r>
              <a:rPr lang="uk-UA" sz="2000" dirty="0" smtClean="0"/>
              <a:t>) (Мексика, Венесуела, Колумбія, Перу, Еквадор, Болівія, Чилі, Бразилія, Аргентина, Парагвай, Уругвай)</a:t>
            </a:r>
          </a:p>
          <a:p>
            <a:r>
              <a:rPr lang="uk-UA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Організація американських держав </a:t>
            </a:r>
            <a:r>
              <a:rPr lang="uk-UA" sz="2000" dirty="0" smtClean="0"/>
              <a:t>(</a:t>
            </a:r>
            <a:r>
              <a:rPr lang="uk-UA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ОАД</a:t>
            </a:r>
            <a:r>
              <a:rPr lang="uk-UA" sz="2000" dirty="0" smtClean="0"/>
              <a:t>) (Всі країни Латинської Америки)</a:t>
            </a:r>
          </a:p>
          <a:p>
            <a:r>
              <a:rPr lang="uk-UA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Організація Центральноамериканських держав </a:t>
            </a:r>
            <a:r>
              <a:rPr lang="uk-UA" sz="2000" dirty="0" smtClean="0"/>
              <a:t>(</a:t>
            </a:r>
            <a:r>
              <a:rPr lang="uk-UA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ОЦАД</a:t>
            </a:r>
            <a:r>
              <a:rPr lang="uk-UA" sz="2000" dirty="0" smtClean="0"/>
              <a:t>) (Гватемала, Сальвадор, Гондурас, Нікарагуа, </a:t>
            </a:r>
            <a:r>
              <a:rPr lang="uk-UA" sz="2000" dirty="0" err="1" smtClean="0"/>
              <a:t>Коста-Рика</a:t>
            </a:r>
            <a:r>
              <a:rPr lang="uk-UA" sz="2000" dirty="0" smtClean="0"/>
              <a:t>,)</a:t>
            </a:r>
          </a:p>
          <a:p>
            <a:r>
              <a:rPr lang="uk-UA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Південноамериканський загальний ринок </a:t>
            </a:r>
            <a:r>
              <a:rPr lang="uk-UA" sz="2000" dirty="0" smtClean="0"/>
              <a:t>(</a:t>
            </a:r>
            <a:r>
              <a:rPr lang="uk-UA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МЕРКОСУР</a:t>
            </a:r>
            <a:r>
              <a:rPr lang="uk-UA" sz="2000" dirty="0" smtClean="0"/>
              <a:t>) (Бразилія, Аргентина, Парагвай, Уругвай)</a:t>
            </a:r>
          </a:p>
          <a:p>
            <a:r>
              <a:rPr lang="uk-UA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Північноамериканська асоціація вільної торгівлі </a:t>
            </a:r>
            <a:r>
              <a:rPr lang="uk-UA" sz="2000" dirty="0" smtClean="0"/>
              <a:t>(</a:t>
            </a:r>
            <a:r>
              <a:rPr lang="uk-UA" sz="2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НАФТА</a:t>
            </a:r>
            <a:r>
              <a:rPr lang="uk-UA" sz="2000" dirty="0" smtClean="0"/>
              <a:t>) (Мексика)</a:t>
            </a:r>
          </a:p>
          <a:p>
            <a:endParaRPr lang="uk-UA" sz="2000" dirty="0" smtClean="0"/>
          </a:p>
          <a:p>
            <a:endParaRPr lang="uk-UA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Green hil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072494" cy="1428760"/>
          </a:xfrm>
        </p:spPr>
        <p:txBody>
          <a:bodyPr>
            <a:noAutofit/>
          </a:bodyPr>
          <a:lstStyle/>
          <a:p>
            <a:r>
              <a:rPr lang="uk-UA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Природо-ресурсний потенціал</a:t>
            </a:r>
            <a:br>
              <a:rPr lang="uk-UA" sz="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Країни східної частини Південної Америки</a:t>
            </a:r>
            <a:endParaRPr lang="uk-UA" sz="40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600200"/>
            <a:ext cx="8215370" cy="4525963"/>
          </a:xfrm>
        </p:spPr>
        <p:txBody>
          <a:bodyPr>
            <a:normAutofit/>
          </a:bodyPr>
          <a:lstStyle/>
          <a:p>
            <a:pPr marL="447675" indent="-447675"/>
            <a:r>
              <a:rPr lang="uk-UA" sz="2800" dirty="0" smtClean="0">
                <a:solidFill>
                  <a:srgbClr val="002060"/>
                </a:solidFill>
              </a:rPr>
              <a:t>Рівнинні території (Амазонська, </a:t>
            </a:r>
            <a:r>
              <a:rPr lang="uk-UA" sz="2800" dirty="0" err="1" smtClean="0">
                <a:solidFill>
                  <a:srgbClr val="002060"/>
                </a:solidFill>
              </a:rPr>
              <a:t>Ла-Платська</a:t>
            </a:r>
            <a:r>
              <a:rPr lang="uk-UA" sz="2800" dirty="0" smtClean="0">
                <a:solidFill>
                  <a:srgbClr val="002060"/>
                </a:solidFill>
              </a:rPr>
              <a:t> низовини, Бразильське, Гвіанське </a:t>
            </a:r>
            <a:r>
              <a:rPr lang="uk-UA" sz="2800" dirty="0" err="1" smtClean="0">
                <a:solidFill>
                  <a:srgbClr val="002060"/>
                </a:solidFill>
              </a:rPr>
              <a:t>плоскогір</a:t>
            </a:r>
            <a:r>
              <a:rPr lang="en-US" sz="2800" dirty="0" smtClean="0">
                <a:solidFill>
                  <a:srgbClr val="002060"/>
                </a:solidFill>
              </a:rPr>
              <a:t>’</a:t>
            </a:r>
            <a:r>
              <a:rPr lang="uk-UA" sz="2800" dirty="0" smtClean="0">
                <a:solidFill>
                  <a:srgbClr val="002060"/>
                </a:solidFill>
              </a:rPr>
              <a:t>я); </a:t>
            </a:r>
          </a:p>
          <a:p>
            <a:pPr marL="447675" indent="-447675"/>
            <a:r>
              <a:rPr lang="uk-UA" sz="2800" dirty="0" smtClean="0">
                <a:solidFill>
                  <a:srgbClr val="002060"/>
                </a:solidFill>
              </a:rPr>
              <a:t>Сприятливі </a:t>
            </a:r>
            <a:r>
              <a:rPr lang="uk-UA" sz="2800" dirty="0" err="1" smtClean="0">
                <a:solidFill>
                  <a:srgbClr val="002060"/>
                </a:solidFill>
              </a:rPr>
              <a:t>грунтово</a:t>
            </a:r>
            <a:r>
              <a:rPr lang="uk-UA" sz="2800" dirty="0" smtClean="0">
                <a:solidFill>
                  <a:srgbClr val="002060"/>
                </a:solidFill>
              </a:rPr>
              <a:t> - кліматичні умови;</a:t>
            </a:r>
          </a:p>
          <a:p>
            <a:pPr marL="447675" indent="-447675"/>
            <a:r>
              <a:rPr lang="uk-UA" sz="2800" dirty="0" smtClean="0">
                <a:solidFill>
                  <a:srgbClr val="002060"/>
                </a:solidFill>
              </a:rPr>
              <a:t>Значні лісові (</a:t>
            </a:r>
            <a:r>
              <a:rPr lang="uk-UA" sz="2800" dirty="0" err="1" smtClean="0">
                <a:solidFill>
                  <a:srgbClr val="002060"/>
                </a:solidFill>
              </a:rPr>
              <a:t>Амазонія</a:t>
            </a:r>
            <a:r>
              <a:rPr lang="uk-UA" sz="2800" dirty="0" smtClean="0">
                <a:solidFill>
                  <a:srgbClr val="002060"/>
                </a:solidFill>
              </a:rPr>
              <a:t>) та водні (</a:t>
            </a:r>
            <a:r>
              <a:rPr lang="uk-UA" sz="2800" dirty="0" err="1" smtClean="0">
                <a:solidFill>
                  <a:srgbClr val="002060"/>
                </a:solidFill>
              </a:rPr>
              <a:t>р.Амазонка</a:t>
            </a:r>
            <a:r>
              <a:rPr lang="uk-UA" sz="2800" dirty="0" smtClean="0">
                <a:solidFill>
                  <a:srgbClr val="002060"/>
                </a:solidFill>
              </a:rPr>
              <a:t> з притоками, </a:t>
            </a:r>
            <a:r>
              <a:rPr lang="uk-UA" sz="2800" dirty="0" err="1" smtClean="0">
                <a:solidFill>
                  <a:srgbClr val="002060"/>
                </a:solidFill>
              </a:rPr>
              <a:t>р.Парана</a:t>
            </a:r>
            <a:r>
              <a:rPr lang="uk-UA" sz="2800" dirty="0" smtClean="0">
                <a:solidFill>
                  <a:srgbClr val="002060"/>
                </a:solidFill>
              </a:rPr>
              <a:t>) ресурси;</a:t>
            </a:r>
          </a:p>
          <a:p>
            <a:pPr marL="447675" indent="-447675"/>
            <a:r>
              <a:rPr lang="uk-UA" sz="2800" dirty="0" smtClean="0">
                <a:solidFill>
                  <a:srgbClr val="002060"/>
                </a:solidFill>
              </a:rPr>
              <a:t>Родовища залізної та марганцевої руд, бокситів, нафти.</a:t>
            </a:r>
            <a:endParaRPr lang="uk-UA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Banff and Jasper National Parks, Alberta, Cana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501122" cy="1143008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Країни гірського заходу Південної Америки</a:t>
            </a:r>
            <a:endParaRPr lang="uk-UA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500174"/>
            <a:ext cx="7858180" cy="4857784"/>
          </a:xfrm>
        </p:spPr>
        <p:txBody>
          <a:bodyPr>
            <a:normAutofit fontScale="92500"/>
          </a:bodyPr>
          <a:lstStyle/>
          <a:p>
            <a:r>
              <a:rPr lang="uk-UA" dirty="0" smtClean="0"/>
              <a:t>Рельєф – гірський (Анди);</a:t>
            </a:r>
          </a:p>
          <a:p>
            <a:r>
              <a:rPr lang="uk-UA" dirty="0" smtClean="0"/>
              <a:t>Кліматичні умови змінюються з висотою; </a:t>
            </a:r>
          </a:p>
          <a:p>
            <a:r>
              <a:rPr lang="uk-UA" dirty="0" smtClean="0"/>
              <a:t>На прибережжі Чилі виникла пустеля – </a:t>
            </a:r>
            <a:r>
              <a:rPr lang="uk-UA" dirty="0" err="1" smtClean="0"/>
              <a:t>Атакама</a:t>
            </a:r>
            <a:r>
              <a:rPr lang="uk-UA" dirty="0" smtClean="0"/>
              <a:t>;</a:t>
            </a:r>
          </a:p>
          <a:p>
            <a:r>
              <a:rPr lang="uk-UA" dirty="0" smtClean="0"/>
              <a:t>Родовища кольорових металів, срібла, сурми, берилію, бокситів, залізної руди;</a:t>
            </a:r>
          </a:p>
          <a:p>
            <a:r>
              <a:rPr lang="uk-UA" dirty="0" smtClean="0"/>
              <a:t>У Чилі – найбільші у світі запаси селітри;</a:t>
            </a:r>
          </a:p>
          <a:p>
            <a:r>
              <a:rPr lang="uk-UA" dirty="0" smtClean="0"/>
              <a:t>Річки багаті на гідроресурси.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ummer Grain, Minneso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7715304" cy="1571636"/>
          </a:xfrm>
        </p:spPr>
        <p:txBody>
          <a:bodyPr>
            <a:normAutofit/>
          </a:bodyPr>
          <a:lstStyle/>
          <a:p>
            <a:pPr marL="1973263" indent="-1973263"/>
            <a:r>
              <a:rPr lang="uk-UA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Країни Центральної Америки та островів Карибського моря</a:t>
            </a:r>
            <a:endParaRPr lang="uk-UA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28802"/>
            <a:ext cx="7186634" cy="4500594"/>
          </a:xfrm>
        </p:spPr>
        <p:txBody>
          <a:bodyPr>
            <a:normAutofit/>
          </a:bodyPr>
          <a:lstStyle/>
          <a:p>
            <a:r>
              <a:rPr lang="uk-UA" sz="3200" dirty="0" smtClean="0"/>
              <a:t>Сприятливі умови для вирощування тропічних культур;</a:t>
            </a:r>
          </a:p>
          <a:p>
            <a:r>
              <a:rPr lang="uk-UA" sz="3200" dirty="0" smtClean="0"/>
              <a:t>Значні лісові ресурси;</a:t>
            </a:r>
          </a:p>
          <a:p>
            <a:r>
              <a:rPr lang="uk-UA" sz="3200" dirty="0" smtClean="0"/>
              <a:t>Територія в цілому бідна на корисні копалини;</a:t>
            </a:r>
          </a:p>
          <a:p>
            <a:r>
              <a:rPr lang="uk-UA" sz="3200" dirty="0" smtClean="0"/>
              <a:t>Значні поклади бокситів на остовах.</a:t>
            </a:r>
            <a:endParaRPr lang="uk-UA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Grand Teton, Grand Teton National P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142852"/>
            <a:ext cx="2328850" cy="1000132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Мексика</a:t>
            </a:r>
            <a:endParaRPr lang="uk-UA" sz="32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285860"/>
            <a:ext cx="7858180" cy="4840303"/>
          </a:xfrm>
        </p:spPr>
        <p:txBody>
          <a:bodyPr>
            <a:normAutofit/>
          </a:bodyPr>
          <a:lstStyle/>
          <a:p>
            <a:pPr marL="419100" indent="-419100"/>
            <a:r>
              <a:rPr lang="uk-UA" sz="3200" dirty="0" smtClean="0">
                <a:solidFill>
                  <a:srgbClr val="002060"/>
                </a:solidFill>
              </a:rPr>
              <a:t>Природні умови різноманітні;</a:t>
            </a:r>
          </a:p>
          <a:p>
            <a:pPr marL="419100" indent="-419100"/>
            <a:r>
              <a:rPr lang="uk-UA" sz="3200" dirty="0" smtClean="0">
                <a:solidFill>
                  <a:srgbClr val="002060"/>
                </a:solidFill>
              </a:rPr>
              <a:t>Рельєф – гори (Кордельєри), рівнини (</a:t>
            </a:r>
            <a:r>
              <a:rPr lang="uk-UA" sz="3200" dirty="0" err="1" smtClean="0">
                <a:solidFill>
                  <a:srgbClr val="002060"/>
                </a:solidFill>
              </a:rPr>
              <a:t>Примексиканська</a:t>
            </a:r>
            <a:r>
              <a:rPr lang="uk-UA" sz="3200" dirty="0" smtClean="0">
                <a:solidFill>
                  <a:srgbClr val="002060"/>
                </a:solidFill>
              </a:rPr>
              <a:t> низовина);</a:t>
            </a:r>
          </a:p>
          <a:p>
            <a:pPr marL="419100" indent="-419100"/>
            <a:r>
              <a:rPr lang="uk-UA" sz="3200" dirty="0" smtClean="0">
                <a:solidFill>
                  <a:srgbClr val="002060"/>
                </a:solidFill>
              </a:rPr>
              <a:t>Багата на нафту, газ, срібло, золото, залізні руди, сірку;</a:t>
            </a:r>
          </a:p>
          <a:p>
            <a:pPr marL="419100" indent="-419100"/>
            <a:r>
              <a:rPr lang="uk-UA" sz="3200" dirty="0" smtClean="0">
                <a:solidFill>
                  <a:srgbClr val="002060"/>
                </a:solidFill>
              </a:rPr>
              <a:t>Нестача води. </a:t>
            </a:r>
            <a:endParaRPr lang="uk-UA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Другая 1">
      <a:majorFont>
        <a:latin typeface="Bookman Old Style"/>
        <a:ea typeface=""/>
        <a:cs typeface=""/>
      </a:majorFont>
      <a:minorFont>
        <a:latin typeface="Bookman Old Style"/>
        <a:ea typeface=""/>
        <a:cs typeface="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837</TotalTime>
  <Words>1908</Words>
  <Application>Microsoft Office PowerPoint</Application>
  <PresentationFormat>Экран (4:3)</PresentationFormat>
  <Paragraphs>206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Техническая</vt:lpstr>
      <vt:lpstr>Країни Латинської Америки</vt:lpstr>
      <vt:lpstr>Візитна картка країн Латинської Америки </vt:lpstr>
      <vt:lpstr>Загальні риси ЕГП</vt:lpstr>
      <vt:lpstr>Інші особливості ЕГП і ГПП</vt:lpstr>
      <vt:lpstr>Міжнародні організації Латинської Америки</vt:lpstr>
      <vt:lpstr>Природо-ресурсний потенціал Країни східної частини Південної Америки</vt:lpstr>
      <vt:lpstr>Країни гірського заходу Південної Америки</vt:lpstr>
      <vt:lpstr>Країни Центральної Америки та островів Карибського моря</vt:lpstr>
      <vt:lpstr>  Мексика</vt:lpstr>
      <vt:lpstr>Населення</vt:lpstr>
      <vt:lpstr>Населення</vt:lpstr>
      <vt:lpstr>Національний склад</vt:lpstr>
      <vt:lpstr>Мови Латинської Америки</vt:lpstr>
      <vt:lpstr>Релігії Латинської Америки</vt:lpstr>
      <vt:lpstr>Міста</vt:lpstr>
      <vt:lpstr>Еконміка</vt:lpstr>
      <vt:lpstr>Видобувна промисловість</vt:lpstr>
      <vt:lpstr>Енергетика</vt:lpstr>
      <vt:lpstr>Металургія</vt:lpstr>
      <vt:lpstr>Хімічна промисловість</vt:lpstr>
      <vt:lpstr>Машинобудування</vt:lpstr>
      <vt:lpstr>Традиційні галузі</vt:lpstr>
      <vt:lpstr>Сільське господарство</vt:lpstr>
      <vt:lpstr>Рослинництво</vt:lpstr>
      <vt:lpstr>Тваринництво</vt:lpstr>
      <vt:lpstr>Серйозні проблеми, що впливають на розвиток країн регіону:</vt:lpstr>
      <vt:lpstr>Транспорт</vt:lpstr>
      <vt:lpstr>Зовнішньоекономічні зв’язки</vt:lpstr>
      <vt:lpstr>Статуя Христа-Спасителя в Бразилії</vt:lpstr>
      <vt:lpstr>Водоспад Анхель</vt:lpstr>
      <vt:lpstr>Водоспад Кутьєр</vt:lpstr>
      <vt:lpstr>Найзеленіша та найкрасивіша вулиця світу – Руа-Гонсалу-де-Карвальо в Бразилі</vt:lpstr>
      <vt:lpstr>Сільськогосподарські тераси Морай. </vt:lpstr>
      <vt:lpstr>Юнгас-Роуд, або Дорога Смерті в Болівії</vt:lpstr>
      <vt:lpstr>Історичні пам’ятки стародавніх племен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Країни Латинської Америки</dc:title>
  <dc:creator>Admin</dc:creator>
  <cp:lastModifiedBy>Admin</cp:lastModifiedBy>
  <cp:revision>87</cp:revision>
  <dcterms:created xsi:type="dcterms:W3CDTF">2013-04-25T16:22:32Z</dcterms:created>
  <dcterms:modified xsi:type="dcterms:W3CDTF">2013-05-15T06:21:34Z</dcterms:modified>
</cp:coreProperties>
</file>