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12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94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47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89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85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82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0913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89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34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13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73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06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2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29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408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7356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7EC9-A062-4254-9F89-5BBC283C77A2}" type="datetimeFigureOut">
              <a:rPr lang="uk-UA" smtClean="0"/>
              <a:pPr/>
              <a:t>28.01.2019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C52E2F-24B0-4354-953D-705A478F838C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6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471" y="2108962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географії </a:t>
            </a:r>
            <a:b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клас</a:t>
            </a:r>
            <a:endParaRPr lang="uk-UA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3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50" y="142875"/>
            <a:ext cx="939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машинобудування це складна сукупність виробництв різних видів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склад машинобудування мал 1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6028" r="3846" b="78489"/>
          <a:stretch/>
        </p:blipFill>
        <p:spPr bwMode="auto">
          <a:xfrm>
            <a:off x="600075" y="2181225"/>
            <a:ext cx="258127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36255" y="1276350"/>
            <a:ext cx="32385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Картинки по запросу склад машинобудування мал 1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22485" r="3528" b="63298"/>
          <a:stretch/>
        </p:blipFill>
        <p:spPr bwMode="auto">
          <a:xfrm>
            <a:off x="4664868" y="2181224"/>
            <a:ext cx="2581275" cy="139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склад машинобудування мал 1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37869" r="3209" b="33502"/>
          <a:stretch/>
        </p:blipFill>
        <p:spPr bwMode="auto">
          <a:xfrm>
            <a:off x="8729662" y="2181224"/>
            <a:ext cx="2581275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склад машинобудування мал 1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67375" r="504" b="20063"/>
          <a:stretch/>
        </p:blipFill>
        <p:spPr bwMode="auto">
          <a:xfrm>
            <a:off x="2452687" y="4367212"/>
            <a:ext cx="2671763" cy="122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склад машинобудування мал 1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81010" r="822" b="3636"/>
          <a:stretch/>
        </p:blipFill>
        <p:spPr bwMode="auto">
          <a:xfrm>
            <a:off x="5748337" y="4981575"/>
            <a:ext cx="2662238" cy="15017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 зі стрілкою 10"/>
          <p:cNvCxnSpPr>
            <a:stCxn id="4" idx="1"/>
            <a:endCxn id="3" idx="0"/>
          </p:cNvCxnSpPr>
          <p:nvPr/>
        </p:nvCxnSpPr>
        <p:spPr>
          <a:xfrm flipH="1">
            <a:off x="1890713" y="1507183"/>
            <a:ext cx="2445542" cy="674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4" idx="3"/>
          </p:cNvCxnSpPr>
          <p:nvPr/>
        </p:nvCxnSpPr>
        <p:spPr>
          <a:xfrm>
            <a:off x="7574755" y="1507183"/>
            <a:ext cx="2636045" cy="674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>
            <a:stCxn id="4" idx="2"/>
            <a:endCxn id="5" idx="0"/>
          </p:cNvCxnSpPr>
          <p:nvPr/>
        </p:nvCxnSpPr>
        <p:spPr>
          <a:xfrm>
            <a:off x="5955505" y="1738015"/>
            <a:ext cx="1" cy="4432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4471986" y="1738015"/>
            <a:ext cx="0" cy="2629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зі стрілкою 17"/>
          <p:cNvCxnSpPr/>
          <p:nvPr/>
        </p:nvCxnSpPr>
        <p:spPr>
          <a:xfrm>
            <a:off x="7377111" y="1738014"/>
            <a:ext cx="0" cy="32435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85863" y="6029979"/>
            <a:ext cx="4243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класифікацією ООН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8" y="181629"/>
            <a:ext cx="521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іншою  класифікацією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918412"/>
              </p:ext>
            </p:extLst>
          </p:nvPr>
        </p:nvGraphicFramePr>
        <p:xfrm>
          <a:off x="208280" y="1268729"/>
          <a:ext cx="11878946" cy="56630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77995">
                  <a:extLst>
                    <a:ext uri="{9D8B030D-6E8A-4147-A177-3AD203B41FA5}">
                      <a16:colId xmlns="" xmlns:a16="http://schemas.microsoft.com/office/drawing/2014/main" val="3831426214"/>
                    </a:ext>
                  </a:extLst>
                </a:gridCol>
                <a:gridCol w="3981450">
                  <a:extLst>
                    <a:ext uri="{9D8B030D-6E8A-4147-A177-3AD203B41FA5}">
                      <a16:colId xmlns="" xmlns:a16="http://schemas.microsoft.com/office/drawing/2014/main" val="3614748163"/>
                    </a:ext>
                  </a:extLst>
                </a:gridCol>
                <a:gridCol w="3619501">
                  <a:extLst>
                    <a:ext uri="{9D8B030D-6E8A-4147-A177-3AD203B41FA5}">
                      <a16:colId xmlns="" xmlns:a16="http://schemas.microsoft.com/office/drawing/2014/main" val="3762055145"/>
                    </a:ext>
                  </a:extLst>
                </a:gridCol>
              </a:tblGrid>
              <a:tr h="3828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effectLst/>
                        </a:rPr>
                        <a:t>Машинобудування</a:t>
                      </a:r>
                      <a:endParaRPr lang="uk-UA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05757345"/>
                  </a:ext>
                </a:extLst>
              </a:tr>
              <a:tr h="1997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Загальне </a:t>
                      </a:r>
                      <a:endParaRPr lang="uk-UA" sz="2800" b="1" i="1" u="sng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 устаткування для різних галузей промисловості)</a:t>
                      </a:r>
                      <a:endParaRPr lang="uk-UA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Середнє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 транспортних засобів)</a:t>
                      </a:r>
                      <a:endParaRPr lang="uk-UA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Точне</a:t>
                      </a: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2800" b="1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uk-UA" sz="2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 складної науково місткої техніки)</a:t>
                      </a:r>
                      <a:endParaRPr lang="uk-UA" sz="2800" b="1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729497"/>
                  </a:ext>
                </a:extLst>
              </a:tr>
              <a:tr h="320878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Важке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Енергетичне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Верстатобудування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Тракторобудування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Сільськогосподарське</a:t>
                      </a:r>
                      <a:endParaRPr lang="uk-UA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Залізничне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Суднобудування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Автомобілебудування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Авіаракетобудування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Приладобудування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Електротехніка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Електроніка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uk-UA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Інструментальне </a:t>
                      </a:r>
                      <a:r>
                        <a:rPr lang="uk-UA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виробництво</a:t>
                      </a:r>
                      <a:endParaRPr lang="uk-UA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24368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886200"/>
            <a:ext cx="52832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986521"/>
            <a:ext cx="428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РУХАНКА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50" y="2666968"/>
            <a:ext cx="9391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хвилинка! Два – хвилинка!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сидіння терпне спинка.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 слід піднятись,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боки всім узяти.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Нахилитись дружно слід,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на захід, то на схід.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Повторіть це іще раз</a:t>
            </a:r>
          </a:p>
          <a:p>
            <a:pPr algn="ctr"/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Стане Куком кожен з нас! </a:t>
            </a:r>
            <a:endParaRPr lang="uk-UA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68" y="247650"/>
            <a:ext cx="2940363" cy="212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2121"/>
            <a:ext cx="1183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розміщення підприємств машинобудування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4568" y="2941646"/>
            <a:ext cx="4581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Наукоємний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19" y="713437"/>
            <a:ext cx="3037824" cy="201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1" y="4412560"/>
            <a:ext cx="3105814" cy="233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2" y="4123361"/>
            <a:ext cx="2572300" cy="257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93" y="2941646"/>
            <a:ext cx="3156357" cy="1325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360297"/>
            <a:ext cx="3048000" cy="20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86" y="713437"/>
            <a:ext cx="2835223" cy="188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8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2121"/>
            <a:ext cx="1183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розміщення підприємств машинобудування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4568" y="2941646"/>
            <a:ext cx="45815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Наукоємний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Трудомісткий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Споживчий</a:t>
            </a:r>
          </a:p>
          <a:p>
            <a:pPr marL="742950" indent="-742950">
              <a:buFont typeface="+mj-lt"/>
              <a:buAutoNum type="arabicPeriod"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119" y="713437"/>
            <a:ext cx="3037824" cy="201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1" y="4412560"/>
            <a:ext cx="3105814" cy="233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12" y="4123361"/>
            <a:ext cx="2572300" cy="257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93" y="2941646"/>
            <a:ext cx="3156357" cy="13256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" y="1360297"/>
            <a:ext cx="3048000" cy="2033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86" y="713437"/>
            <a:ext cx="2835223" cy="1888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5339078" y="1720981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3672" y="1445328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902701" y="778463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64453" y="4432858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29735" y="3353920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68840" y="5670712"/>
            <a:ext cx="623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2121"/>
            <a:ext cx="1183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організації виробництва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0"/>
          <a:stretch/>
        </p:blipFill>
        <p:spPr>
          <a:xfrm>
            <a:off x="7234401" y="1295400"/>
            <a:ext cx="4586124" cy="5345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5424" y="1295400"/>
            <a:ext cx="3267075" cy="584775"/>
          </a:xfrm>
          <a:prstGeom prst="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Кооперування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 зі стрілкою 5"/>
          <p:cNvCxnSpPr>
            <a:stCxn id="2" idx="2"/>
            <a:endCxn id="4" idx="0"/>
          </p:cNvCxnSpPr>
          <p:nvPr/>
        </p:nvCxnSpPr>
        <p:spPr>
          <a:xfrm flipH="1">
            <a:off x="3128962" y="718452"/>
            <a:ext cx="3019426" cy="576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stCxn id="2" idx="2"/>
            <a:endCxn id="3" idx="0"/>
          </p:cNvCxnSpPr>
          <p:nvPr/>
        </p:nvCxnSpPr>
        <p:spPr>
          <a:xfrm>
            <a:off x="6148388" y="718452"/>
            <a:ext cx="3379075" cy="576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67"/>
          <a:stretch/>
        </p:blipFill>
        <p:spPr>
          <a:xfrm>
            <a:off x="1495424" y="2457123"/>
            <a:ext cx="4067175" cy="38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8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123950" y="1854190"/>
            <a:ext cx="10372725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вашої допомоги: я, інвестор, який бажає вкласти кошти у створення підприємства машинобудування у вашому місті. Використовуючи чинники розміщення порадьте: підприємство якої галузі машинобудування доцільно створити і чому?  А можливо вкласти кошти в бази відпочинку, благоустрій пляжів?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905896" y="250910"/>
            <a:ext cx="6380208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Ситуаційне завдання: 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72596" y="193760"/>
            <a:ext cx="5888984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Прийом «Асоціація»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69553" y="1327235"/>
            <a:ext cx="11495071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Назвіть асоціації до слова «машинобудування»</a:t>
            </a:r>
            <a:endParaRPr lang="uk-U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524407" y="2460710"/>
            <a:ext cx="9185400" cy="4462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Швидкість, рух, потужність, завод,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робочі місця, техніка, побут,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</a:t>
            </a: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економіки, </a:t>
            </a:r>
            <a:endParaRPr lang="uk-UA" sz="4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науково-технічний прогрес…</a:t>
            </a:r>
            <a:endParaRPr lang="uk-UA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4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72596" y="193760"/>
            <a:ext cx="5663923" cy="99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460001" y="2117810"/>
            <a:ext cx="7866705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Опрацювати §28 с. 153 – 156</a:t>
            </a:r>
          </a:p>
          <a:p>
            <a:pPr algn="ctr">
              <a:spcAft>
                <a:spcPts val="800"/>
              </a:spcAft>
            </a:pPr>
            <a:endParaRPr lang="uk-UA" sz="44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Створити емблему уявного </a:t>
            </a:r>
          </a:p>
          <a:p>
            <a:pPr algn="ctr">
              <a:spcAft>
                <a:spcPts val="800"/>
              </a:spcAft>
            </a:pPr>
            <a:r>
              <a:rPr lang="uk-UA" sz="4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машинобудівного підприємства</a:t>
            </a:r>
            <a:endParaRPr lang="uk-UA" sz="4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2418801" cy="72255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– НІ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19" y="722551"/>
            <a:ext cx="1082871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 поділяється на чорну і кольорову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металургії широко розвинуте комбінування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металургії характерна низька матеріаломісткість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 – великий забруднювач довкілля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Руди кольорових металів відзначаються високим вмістом металу в руді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 металургія – енергоємне виробництво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виділяють два райони чорної металургії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Металургійні підприємства найвигідніше створювати біля сировинних та енергетичних баз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9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0"/>
            <a:ext cx="2418801" cy="722551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 – НІ 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19" y="722551"/>
            <a:ext cx="1082871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 поділяється на чорну і кольорову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металургії широко розвинуте комбінування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металургії характерна низька матеріаломісткість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Металургія – великий забруднювач довкілля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Руди кольорових металів відзначаються високим вмістом металу в руді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Кольорова металургія – енергоємне виробництво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Україні виділяють два райони чорної металургії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Металургійні підприємства найвигідніше створювати біля сировинних та енергетичних баз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7963644" y="681386"/>
            <a:ext cx="891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7963644" y="1316688"/>
            <a:ext cx="891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991424" y="2134324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7963643" y="2806055"/>
            <a:ext cx="891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11313419" y="3507929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8991424" y="4317235"/>
            <a:ext cx="891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9128191" y="5039786"/>
            <a:ext cx="6174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4460988" y="6146035"/>
            <a:ext cx="891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endParaRPr lang="uk-UA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6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346" y="74814"/>
            <a:ext cx="3267364" cy="3267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34" y="74814"/>
            <a:ext cx="3895677" cy="366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11" y="74814"/>
            <a:ext cx="3318471" cy="4654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24" y="74814"/>
            <a:ext cx="3989185" cy="3989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6" y="3972983"/>
            <a:ext cx="3842196" cy="28850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644" y="4284134"/>
            <a:ext cx="1873588" cy="23965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03" y="4498367"/>
            <a:ext cx="2796886" cy="241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5097" y="3738049"/>
            <a:ext cx="2391304" cy="16493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667" y="4729075"/>
            <a:ext cx="2279650" cy="22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-104307"/>
            <a:ext cx="4343399" cy="31803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541866"/>
            <a:ext cx="7578725" cy="757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74" y="913431"/>
            <a:ext cx="2854938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429375" y="3204215"/>
            <a:ext cx="6096000" cy="31373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 її залежить все і скрізь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 всі сфери економіки беруть її  товар.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аука й технопарки – це стержнева є вісь,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яку роблять ставку й головний удар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понія, Німеччина і США.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295400" y="293069"/>
            <a:ext cx="6096000" cy="7148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етал і гума, пластик і барвник,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також дерево, і лаки й скло ­–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ирокий спектр потрібних тих речей</a:t>
            </a: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користовує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ця галузь вже давно.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овинками цікавими дивує цілий світ,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новлює й полегшує життя,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удує кораблі і </a:t>
            </a:r>
            <a:r>
              <a:rPr lang="uk-UA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гаджети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«Циклон»,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статкування й техніку для міста і села.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ержави, що про дану галузь дбають,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світі шану й рівень вищий мають.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293069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6826" y="0"/>
            <a:ext cx="1009650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машинобудування в сучасному світі. Різноманітність підприємств та чинники їх розміщення. Спеціалізація та кооперування у машинобудуванні</a:t>
            </a:r>
            <a:endParaRPr lang="uk-U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3600449"/>
            <a:ext cx="9191624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666875" y="185261"/>
            <a:ext cx="10372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Машинобудування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основна галузь промисловості. Вона визначає рівень науково-технічного прогресу і зростання продуктивності праці в усьому господарстві, оскільки забезпечує його машинами, обладнанням, приладами та іншою технікою.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(Цей термін з’явився в ХІХ ст.)</a:t>
            </a:r>
            <a:endParaRPr lang="uk-UA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018312"/>
            <a:ext cx="5682358" cy="3144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6" t="34722" r="8350" b="22362"/>
          <a:stretch/>
        </p:blipFill>
        <p:spPr>
          <a:xfrm>
            <a:off x="6853237" y="2109293"/>
            <a:ext cx="5039357" cy="3053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1050" y="561751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Архімедів гвинт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6475" y="5617516"/>
            <a:ext cx="633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Паровий двигун Джеймса Ватта</a:t>
            </a:r>
            <a:endParaRPr lang="uk-UA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ільце 1"/>
          <p:cNvSpPr/>
          <p:nvPr/>
        </p:nvSpPr>
        <p:spPr>
          <a:xfrm>
            <a:off x="819150" y="1192232"/>
            <a:ext cx="5562600" cy="5562600"/>
          </a:xfrm>
          <a:prstGeom prst="donut">
            <a:avLst>
              <a:gd name="adj" fmla="val 12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824335">
            <a:off x="879100" y="1269128"/>
            <a:ext cx="5588748" cy="5417623"/>
          </a:xfrm>
          <a:prstGeom prst="blockArc">
            <a:avLst>
              <a:gd name="adj1" fmla="val 10725341"/>
              <a:gd name="adj2" fmla="val 20212746"/>
              <a:gd name="adj3" fmla="val 1373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3042508"/>
            <a:ext cx="36766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endParaRPr lang="uk-UA" sz="115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650" y="238125"/>
            <a:ext cx="9391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економічно розвинених країнах  на продукцію машинобудування припадає …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16971" y="3042508"/>
            <a:ext cx="5473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країнах, що розвиваються цей показник значно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менший</a:t>
            </a:r>
          </a:p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(20-25%)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227</TotalTime>
  <Words>539</Words>
  <Application>Microsoft Office PowerPoint</Application>
  <PresentationFormat>Довільний</PresentationFormat>
  <Paragraphs>139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Пасмо</vt:lpstr>
      <vt:lpstr>Урок географії   9 клас</vt:lpstr>
      <vt:lpstr>ТАК – НІ </vt:lpstr>
      <vt:lpstr>ТАК – НІ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Інститут Модернізації та Змісту освіти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ТАК – НІ</dc:title>
  <dc:creator>Учень 2</dc:creator>
  <cp:lastModifiedBy>PC</cp:lastModifiedBy>
  <cp:revision>40</cp:revision>
  <dcterms:created xsi:type="dcterms:W3CDTF">2019-01-27T19:27:01Z</dcterms:created>
  <dcterms:modified xsi:type="dcterms:W3CDTF">2019-01-28T08:04:17Z</dcterms:modified>
</cp:coreProperties>
</file>