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sldIdLst>
    <p:sldId id="26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0" r:id="rId13"/>
    <p:sldId id="271" r:id="rId14"/>
    <p:sldId id="272" r:id="rId15"/>
    <p:sldId id="273" r:id="rId16"/>
    <p:sldId id="275" r:id="rId17"/>
    <p:sldId id="277" r:id="rId18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1284" y="-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3BB7-41BB-48DC-A3A4-6048BA51A410}" type="datetimeFigureOut">
              <a:rPr lang="uk-UA"/>
              <a:pPr>
                <a:defRPr/>
              </a:pPr>
              <a:t>30.01.2019</a:t>
            </a:fld>
            <a:endParaRPr lang="uk-U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1F770-0587-4591-9134-72DE442C8F7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CD0FC-8095-4A36-8027-115E87CF0455}" type="datetimeFigureOut">
              <a:rPr lang="uk-UA"/>
              <a:pPr>
                <a:defRPr/>
              </a:pPr>
              <a:t>30.01.2019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B610B-09C6-4198-B120-1CF11B0E4F7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5AF21-5AE3-41B5-AC88-BB4088FE7013}" type="datetimeFigureOut">
              <a:rPr lang="uk-UA"/>
              <a:pPr>
                <a:defRPr/>
              </a:pPr>
              <a:t>30.01.2019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DE477-3362-473A-B48E-9E3A652BC26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0AFEB-7D56-49F7-A482-08BF9B7BA3AC}" type="datetimeFigureOut">
              <a:rPr lang="uk-UA"/>
              <a:pPr>
                <a:defRPr/>
              </a:pPr>
              <a:t>30.01.2019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10AAC-2837-4CE6-852B-2150C037044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F4EF3-2B34-4083-BC45-50668AB101B9}" type="datetimeFigureOut">
              <a:rPr lang="uk-UA"/>
              <a:pPr>
                <a:defRPr/>
              </a:pPr>
              <a:t>30.01.2019</a:t>
            </a:fld>
            <a:endParaRPr lang="uk-U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20257-4CB2-4EDA-85DE-E3A15969FFC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5EEDF-8BA6-449A-94BE-AD644E281604}" type="datetimeFigureOut">
              <a:rPr lang="uk-UA"/>
              <a:pPr>
                <a:defRPr/>
              </a:pPr>
              <a:t>30.01.2019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BC4D4-205F-40CA-BCBD-DA7D3C11AF2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E1DC-5156-47B6-B80D-B89A82486BFF}" type="datetimeFigureOut">
              <a:rPr lang="uk-UA"/>
              <a:pPr>
                <a:defRPr/>
              </a:pPr>
              <a:t>30.01.2019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DEF72-5E58-4B69-B156-5A12B04DBB5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83516-796A-4CE1-8FC8-3AFC3EFE1C9D}" type="datetimeFigureOut">
              <a:rPr lang="uk-UA"/>
              <a:pPr>
                <a:defRPr/>
              </a:pPr>
              <a:t>30.01.2019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D86E4-B8B3-4C53-B835-91E1A958B4B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9AF57-75A1-4A2F-8B86-4F3F1AE1D2F3}" type="datetimeFigureOut">
              <a:rPr lang="uk-UA"/>
              <a:pPr>
                <a:defRPr/>
              </a:pPr>
              <a:t>30.01.2019</a:t>
            </a:fld>
            <a:endParaRPr 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09D84-38E0-4D7C-BA11-401FD737E57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4E32A-5DE9-41D2-AA3A-8CC1B85C05BC}" type="datetimeFigureOut">
              <a:rPr lang="uk-UA"/>
              <a:pPr>
                <a:defRPr/>
              </a:pPr>
              <a:t>30.01.2019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35FD2-9871-46B5-94DE-A65AA9A52C8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EE0AD-2557-4E40-BFDB-55EAA8AFD976}" type="datetimeFigureOut">
              <a:rPr lang="uk-UA"/>
              <a:pPr>
                <a:defRPr/>
              </a:pPr>
              <a:t>30.01.2019</a:t>
            </a:fld>
            <a:endParaRPr lang="uk-U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6547E-4158-4A40-B699-4FBB5A405F6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13D3C7-548B-4E9F-BC27-4F2434C2F65A}" type="datetimeFigureOut">
              <a:rPr lang="uk-UA"/>
              <a:pPr>
                <a:defRPr/>
              </a:pPr>
              <a:t>30.01.2019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17B131-278D-43AE-8CE9-38FC99EFEFD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3" r:id="rId2"/>
    <p:sldLayoutId id="2147484225" r:id="rId3"/>
    <p:sldLayoutId id="2147484222" r:id="rId4"/>
    <p:sldLayoutId id="2147484221" r:id="rId5"/>
    <p:sldLayoutId id="2147484220" r:id="rId6"/>
    <p:sldLayoutId id="2147484219" r:id="rId7"/>
    <p:sldLayoutId id="2147484218" r:id="rId8"/>
    <p:sldLayoutId id="2147484226" r:id="rId9"/>
    <p:sldLayoutId id="2147484217" r:id="rId10"/>
    <p:sldLayoutId id="2147484216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54" y="260648"/>
            <a:ext cx="8496944" cy="1368152"/>
          </a:xfrm>
        </p:spPr>
        <p:txBody>
          <a:bodyPr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3000" dirty="0" smtClean="0"/>
              <a:t>Навчально-виховний комплекс </a:t>
            </a:r>
            <a:br>
              <a:rPr lang="uk-UA" sz="3000" dirty="0" smtClean="0"/>
            </a:br>
            <a:r>
              <a:rPr lang="uk-UA" sz="3000" dirty="0" smtClean="0"/>
              <a:t>«Загальноосвітня школа І-ІІІ ступенів №1-гімназія» м. </a:t>
            </a:r>
            <a:r>
              <a:rPr lang="uk-UA" sz="3000" dirty="0" err="1" smtClean="0"/>
              <a:t>Копичинці</a:t>
            </a:r>
            <a:endParaRPr lang="uk-UA" sz="3000" dirty="0"/>
          </a:p>
        </p:txBody>
      </p:sp>
      <p:pic>
        <p:nvPicPr>
          <p:cNvPr id="13314" name="Picture 2" descr="G:\ВЗ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1739900"/>
            <a:ext cx="5021262" cy="332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2312293" y="5301208"/>
            <a:ext cx="4356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Школа – велика дитяча країна, </a:t>
            </a:r>
          </a:p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В ній відкривається білий наш світ.</a:t>
            </a:r>
          </a:p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Тут пізнає себе кожна дитина,</a:t>
            </a:r>
          </a:p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І відправляється з відси в політ.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4320479" cy="2448272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3600" dirty="0" smtClean="0"/>
              <a:t>Так ми разом навчаємося і отримуємо заряд енергії</a:t>
            </a:r>
            <a:endParaRPr lang="uk-UA" sz="3600" dirty="0"/>
          </a:p>
        </p:txBody>
      </p:sp>
      <p:pic>
        <p:nvPicPr>
          <p:cNvPr id="23554" name="Picture 2" descr="C:\Users\ZASIDKO\Desktop\DSCN07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90550"/>
            <a:ext cx="3870325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ZASIDKO\Desktop\DSCN07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" y="3357563"/>
            <a:ext cx="41592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Users\ZASIDKO\Desktop\DSCN07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8163" y="3500438"/>
            <a:ext cx="4460875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584176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3200" dirty="0" smtClean="0"/>
              <a:t>Майбутні метеорологи тут роблять перші кроки: які цікаві ці екскурсії й практичні уроки</a:t>
            </a:r>
            <a:endParaRPr lang="uk-UA" sz="3200" dirty="0"/>
          </a:p>
        </p:txBody>
      </p:sp>
      <p:pic>
        <p:nvPicPr>
          <p:cNvPr id="24578" name="Picture 2" descr="C:\Users\ZASIDKO\Desktop\_20120310_13332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152650"/>
            <a:ext cx="5373687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512168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800" dirty="0" smtClean="0"/>
              <a:t>Учні нашої школи є учасниками обласного </a:t>
            </a:r>
            <a:r>
              <a:rPr lang="uk-UA" sz="2800" dirty="0" err="1" smtClean="0"/>
              <a:t>еколого-краєзнавчого</a:t>
            </a:r>
            <a:r>
              <a:rPr lang="uk-UA" sz="2800" dirty="0" smtClean="0"/>
              <a:t> проекту </a:t>
            </a:r>
            <a:br>
              <a:rPr lang="uk-UA" sz="2800" dirty="0" smtClean="0"/>
            </a:br>
            <a:r>
              <a:rPr lang="en-US" sz="2800" dirty="0" smtClean="0"/>
              <a:t>“</a:t>
            </a:r>
            <a:r>
              <a:rPr lang="uk-UA" sz="2800" dirty="0" smtClean="0"/>
              <a:t>Твій рідний край</a:t>
            </a:r>
            <a:r>
              <a:rPr lang="en-US" sz="2800" dirty="0" smtClean="0"/>
              <a:t>”</a:t>
            </a:r>
            <a:endParaRPr lang="uk-UA" sz="2800" dirty="0"/>
          </a:p>
        </p:txBody>
      </p:sp>
      <p:sp>
        <p:nvSpPr>
          <p:cNvPr id="3" name="Прямокутник 2"/>
          <p:cNvSpPr>
            <a:spLocks noChangeArrowheads="1"/>
          </p:cNvSpPr>
          <p:nvPr/>
        </p:nvSpPr>
        <p:spPr bwMode="auto">
          <a:xfrm>
            <a:off x="395288" y="5445125"/>
            <a:ext cx="8640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dirty="0">
                <a:latin typeface="Trebuchet MS" pitchFamily="34" charset="0"/>
              </a:rPr>
              <a:t>Робота </a:t>
            </a:r>
            <a:r>
              <a:rPr lang="uk-UA" sz="2400" dirty="0" smtClean="0">
                <a:latin typeface="Trebuchet MS" pitchFamily="34" charset="0"/>
              </a:rPr>
              <a:t>Ковальчук </a:t>
            </a:r>
            <a:r>
              <a:rPr lang="uk-UA" sz="2400" dirty="0">
                <a:latin typeface="Trebuchet MS" pitchFamily="34" charset="0"/>
              </a:rPr>
              <a:t>Юлі </a:t>
            </a:r>
            <a:r>
              <a:rPr lang="en-US" sz="2400" dirty="0">
                <a:latin typeface="Trebuchet MS" pitchFamily="34" charset="0"/>
              </a:rPr>
              <a:t>“</a:t>
            </a:r>
            <a:r>
              <a:rPr lang="uk-UA" sz="2400" dirty="0">
                <a:latin typeface="Trebuchet MS" pitchFamily="34" charset="0"/>
              </a:rPr>
              <a:t>Майбутнє нашого міста – наше майбутнє</a:t>
            </a:r>
            <a:r>
              <a:rPr lang="en-US" sz="2400" dirty="0">
                <a:latin typeface="Trebuchet MS" pitchFamily="34" charset="0"/>
              </a:rPr>
              <a:t>”</a:t>
            </a:r>
            <a:r>
              <a:rPr lang="uk-UA" sz="2400" dirty="0">
                <a:latin typeface="Trebuchet MS" pitchFamily="34" charset="0"/>
              </a:rPr>
              <a:t> увійшла у трійку кращих проектів.</a:t>
            </a:r>
          </a:p>
        </p:txBody>
      </p:sp>
      <p:pic>
        <p:nvPicPr>
          <p:cNvPr id="2050" name="Picture 2" descr="G:\ВЗ\SAM_08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32409">
            <a:off x="393700" y="1795463"/>
            <a:ext cx="41021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G:\ВЗ\SAM_08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40908">
            <a:off x="4524375" y="1903413"/>
            <a:ext cx="42418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144016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800" dirty="0" smtClean="0"/>
              <a:t>Велику допомогу у зростанні інтересу учнів до географії надає позакласна робота, апогеєм якої є тиждень  географії.</a:t>
            </a:r>
            <a:endParaRPr lang="uk-UA" sz="2800" dirty="0"/>
          </a:p>
        </p:txBody>
      </p:sp>
      <p:pic>
        <p:nvPicPr>
          <p:cNvPr id="3074" name="Picture 2" descr="G:\тиждень географії 2012, крути 2012\1 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89837">
            <a:off x="268288" y="1570038"/>
            <a:ext cx="2359025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G:\тиждень географії 2012, крути 2012\1 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773238"/>
            <a:ext cx="27479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G:\тиждень географії 2012, крути 2012\1 0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27047">
            <a:off x="5710238" y="1690688"/>
            <a:ext cx="3240087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G:\тиждень географії 2012, крути 2012\1 1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4625" y="4221163"/>
            <a:ext cx="3440113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G:\тиждень географії 2012, крути 2012\1 1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9425" y="4143375"/>
            <a:ext cx="35433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36904" cy="1368152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3600" dirty="0" err="1" smtClean="0"/>
              <a:t>Туристсько-</a:t>
            </a:r>
            <a:r>
              <a:rPr lang="uk-UA" sz="3600" dirty="0" smtClean="0"/>
              <a:t> краєзнавча робота </a:t>
            </a:r>
            <a:br>
              <a:rPr lang="uk-UA" sz="3600" dirty="0" smtClean="0"/>
            </a:br>
            <a:r>
              <a:rPr lang="uk-UA" sz="2400" dirty="0" smtClean="0"/>
              <a:t>Щорічно учні нашої школи беруть активну участь у </a:t>
            </a:r>
            <a:r>
              <a:rPr lang="uk-UA" sz="2400" dirty="0" smtClean="0"/>
              <a:t>туристичних </a:t>
            </a:r>
            <a:r>
              <a:rPr lang="uk-UA" sz="2400" dirty="0" smtClean="0"/>
              <a:t>змаганнях.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uk-UA" sz="3600" dirty="0"/>
          </a:p>
        </p:txBody>
      </p:sp>
      <p:pic>
        <p:nvPicPr>
          <p:cNvPr id="28675" name="Picture 2" descr="G:\ВЗ\Туристичні Змагання\DSC008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47758">
            <a:off x="212725" y="2009775"/>
            <a:ext cx="324485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G:\ВЗ\Туристичні Змагання\DSC008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040681">
            <a:off x="5590381" y="2575719"/>
            <a:ext cx="3509963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G:\ВЗ\Туристичні Змагання\DSC008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72592">
            <a:off x="2840038" y="2890838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08012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800" dirty="0" smtClean="0"/>
              <a:t>Я – вчитель, і зі мною -  діти.</a:t>
            </a:r>
            <a:br>
              <a:rPr lang="uk-UA" sz="2800" dirty="0" smtClean="0"/>
            </a:br>
            <a:r>
              <a:rPr lang="uk-UA" sz="2800" dirty="0" smtClean="0"/>
              <a:t>Чи можна цій ідилії, мій друже, не радіти?</a:t>
            </a:r>
            <a:endParaRPr lang="uk-UA" sz="2800" dirty="0"/>
          </a:p>
        </p:txBody>
      </p:sp>
      <p:pic>
        <p:nvPicPr>
          <p:cNvPr id="29698" name="Picture 2" descr="G:\ВЗ\DSC008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560513"/>
            <a:ext cx="4932362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G:\ВЗ\DSC008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590675"/>
            <a:ext cx="3652838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G:\ВЗ\DSC008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9850" y="3787775"/>
            <a:ext cx="2201863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20880" cy="1008112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/>
              <a:t>Методичні напрацювання: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6146" name="Picture 2" descr="G:\ВЗ\тит1.JPG"/>
          <p:cNvPicPr>
            <a:picLocks noChangeAspect="1" noChangeArrowheads="1"/>
          </p:cNvPicPr>
          <p:nvPr/>
        </p:nvPicPr>
        <p:blipFill rotWithShape="1">
          <a:blip r:embed="rId2"/>
          <a:srcRect b="6434"/>
          <a:stretch/>
        </p:blipFill>
        <p:spPr bwMode="auto">
          <a:xfrm>
            <a:off x="611189" y="1268413"/>
            <a:ext cx="2276639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G:\ВЗ\тит2.JPG"/>
          <p:cNvPicPr>
            <a:picLocks noChangeAspect="1" noChangeArrowheads="1"/>
          </p:cNvPicPr>
          <p:nvPr/>
        </p:nvPicPr>
        <p:blipFill rotWithShape="1">
          <a:blip r:embed="rId3"/>
          <a:srcRect b="5347"/>
          <a:stretch/>
        </p:blipFill>
        <p:spPr bwMode="auto">
          <a:xfrm>
            <a:off x="4572000" y="1268413"/>
            <a:ext cx="2203141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" t="16518" r="66309" b="29688"/>
          <a:stretch/>
        </p:blipFill>
        <p:spPr bwMode="auto">
          <a:xfrm>
            <a:off x="2195736" y="3501008"/>
            <a:ext cx="2055437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t="17411" r="66310" b="30803"/>
          <a:stretch/>
        </p:blipFill>
        <p:spPr bwMode="auto">
          <a:xfrm>
            <a:off x="6588224" y="3573016"/>
            <a:ext cx="2085517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ZASIDKO\Desktop\_20120310_13332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1350" y="1052513"/>
            <a:ext cx="3240088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242144"/>
            <a:ext cx="5472607" cy="5779144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600" dirty="0" smtClean="0"/>
              <a:t>“</a:t>
            </a:r>
            <a:r>
              <a:rPr lang="uk-UA" sz="3600" dirty="0" smtClean="0"/>
              <a:t>Україно моя! Чисті хвилі ланів, голубінь легкокрила…</a:t>
            </a:r>
            <a:r>
              <a:rPr lang="en-US" sz="3600" dirty="0" smtClean="0"/>
              <a:t>”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На своїх уроках виховую учнів так щоб вони любили, шанували і оберігали свою рідну землю, свій народ, </a:t>
            </a:r>
            <a:r>
              <a:rPr lang="uk-UA" sz="3600" dirty="0" err="1" smtClean="0"/>
              <a:t>ім</a:t>
            </a:r>
            <a:r>
              <a:rPr lang="en-US" sz="3600" dirty="0" smtClean="0"/>
              <a:t>’</a:t>
            </a:r>
            <a:r>
              <a:rPr lang="uk-UA" sz="3600" dirty="0" smtClean="0"/>
              <a:t>я яким: Україна! Українці!</a:t>
            </a:r>
            <a:endParaRPr lang="uk-UA" sz="3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1101" y="1090879"/>
            <a:ext cx="4081054" cy="2426568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/>
              <a:t>Дудка Володимир Зіновійович</a:t>
            </a:r>
            <a:endParaRPr lang="uk-UA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900113" y="3068638"/>
            <a:ext cx="7543800" cy="9144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258888" y="3068638"/>
            <a:ext cx="7543800" cy="9144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1258888" y="5589588"/>
            <a:ext cx="7543800" cy="9144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uk-UA" dirty="0"/>
          </a:p>
        </p:txBody>
      </p:sp>
      <p:pic>
        <p:nvPicPr>
          <p:cNvPr id="14343" name="Picture 2" descr="C:\Users\ZASIDKO\Desktop\DSCN07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1771" t="6203" r="11771" b="6848"/>
          <a:stretch/>
        </p:blipFill>
        <p:spPr bwMode="auto">
          <a:xfrm>
            <a:off x="5364088" y="294595"/>
            <a:ext cx="3268662" cy="4252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0" y="3949405"/>
            <a:ext cx="5364088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3200" dirty="0" smtClean="0"/>
              <a:t>Моє педагогічне кредо:</a:t>
            </a:r>
            <a:endParaRPr lang="uk-UA" sz="32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317" y="4749662"/>
            <a:ext cx="86087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Дитина – це шедевр, творіння Боже, живе диво природи, і не нам судити, правильно створений цей шедевр, чи ні !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ASIDKO\Desktop\DSCN07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5817" y="3469684"/>
            <a:ext cx="4752975" cy="311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0148" y="63077"/>
            <a:ext cx="8748464" cy="144016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4000" dirty="0" smtClean="0"/>
              <a:t>Науково - методична проблема над якою я працюю:</a:t>
            </a:r>
            <a:endParaRPr lang="uk-UA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-1" y="1412776"/>
            <a:ext cx="8964613" cy="1938992"/>
          </a:xfrm>
          <a:prstGeom prst="rect">
            <a:avLst/>
          </a:prstGeom>
          <a:noFill/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«Розкриття творчого потенціалу учнів шляхом застосування активних форм і методів навчання на уроках географії»</a:t>
            </a:r>
            <a:endParaRPr lang="uk-UA" sz="4000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251520" y="1340768"/>
            <a:ext cx="8640959" cy="4464496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uk-UA" sz="2800" dirty="0" smtClean="0"/>
              <a:t>Реалізація нової логіки і технології організації </a:t>
            </a:r>
            <a:r>
              <a:rPr lang="uk-UA" sz="2800" dirty="0" smtClean="0"/>
              <a:t>навчально</a:t>
            </a:r>
            <a:r>
              <a:rPr lang="uk-UA" sz="2800" dirty="0"/>
              <a:t>-</a:t>
            </a:r>
            <a:r>
              <a:rPr lang="uk-UA" sz="2800" dirty="0" smtClean="0"/>
              <a:t>виховного </a:t>
            </a:r>
            <a:r>
              <a:rPr lang="uk-UA" sz="2800" dirty="0" smtClean="0"/>
              <a:t>процесу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uk-UA" sz="2800" dirty="0" smtClean="0"/>
              <a:t>Забезпечення індивідуалізації та диференціації процесу навчання 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uk-UA" sz="2800" dirty="0" smtClean="0"/>
              <a:t>Озброєння учнів стратегією самостійного засвоєння навчального матеріалу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uk-UA" sz="2800" dirty="0" smtClean="0"/>
              <a:t>Формування нового стилю мислення 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uk-UA" sz="2800" dirty="0" smtClean="0"/>
              <a:t>Здійснення постійного контролю та самоконтролю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uk-UA" sz="2800" dirty="0" err="1" smtClean="0"/>
              <a:t>Обєктивна</a:t>
            </a:r>
            <a:r>
              <a:rPr lang="uk-UA" sz="2800" dirty="0" smtClean="0"/>
              <a:t> діагностика і оцінювання навчальних досягнень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uk-UA" sz="2800" dirty="0" smtClean="0"/>
              <a:t>Розвиток творчих здібностей</a:t>
            </a:r>
            <a:endParaRPr lang="uk-UA" sz="28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875423" y="192963"/>
            <a:ext cx="7543800" cy="1728192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uk-UA" sz="4000" dirty="0" smtClean="0"/>
              <a:t>Завдання:</a:t>
            </a:r>
            <a:endParaRPr lang="uk-UA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761561" y="332656"/>
            <a:ext cx="7543800" cy="1296144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uk-UA" sz="3200" dirty="0" smtClean="0"/>
              <a:t>Основні принципи </a:t>
            </a:r>
            <a:r>
              <a:rPr lang="uk-UA" sz="3200" dirty="0" smtClean="0"/>
              <a:t>навчання</a:t>
            </a:r>
            <a:r>
              <a:rPr lang="uk-UA" sz="3200" dirty="0" smtClean="0"/>
              <a:t>:</a:t>
            </a:r>
            <a:endParaRPr lang="uk-UA" sz="3200" dirty="0"/>
          </a:p>
        </p:txBody>
      </p:sp>
      <p:sp>
        <p:nvSpPr>
          <p:cNvPr id="7" name="Виноска-хмарка 6"/>
          <p:cNvSpPr/>
          <p:nvPr/>
        </p:nvSpPr>
        <p:spPr>
          <a:xfrm>
            <a:off x="196850" y="1228725"/>
            <a:ext cx="3041650" cy="188595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Демократизація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8" name="Виноска-хмарка 7"/>
          <p:cNvSpPr/>
          <p:nvPr/>
        </p:nvSpPr>
        <p:spPr>
          <a:xfrm>
            <a:off x="3779838" y="1808163"/>
            <a:ext cx="2305050" cy="1419225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Гуманізація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9" name="Виноска-хмарка 8"/>
          <p:cNvSpPr/>
          <p:nvPr/>
        </p:nvSpPr>
        <p:spPr>
          <a:xfrm>
            <a:off x="1233488" y="3068638"/>
            <a:ext cx="2873375" cy="1222375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Диференціація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10" name="Виноска-хмарка 9"/>
          <p:cNvSpPr/>
          <p:nvPr/>
        </p:nvSpPr>
        <p:spPr>
          <a:xfrm>
            <a:off x="6588125" y="1279525"/>
            <a:ext cx="2259013" cy="1584325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Доступність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11" name="Виноска-хмарка 10"/>
          <p:cNvSpPr/>
          <p:nvPr/>
        </p:nvSpPr>
        <p:spPr>
          <a:xfrm>
            <a:off x="6742113" y="3227388"/>
            <a:ext cx="2265362" cy="1279525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Науковість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12" name="Виноска-хмарка 11"/>
          <p:cNvSpPr/>
          <p:nvPr/>
        </p:nvSpPr>
        <p:spPr>
          <a:xfrm>
            <a:off x="196850" y="4581525"/>
            <a:ext cx="2073275" cy="1439863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Цілісність</a:t>
            </a:r>
          </a:p>
        </p:txBody>
      </p:sp>
      <p:sp>
        <p:nvSpPr>
          <p:cNvPr id="13" name="Виноска-хмарка 12"/>
          <p:cNvSpPr/>
          <p:nvPr/>
        </p:nvSpPr>
        <p:spPr>
          <a:xfrm>
            <a:off x="4106863" y="4551363"/>
            <a:ext cx="2089150" cy="1363662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Інтеграція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43800" cy="1656184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3200" dirty="0" smtClean="0"/>
              <a:t>Географія – наука, чудо перше із чудес. Ти в людини завжди будиш інтерес</a:t>
            </a:r>
            <a:endParaRPr lang="uk-UA" sz="3200" dirty="0"/>
          </a:p>
        </p:txBody>
      </p:sp>
      <p:pic>
        <p:nvPicPr>
          <p:cNvPr id="19458" name="Picture 2" descr="C:\Users\ZASIDKO\Desktop\DSCN06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12261">
            <a:off x="325438" y="2905125"/>
            <a:ext cx="44878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C:\Users\ZASIDKO\Desktop\DSCN06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70943">
            <a:off x="4313238" y="3257550"/>
            <a:ext cx="460533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964488" cy="1944216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dirty="0" smtClean="0"/>
              <a:t>Не існує географії без карти. Не існує карти без людини.</a:t>
            </a:r>
            <a:br>
              <a:rPr lang="uk-UA" sz="2400" dirty="0" smtClean="0"/>
            </a:br>
            <a:r>
              <a:rPr lang="uk-UA" sz="2400" dirty="0" smtClean="0"/>
              <a:t>Одним з головних завдань вчителя географії вважаю: </a:t>
            </a:r>
            <a:r>
              <a:rPr lang="en-US" sz="2400" dirty="0" smtClean="0"/>
              <a:t>“</a:t>
            </a:r>
            <a:r>
              <a:rPr lang="uk-UA" sz="2400" dirty="0" smtClean="0"/>
              <a:t>Навчити дітей читати карту, розуміти і аналізувати її</a:t>
            </a:r>
            <a:r>
              <a:rPr lang="en-US" sz="2400" dirty="0" smtClean="0"/>
              <a:t>”</a:t>
            </a:r>
            <a:endParaRPr lang="uk-UA" sz="2400" dirty="0"/>
          </a:p>
        </p:txBody>
      </p:sp>
      <p:pic>
        <p:nvPicPr>
          <p:cNvPr id="20482" name="Picture 3" descr="C:\Users\ZASIDKO\Desktop\DSCN06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96173">
            <a:off x="4413250" y="2268538"/>
            <a:ext cx="45196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C:\Users\ZASIDKO\Desktop\DSCN07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96893">
            <a:off x="152400" y="2789238"/>
            <a:ext cx="4681538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6"/>
          <p:cNvSpPr>
            <a:spLocks noGrp="1"/>
          </p:cNvSpPr>
          <p:nvPr>
            <p:ph sz="half" idx="4294967295"/>
          </p:nvPr>
        </p:nvSpPr>
        <p:spPr>
          <a:xfrm>
            <a:off x="4659313" y="1595438"/>
            <a:ext cx="4038600" cy="4525962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uk-UA" smtClean="0"/>
              <a:t>    </a:t>
            </a:r>
            <a:endParaRPr lang="ru-RU" smtClean="0"/>
          </a:p>
        </p:txBody>
      </p:sp>
      <p:pic>
        <p:nvPicPr>
          <p:cNvPr id="21506" name="Picture 7" descr="geogr-6-uk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1225" y="4368800"/>
            <a:ext cx="288925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C:\Documents and Settings\Admin\Мои документы\Мои рисунки\Menu_8-9kl_Ge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343400"/>
            <a:ext cx="29495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250825" y="1595438"/>
            <a:ext cx="6107113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i="1">
                <a:latin typeface="Calibri" pitchFamily="34" charset="0"/>
              </a:rPr>
              <a:t>Забезпечує засвоєння школярами змісту навчального предмета в більшому обсязі, а також сприяє мотивації навчальної діяльності школярів.</a:t>
            </a:r>
          </a:p>
        </p:txBody>
      </p:sp>
      <p:pic>
        <p:nvPicPr>
          <p:cNvPr id="21509" name="Picture 3" descr="C:\Documents and Settings\Admin\Мои документы\Мои рисунки\obl_M006_200_librery_geogrof_7_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1785938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1043608" y="260647"/>
            <a:ext cx="7543800" cy="1446289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uk-UA" sz="32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Використання педагогічного програмового забезпечення (ППЗ) </a:t>
            </a:r>
            <a:endParaRPr lang="uk-UA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ASIDKO\Desktop\DSCN06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0325"/>
            <a:ext cx="37909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C:\Users\ZASIDKO\Desktop\DSCN07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800" y="60325"/>
            <a:ext cx="385127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7" y="2549965"/>
            <a:ext cx="6912769" cy="1023051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000" dirty="0" err="1" smtClean="0"/>
              <a:t>Комп</a:t>
            </a:r>
            <a:r>
              <a:rPr lang="en-US" sz="2000" dirty="0" smtClean="0"/>
              <a:t>’</a:t>
            </a:r>
            <a:r>
              <a:rPr lang="uk-UA" sz="2000" dirty="0" err="1" smtClean="0"/>
              <a:t>ютерні</a:t>
            </a:r>
            <a:r>
              <a:rPr lang="uk-UA" sz="2000" dirty="0" smtClean="0"/>
              <a:t> програми на уроках географії – це реальність у НВК </a:t>
            </a:r>
            <a:r>
              <a:rPr lang="en-US" sz="2000" dirty="0" smtClean="0"/>
              <a:t>“</a:t>
            </a:r>
            <a:r>
              <a:rPr lang="uk-UA" sz="2000" dirty="0" smtClean="0"/>
              <a:t>ЗОШ І-ІІІ ступенів №1- гімназія</a:t>
            </a:r>
            <a:r>
              <a:rPr lang="en-US" sz="2000" dirty="0" smtClean="0"/>
              <a:t>”</a:t>
            </a:r>
            <a:r>
              <a:rPr lang="uk-UA" sz="2000" dirty="0" smtClean="0"/>
              <a:t> </a:t>
            </a:r>
            <a:r>
              <a:rPr lang="uk-UA" sz="2000" dirty="0" err="1" smtClean="0"/>
              <a:t>м.Копичинці</a:t>
            </a:r>
            <a:endParaRPr lang="uk-UA" sz="2000" dirty="0"/>
          </a:p>
        </p:txBody>
      </p:sp>
      <p:pic>
        <p:nvPicPr>
          <p:cNvPr id="6147" name="Picture 3" descr="C:\Users\ZASIDKO\Desktop\DSCN06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716338"/>
            <a:ext cx="42830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Users\ZASIDKO\Desktop\DSCN07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538" y="3716338"/>
            <a:ext cx="43561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овітряний потік">
  <a:themeElements>
    <a:clrScheme name="Повітряний поті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вітряний поті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вітряний поті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189</TotalTime>
  <Words>306</Words>
  <Application>Microsoft Office PowerPoint</Application>
  <PresentationFormat>Екран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Повітряний потік</vt:lpstr>
      <vt:lpstr>Навчально-виховний комплекс  «Загальноосвітня школа І-ІІІ ступенів №1-гімназія» м. Копичинці</vt:lpstr>
      <vt:lpstr>Дудка Володимир Зіновійович</vt:lpstr>
      <vt:lpstr>Науково - методична проблема над якою я працюю:</vt:lpstr>
      <vt:lpstr>Презентація PowerPoint</vt:lpstr>
      <vt:lpstr>Презентація PowerPoint</vt:lpstr>
      <vt:lpstr>Географія – наука, чудо перше із чудес. Ти в людини завжди будиш інтерес</vt:lpstr>
      <vt:lpstr>Не існує географії без карти. Не існує карти без людини. Одним з головних завдань вчителя географії вважаю: “Навчити дітей читати карту, розуміти і аналізувати її”</vt:lpstr>
      <vt:lpstr>Презентація PowerPoint</vt:lpstr>
      <vt:lpstr>Комп’ютерні програми на уроках географії – це реальність у НВК “ЗОШ І-ІІІ ступенів №1- гімназія” м.Копичинці</vt:lpstr>
      <vt:lpstr>Так ми разом навчаємося і отримуємо заряд енергії</vt:lpstr>
      <vt:lpstr>Майбутні метеорологи тут роблять перші кроки: які цікаві ці екскурсії й практичні уроки</vt:lpstr>
      <vt:lpstr>Учні нашої школи є учасниками обласного еколого-краєзнавчого проекту  “Твій рідний край”</vt:lpstr>
      <vt:lpstr>Велику допомогу у зростанні інтересу учнів до географії надає позакласна робота, апогеєм якої є тиждень  географії.</vt:lpstr>
      <vt:lpstr>Туристсько- краєзнавча робота  Щорічно учні нашої школи беруть активну участь у туристичних змаганнях. </vt:lpstr>
      <vt:lpstr>Я – вчитель, і зі мною -  діти. Чи можна цій ідилії, мій друже, не радіти?</vt:lpstr>
      <vt:lpstr>Методичні напрацювання: </vt:lpstr>
      <vt:lpstr>“Україно моя! Чисті хвилі ланів, голубінь легкокрила…” На своїх уроках виховую учнів так щоб вони любили, шанували і оберігали свою рідну землю, свій народ, ім’я яким: Україна! Українці!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Дудка В.З.</dc:creator>
  <cp:lastModifiedBy>Teacher</cp:lastModifiedBy>
  <cp:revision>37</cp:revision>
  <dcterms:created xsi:type="dcterms:W3CDTF">2010-02-23T11:30:32Z</dcterms:created>
  <dcterms:modified xsi:type="dcterms:W3CDTF">2019-01-30T09:43:53Z</dcterms:modified>
</cp:coreProperties>
</file>