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8" r:id="rId13"/>
    <p:sldId id="269" r:id="rId14"/>
    <p:sldId id="265" r:id="rId15"/>
    <p:sldId id="270" r:id="rId16"/>
    <p:sldId id="272" r:id="rId17"/>
    <p:sldId id="273" r:id="rId18"/>
    <p:sldId id="274" r:id="rId19"/>
    <p:sldId id="271" r:id="rId20"/>
    <p:sldId id="275"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uk-UA"/>
              <a:t>Зразок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8237635-CEA7-4618-B3B3-B9B7513878B6}" type="datetimeFigureOut">
              <a:rPr lang="uk-UA" smtClean="0"/>
              <a:t>01.02.2019</a:t>
            </a:fld>
            <a:endParaRPr lang="uk-U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uk-U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B6308C0-8141-46DC-9294-F7B6A7429996}" type="slidenum">
              <a:rPr lang="uk-UA" smtClean="0"/>
              <a:t>‹№›</a:t>
            </a:fld>
            <a:endParaRPr lang="uk-U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D8237635-CEA7-4618-B3B3-B9B7513878B6}"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uk-UA"/>
              <a:t>Зразок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fld id="{D8237635-CEA7-4618-B3B3-B9B7513878B6}"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8237635-CEA7-4618-B3B3-B9B7513878B6}"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uk-UA"/>
              <a:t>Зразок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D8237635-CEA7-4618-B3B3-B9B7513878B6}" type="datetimeFigureOut">
              <a:rPr lang="uk-UA" smtClean="0"/>
              <a:t>01.02.2019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fld id="{D8237635-CEA7-4618-B3B3-B9B7513878B6}" type="datetimeFigureOut">
              <a:rPr lang="uk-UA" smtClean="0"/>
              <a:t>01.02.2019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6308C0-8141-46DC-9294-F7B6A7429996}" type="slidenum">
              <a:rPr lang="uk-UA" smtClean="0"/>
              <a:t>‹№›</a:t>
            </a:fld>
            <a:endParaRPr lang="uk-UA"/>
          </a:p>
        </p:txBody>
      </p:sp>
      <p:sp>
        <p:nvSpPr>
          <p:cNvPr id="9" name="Content Placeholder 8"/>
          <p:cNvSpPr>
            <a:spLocks noGrp="1"/>
          </p:cNvSpPr>
          <p:nvPr>
            <p:ph sz="quarter" idx="13"/>
          </p:nvPr>
        </p:nvSpPr>
        <p:spPr>
          <a:xfrm>
            <a:off x="1042416" y="2313432"/>
            <a:ext cx="3419856" cy="349300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8237635-CEA7-4618-B3B3-B9B7513878B6}" type="datetimeFigureOut">
              <a:rPr lang="uk-UA" smtClean="0"/>
              <a:t>01.02.2019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fld id="{D8237635-CEA7-4618-B3B3-B9B7513878B6}" type="datetimeFigureOut">
              <a:rPr lang="uk-UA" smtClean="0"/>
              <a:t>01.02.2019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37635-CEA7-4618-B3B3-B9B7513878B6}" type="datetimeFigureOut">
              <a:rPr lang="uk-UA" smtClean="0"/>
              <a:t>01.02.2019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237635-CEA7-4618-B3B3-B9B7513878B6}" type="datetimeFigureOut">
              <a:rPr lang="uk-UA" smtClean="0"/>
              <a:t>01.02.2019</a:t>
            </a:fld>
            <a:endParaRPr lang="uk-UA"/>
          </a:p>
        </p:txBody>
      </p:sp>
      <p:sp>
        <p:nvSpPr>
          <p:cNvPr id="7" name="Slide Number Placeholder 6"/>
          <p:cNvSpPr>
            <a:spLocks noGrp="1"/>
          </p:cNvSpPr>
          <p:nvPr>
            <p:ph type="sldNum" sz="quarter" idx="12"/>
          </p:nvPr>
        </p:nvSpPr>
        <p:spPr/>
        <p:txBody>
          <a:bodyPr/>
          <a:lstStyle/>
          <a:p>
            <a:fld id="{4B6308C0-8141-46DC-9294-F7B6A7429996}" type="slidenum">
              <a:rPr lang="uk-UA" smtClean="0"/>
              <a:t>‹№›</a:t>
            </a:fld>
            <a:endParaRPr lang="uk-U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uk-UA"/>
              <a:t>Зразок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uk-UA"/>
              <a:t>Зразок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D8237635-CEA7-4618-B3B3-B9B7513878B6}" type="datetimeFigureOut">
              <a:rPr lang="uk-UA" smtClean="0"/>
              <a:t>01.02.2019</a:t>
            </a:fld>
            <a:endParaRPr lang="uk-U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7" name="Slide Number Placeholder 6"/>
          <p:cNvSpPr>
            <a:spLocks noGrp="1"/>
          </p:cNvSpPr>
          <p:nvPr>
            <p:ph type="sldNum" sz="quarter" idx="12"/>
          </p:nvPr>
        </p:nvSpPr>
        <p:spPr/>
        <p:txBody>
          <a:bodyPr/>
          <a:lstStyle/>
          <a:p>
            <a:fld id="{4B6308C0-8141-46DC-9294-F7B6A7429996}"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uk-UA"/>
              <a:t>Зразок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8237635-CEA7-4618-B3B3-B9B7513878B6}" type="datetimeFigureOut">
              <a:rPr lang="uk-UA" smtClean="0"/>
              <a:t>01.02.2019</a:t>
            </a:fld>
            <a:endParaRPr lang="uk-U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B6308C0-8141-46DC-9294-F7B6A7429996}"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7984" y="3284984"/>
            <a:ext cx="3816424" cy="1702160"/>
          </a:xfrm>
        </p:spPr>
        <p:txBody>
          <a:bodyPr>
            <a:noAutofit/>
          </a:bodyPr>
          <a:lstStyle/>
          <a:p>
            <a:r>
              <a:rPr lang="uk-UA" sz="4200" b="1" dirty="0">
                <a:solidFill>
                  <a:schemeClr val="tx1"/>
                </a:solidFill>
                <a:latin typeface="Times New Roman" panose="02020603050405020304" pitchFamily="18" charset="0"/>
                <a:cs typeface="Times New Roman" panose="02020603050405020304" pitchFamily="18" charset="0"/>
              </a:rPr>
              <a:t>Урок географії</a:t>
            </a:r>
            <a:br>
              <a:rPr lang="uk-UA" sz="4200" b="1" dirty="0">
                <a:solidFill>
                  <a:schemeClr val="tx1"/>
                </a:solidFill>
                <a:latin typeface="Times New Roman" panose="02020603050405020304" pitchFamily="18" charset="0"/>
                <a:cs typeface="Times New Roman" panose="02020603050405020304" pitchFamily="18" charset="0"/>
              </a:rPr>
            </a:br>
            <a:r>
              <a:rPr lang="uk-UA" sz="4200" b="1" dirty="0">
                <a:solidFill>
                  <a:schemeClr val="tx1"/>
                </a:solidFill>
                <a:latin typeface="Times New Roman" panose="02020603050405020304" pitchFamily="18" charset="0"/>
                <a:cs typeface="Times New Roman" panose="02020603050405020304" pitchFamily="18" charset="0"/>
              </a:rPr>
              <a:t>7 клас</a:t>
            </a:r>
          </a:p>
        </p:txBody>
      </p:sp>
    </p:spTree>
    <p:extLst>
      <p:ext uri="{BB962C8B-B14F-4D97-AF65-F5344CB8AC3E}">
        <p14:creationId xmlns:p14="http://schemas.microsoft.com/office/powerpoint/2010/main" val="390121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ltimate\Desktop\тш.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88" y="404663"/>
            <a:ext cx="8176667" cy="606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6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ltimate\Desktop\нг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71877"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ltimate\Desktop\н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403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2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ltimate\Desktop\Записатицау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5" y="260648"/>
            <a:ext cx="8206615"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2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14251"/>
            <a:ext cx="7848872" cy="2160240"/>
          </a:xfrm>
        </p:spPr>
        <p:txBody>
          <a:bodyPr>
            <a:normAutofit/>
          </a:bodyPr>
          <a:lstStyle/>
          <a:p>
            <a:pPr algn="ctr"/>
            <a:r>
              <a:rPr lang="uk-UA" sz="4400" b="1" dirty="0">
                <a:solidFill>
                  <a:schemeClr val="tx1"/>
                </a:solidFill>
                <a:latin typeface="Times New Roman" panose="02020603050405020304" pitchFamily="18" charset="0"/>
                <a:cs typeface="Times New Roman" panose="02020603050405020304" pitchFamily="18" charset="0"/>
              </a:rPr>
              <a:t>Географічний практикум</a:t>
            </a:r>
            <a:br>
              <a:rPr lang="uk-UA" sz="4400" b="1" dirty="0">
                <a:solidFill>
                  <a:schemeClr val="tx1"/>
                </a:solidFill>
                <a:latin typeface="Times New Roman" panose="02020603050405020304" pitchFamily="18" charset="0"/>
                <a:cs typeface="Times New Roman" panose="02020603050405020304" pitchFamily="18" charset="0"/>
              </a:rPr>
            </a:br>
            <a:r>
              <a:rPr lang="uk-UA" sz="4400" dirty="0">
                <a:solidFill>
                  <a:schemeClr val="tx1"/>
                </a:solidFill>
                <a:latin typeface="Times New Roman" panose="02020603050405020304" pitchFamily="18" charset="0"/>
                <a:cs typeface="Times New Roman" panose="02020603050405020304" pitchFamily="18" charset="0"/>
              </a:rPr>
              <a:t>Практична робота №5 (продовження)</a:t>
            </a:r>
          </a:p>
        </p:txBody>
      </p:sp>
      <p:sp>
        <p:nvSpPr>
          <p:cNvPr id="3" name="AutoShape 2" descr="Ð ÐµÐ·ÑÐ»ÑÑÐ°Ñ Ð¿Ð¾ÑÑÐºÑ Ð·Ð¾Ð±ÑÐ°Ð¶ÐµÐ½Ñ Ð·Ð° Ð·Ð°Ð¿Ð¸ÑÐ¾Ð¼ &quot;ÑÑÐ·Ð¸ÑÐ½Ð° ÐºÐ°ÑÑÐ° Ð¿ÑÐ²Ð´ÐµÐ½Ð½Ð¾Ñ Ð°Ð¼ÐµÑÐ¸ÐºÐ¸&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292" name="Picture 4" descr="Ð ÐµÐ·ÑÐ»ÑÑÐ°Ñ Ð¿Ð¾ÑÑÐºÑ Ð·Ð¾Ð±ÑÐ°Ð¶ÐµÐ½Ñ Ð·Ð° Ð·Ð°Ð¿Ð¸ÑÐ¾Ð¼ &quot;ÑÑÐ·Ð¸ÑÐ½Ð° ÐºÐ°ÑÑÐ° Ð¿ÑÐ²Ð´ÐµÐ½Ð½Ð¾Ñ Ð°Ð¼ÐµÑÐ¸ÐºÐ¸&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564904"/>
            <a:ext cx="3096344" cy="369232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Ð ÐµÐ·ÑÐ»ÑÑÐ°Ñ Ð¿Ð¾ÑÑÐºÑ Ð·Ð¾Ð±ÑÐ°Ð¶ÐµÐ½Ñ Ð·Ð° Ð·Ð°Ð¿Ð¸ÑÐ¾Ð¼ &quot;Ð¿ÑÐ°ÐºÑÐ¸ÐºÑÐ¼ Ð³ÐµÐ¾Ð³ÑÐ°ÑÑÑ 7 ÐºÐ»Ð°Ñ&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58468"/>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4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626" y="620688"/>
            <a:ext cx="4752646" cy="685880"/>
          </a:xfrm>
        </p:spPr>
        <p:txBody>
          <a:bodyPr>
            <a:normAutofit fontScale="90000"/>
          </a:bodyPr>
          <a:lstStyle/>
          <a:p>
            <a:r>
              <a:rPr lang="uk-UA" sz="4800" dirty="0">
                <a:solidFill>
                  <a:schemeClr val="tx1"/>
                </a:solidFill>
                <a:latin typeface="Times New Roman" panose="02020603050405020304" pitchFamily="18" charset="0"/>
                <a:cs typeface="Times New Roman" panose="02020603050405020304" pitchFamily="18" charset="0"/>
              </a:rPr>
              <a:t>Корисні копалини</a:t>
            </a:r>
          </a:p>
        </p:txBody>
      </p:sp>
      <p:pic>
        <p:nvPicPr>
          <p:cNvPr id="13314" name="Picture 2" descr="Ð ÐµÐ·ÑÐ»ÑÑÐ°Ñ Ð¿Ð¾ÑÑÐºÑ Ð·Ð¾Ð±ÑÐ°Ð¶ÐµÐ½Ñ Ð·Ð° Ð·Ð°Ð¿Ð¸ÑÐ¾Ð¼ &quot;ÐºÐ°ÑÑÐ° ÐºÐ¾ÑÐ¸ÑÐ½Ð¸Ñ ÐºÐ¾Ð¿Ð°Ð»Ð¸Ð½ Ð¿ÑÐ²Ð´ÐµÐ½Ð½Ð¾Ñ Ð°Ð¼ÐµÑÐ¸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547" y="1268760"/>
            <a:ext cx="5904656" cy="414536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p:cNvSpPr/>
          <p:nvPr/>
        </p:nvSpPr>
        <p:spPr>
          <a:xfrm>
            <a:off x="1547664" y="5600877"/>
            <a:ext cx="6434454" cy="584775"/>
          </a:xfrm>
          <a:prstGeom prst="rect">
            <a:avLst/>
          </a:prstGeom>
        </p:spPr>
        <p:txBody>
          <a:bodyPr wrap="none">
            <a:spAutoFit/>
          </a:bodyPr>
          <a:lstStyle/>
          <a:p>
            <a:r>
              <a:rPr lang="uk-UA" sz="3200" b="1" dirty="0">
                <a:latin typeface="Times New Roman" panose="02020603050405020304" pitchFamily="18" charset="0"/>
                <a:cs typeface="Times New Roman" panose="02020603050405020304" pitchFamily="18" charset="0"/>
              </a:rPr>
              <a:t>Південна Америка – комора світу</a:t>
            </a:r>
            <a:endParaRPr lang="uk-UA" sz="3200" b="1" dirty="0"/>
          </a:p>
        </p:txBody>
      </p:sp>
    </p:spTree>
    <p:extLst>
      <p:ext uri="{BB962C8B-B14F-4D97-AF65-F5344CB8AC3E}">
        <p14:creationId xmlns:p14="http://schemas.microsoft.com/office/powerpoint/2010/main" val="83696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ltimate\Desktop\аіу.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3"/>
            <a:ext cx="8136904" cy="611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68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ltimate\Desktop\уаі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23" y="332656"/>
            <a:ext cx="8165317"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9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ltimate\Desktop\ф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8208913" cy="610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1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424" y="1340768"/>
            <a:ext cx="7729152" cy="5097760"/>
          </a:xfrm>
        </p:spPr>
        <p:txBody>
          <a:bodyPr>
            <a:normAutofit fontScale="90000"/>
          </a:bodyPr>
          <a:lstStyle/>
          <a:p>
            <a:r>
              <a:rPr lang="uk-UA" sz="2800" dirty="0">
                <a:solidFill>
                  <a:schemeClr val="tx1"/>
                </a:solidFill>
                <a:latin typeface="Times New Roman" panose="02020603050405020304" pitchFamily="18" charset="0"/>
                <a:cs typeface="Times New Roman" panose="02020603050405020304" pitchFamily="18" charset="0"/>
              </a:rPr>
              <a:t>1. Яка тектонічна структура представлена на сході південної Америки?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2. Які плоскогір’я Південної Америки ви можете назвати?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3. Запаси якої корисної копалини розробляються на західному пустельному узбережжі?</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4. Яка тектонічна структура представлена на заході Південної Америки?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5.Які великі низовини Південної Америки ви можете назвати?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6. Яка найвища точка Південної Америки?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7. На які корисні копалини багата платформа Південної Америки?</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8. До яких гір за віком відносяться гори Анди?</a:t>
            </a:r>
          </a:p>
        </p:txBody>
      </p:sp>
      <p:sp>
        <p:nvSpPr>
          <p:cNvPr id="3" name="Прямокутник 2">
            <a:extLst>
              <a:ext uri="{FF2B5EF4-FFF2-40B4-BE49-F238E27FC236}">
                <a16:creationId xmlns:a16="http://schemas.microsoft.com/office/drawing/2014/main" id="{3542F04A-F2EE-4B17-9B75-E3C94B6079DD}"/>
              </a:ext>
            </a:extLst>
          </p:cNvPr>
          <p:cNvSpPr/>
          <p:nvPr/>
        </p:nvSpPr>
        <p:spPr>
          <a:xfrm>
            <a:off x="3767933" y="605879"/>
            <a:ext cx="1933543"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Мікрофон</a:t>
            </a:r>
            <a:r>
              <a:rPr lang="en-US" sz="2400" b="1" dirty="0">
                <a:latin typeface="Times New Roman" panose="02020603050405020304" pitchFamily="18" charset="0"/>
                <a:cs typeface="Times New Roman" panose="02020603050405020304" pitchFamily="18" charset="0"/>
              </a:rPr>
              <a:t>”</a:t>
            </a:r>
            <a:endParaRPr lang="uk-U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0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136904" cy="5425672"/>
          </a:xfrm>
        </p:spPr>
        <p:txBody>
          <a:bodyPr>
            <a:normAutofit fontScale="90000"/>
          </a:bodyPr>
          <a:lstStyle/>
          <a:p>
            <a:pPr algn="ctr"/>
            <a:r>
              <a:rPr lang="uk-UA" b="1" dirty="0">
                <a:solidFill>
                  <a:schemeClr val="tx1"/>
                </a:solidFill>
                <a:latin typeface="Times New Roman" panose="02020603050405020304" pitchFamily="18" charset="0"/>
                <a:cs typeface="Times New Roman" panose="02020603050405020304" pitchFamily="18" charset="0"/>
              </a:rPr>
              <a:t>Географічна розминка</a:t>
            </a:r>
            <a:br>
              <a:rPr lang="uk-UA" b="1" dirty="0">
                <a:solidFill>
                  <a:schemeClr val="tx1"/>
                </a:solidFill>
                <a:latin typeface="Times New Roman" panose="02020603050405020304" pitchFamily="18" charset="0"/>
                <a:cs typeface="Times New Roman" panose="02020603050405020304" pitchFamily="18" charset="0"/>
              </a:rPr>
            </a:br>
            <a:br>
              <a:rPr lang="uk-UA" dirty="0">
                <a:solidFill>
                  <a:schemeClr val="tx1"/>
                </a:solidFill>
                <a:latin typeface="Times New Roman" panose="02020603050405020304" pitchFamily="18" charset="0"/>
                <a:cs typeface="Times New Roman" panose="02020603050405020304" pitchFamily="18" charset="0"/>
              </a:rPr>
            </a:br>
            <a:r>
              <a:rPr lang="uk-UA" i="1" dirty="0">
                <a:solidFill>
                  <a:schemeClr val="tx1"/>
                </a:solidFill>
                <a:latin typeface="Times New Roman" panose="02020603050405020304" pitchFamily="18" charset="0"/>
                <a:cs typeface="Times New Roman" panose="02020603050405020304" pitchFamily="18" charset="0"/>
              </a:rPr>
              <a:t>Охарактеризувати коротким реченням чи словосполученням об’єкти:</a:t>
            </a:r>
            <a:br>
              <a:rPr lang="uk-UA" dirty="0">
                <a:solidFill>
                  <a:schemeClr val="tx1"/>
                </a:solidFill>
                <a:latin typeface="Times New Roman" panose="02020603050405020304" pitchFamily="18" charset="0"/>
                <a:cs typeface="Times New Roman" panose="02020603050405020304" pitchFamily="18" charset="0"/>
              </a:rPr>
            </a:br>
            <a:br>
              <a:rPr lang="uk-UA" dirty="0">
                <a:solidFill>
                  <a:schemeClr val="tx1"/>
                </a:solidFill>
                <a:latin typeface="Times New Roman" panose="02020603050405020304" pitchFamily="18" charset="0"/>
                <a:cs typeface="Times New Roman" panose="02020603050405020304" pitchFamily="18" charset="0"/>
              </a:rPr>
            </a:br>
            <a:r>
              <a:rPr lang="uk-UA" dirty="0" err="1">
                <a:solidFill>
                  <a:schemeClr val="tx1"/>
                </a:solidFill>
                <a:latin typeface="Times New Roman" panose="02020603050405020304" pitchFamily="18" charset="0"/>
                <a:cs typeface="Times New Roman" panose="02020603050405020304" pitchFamily="18" charset="0"/>
              </a:rPr>
              <a:t>Галлінас</a:t>
            </a:r>
            <a:r>
              <a:rPr lang="uk-UA" dirty="0">
                <a:solidFill>
                  <a:schemeClr val="tx1"/>
                </a:solidFill>
                <a:latin typeface="Times New Roman" panose="02020603050405020304" pitchFamily="18" charset="0"/>
                <a:cs typeface="Times New Roman" panose="02020603050405020304" pitchFamily="18" charset="0"/>
              </a:rPr>
              <a:t>, Фолклендські, Бразильська, </a:t>
            </a:r>
            <a:r>
              <a:rPr lang="uk-UA" dirty="0" err="1">
                <a:solidFill>
                  <a:schemeClr val="tx1"/>
                </a:solidFill>
                <a:latin typeface="Times New Roman" panose="02020603050405020304" pitchFamily="18" charset="0"/>
                <a:cs typeface="Times New Roman" panose="02020603050405020304" pitchFamily="18" charset="0"/>
              </a:rPr>
              <a:t>Дрейка</a:t>
            </a:r>
            <a:r>
              <a:rPr lang="uk-UA" dirty="0">
                <a:solidFill>
                  <a:schemeClr val="tx1"/>
                </a:solidFill>
                <a:latin typeface="Times New Roman" panose="02020603050405020304" pitchFamily="18" charset="0"/>
                <a:cs typeface="Times New Roman" panose="02020603050405020304" pitchFamily="18" charset="0"/>
              </a:rPr>
              <a:t>, Вогняна земля, </a:t>
            </a:r>
            <a:r>
              <a:rPr lang="uk-UA" dirty="0" err="1">
                <a:solidFill>
                  <a:schemeClr val="tx1"/>
                </a:solidFill>
                <a:latin typeface="Times New Roman" panose="02020603050405020304" pitchFamily="18" charset="0"/>
                <a:cs typeface="Times New Roman" panose="02020603050405020304" pitchFamily="18" charset="0"/>
              </a:rPr>
              <a:t>Паріньяс</a:t>
            </a:r>
            <a:r>
              <a:rPr lang="uk-UA" dirty="0">
                <a:solidFill>
                  <a:schemeClr val="tx1"/>
                </a:solidFill>
                <a:latin typeface="Times New Roman" panose="02020603050405020304" pitchFamily="18" charset="0"/>
                <a:cs typeface="Times New Roman" panose="02020603050405020304" pitchFamily="18" charset="0"/>
              </a:rPr>
              <a:t>, Перуанська, екватор, Карибське, Ла-</a:t>
            </a:r>
            <a:r>
              <a:rPr lang="uk-UA" dirty="0" err="1">
                <a:solidFill>
                  <a:schemeClr val="tx1"/>
                </a:solidFill>
                <a:latin typeface="Times New Roman" panose="02020603050405020304" pitchFamily="18" charset="0"/>
                <a:cs typeface="Times New Roman" panose="02020603050405020304" pitchFamily="18" charset="0"/>
              </a:rPr>
              <a:t>Платська,Панамський</a:t>
            </a:r>
            <a:r>
              <a:rPr lang="uk-UA"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992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2AC26A79-40BE-4E0F-8E73-35CB1AB52EDE}"/>
              </a:ext>
            </a:extLst>
          </p:cNvPr>
          <p:cNvSpPr/>
          <p:nvPr/>
        </p:nvSpPr>
        <p:spPr>
          <a:xfrm>
            <a:off x="2839795" y="620688"/>
            <a:ext cx="3701654" cy="584775"/>
          </a:xfrm>
          <a:prstGeom prst="rect">
            <a:avLst/>
          </a:prstGeom>
        </p:spPr>
        <p:txBody>
          <a:bodyPr wrap="none">
            <a:spAutoFit/>
          </a:bodyPr>
          <a:lstStyle/>
          <a:p>
            <a:r>
              <a:rPr lang="uk-UA" sz="3200" b="1" dirty="0">
                <a:latin typeface="Times New Roman" panose="02020603050405020304" pitchFamily="18" charset="0"/>
                <a:cs typeface="Times New Roman" panose="02020603050405020304" pitchFamily="18" charset="0"/>
              </a:rPr>
              <a:t>Домашнє завдання</a:t>
            </a:r>
          </a:p>
        </p:txBody>
      </p:sp>
      <p:sp>
        <p:nvSpPr>
          <p:cNvPr id="4" name="Прямокутник 3">
            <a:extLst>
              <a:ext uri="{FF2B5EF4-FFF2-40B4-BE49-F238E27FC236}">
                <a16:creationId xmlns:a16="http://schemas.microsoft.com/office/drawing/2014/main" id="{1A3DADB5-97E8-4481-B8C3-10477A426F2F}"/>
              </a:ext>
            </a:extLst>
          </p:cNvPr>
          <p:cNvSpPr/>
          <p:nvPr/>
        </p:nvSpPr>
        <p:spPr>
          <a:xfrm>
            <a:off x="647564" y="1211005"/>
            <a:ext cx="7848872" cy="1384995"/>
          </a:xfrm>
          <a:prstGeom prst="rect">
            <a:avLst/>
          </a:prstGeom>
        </p:spPr>
        <p:txBody>
          <a:bodyPr wrap="square">
            <a:spAutoFit/>
          </a:bodyPr>
          <a:lstStyle/>
          <a:p>
            <a:pPr marL="342900" indent="-342900" algn="just">
              <a:buFont typeface="Arial" panose="020B0604020202020204" pitchFamily="34" charset="0"/>
              <a:buChar char="•"/>
            </a:pPr>
            <a:r>
              <a:rPr lang="uk-UA" sz="2800" dirty="0">
                <a:latin typeface="Times New Roman" panose="02020603050405020304" pitchFamily="18" charset="0"/>
                <a:cs typeface="Times New Roman" panose="02020603050405020304" pitchFamily="18" charset="0"/>
              </a:rPr>
              <a:t>Опрацювати § 22, ст. 98-101</a:t>
            </a:r>
          </a:p>
          <a:p>
            <a:pPr marL="342900" indent="-342900" algn="just">
              <a:buFont typeface="Arial" panose="020B0604020202020204" pitchFamily="34" charset="0"/>
              <a:buChar char="•"/>
            </a:pPr>
            <a:r>
              <a:rPr lang="uk-UA" sz="2800" dirty="0">
                <a:latin typeface="Times New Roman" panose="02020603050405020304" pitchFamily="18" charset="0"/>
                <a:cs typeface="Times New Roman" panose="02020603050405020304" pitchFamily="18" charset="0"/>
              </a:rPr>
              <a:t>Знайдіть подібні й відмінні особливості у рельєфі Південної Америки і Африки</a:t>
            </a:r>
          </a:p>
        </p:txBody>
      </p:sp>
    </p:spTree>
    <p:extLst>
      <p:ext uri="{BB962C8B-B14F-4D97-AF65-F5344CB8AC3E}">
        <p14:creationId xmlns:p14="http://schemas.microsoft.com/office/powerpoint/2010/main" val="393402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377305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 ÐµÐ·ÑÐ»ÑÑÐ°Ñ Ð¿Ð¾ÑÑÐºÑ Ð·Ð¾Ð±ÑÐ°Ð¶ÐµÐ½Ñ Ð·Ð° Ð·Ð°Ð¿Ð¸ÑÐ¾Ð¼ &quot;Ð°Ð¼Ð°Ð·Ð¾Ð½ÑÑÐºÐ° Ð½Ð¸Ð·Ð¾Ð²Ð¸Ð½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05" y="872716"/>
            <a:ext cx="383637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 ÐµÐ·ÑÐ»ÑÑÐ°Ñ Ð¿Ð¾ÑÑÐºÑ Ð·Ð¾Ð±ÑÐ°Ð¶ÐµÐ½Ñ Ð·Ð° Ð·Ð°Ð¿Ð¸ÑÐ¾Ð¼ &quot;Ð³Ð²ÑÐ°Ð½ÑÑÐºÐµ Ð¿Ð»Ð¾ÑÐºÐ¾Ð³ÑÑ'Ñ&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56" y="3476244"/>
            <a:ext cx="3789463" cy="28722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8851" t="21859" r="9547" b="7153"/>
          <a:stretch/>
        </p:blipFill>
        <p:spPr bwMode="auto">
          <a:xfrm>
            <a:off x="4560603" y="3642320"/>
            <a:ext cx="4118774" cy="268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8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352928" cy="1080120"/>
          </a:xfrm>
        </p:spPr>
        <p:txBody>
          <a:bodyPr>
            <a:normAutofit fontScale="90000"/>
          </a:bodyPr>
          <a:lstStyle/>
          <a:p>
            <a:pPr algn="ctr"/>
            <a:r>
              <a:rPr lang="ru-RU" b="1" dirty="0" err="1">
                <a:solidFill>
                  <a:schemeClr val="tx1"/>
                </a:solidFill>
                <a:latin typeface="Times New Roman" panose="02020603050405020304" pitchFamily="18" charset="0"/>
                <a:cs typeface="Times New Roman" panose="02020603050405020304" pitchFamily="18" charset="0"/>
              </a:rPr>
              <a:t>Тектонічні</a:t>
            </a:r>
            <a:r>
              <a:rPr lang="ru-RU" b="1" dirty="0">
                <a:solidFill>
                  <a:schemeClr val="tx1"/>
                </a:solidFill>
                <a:latin typeface="Times New Roman" panose="02020603050405020304" pitchFamily="18" charset="0"/>
                <a:cs typeface="Times New Roman" panose="02020603050405020304" pitchFamily="18" charset="0"/>
              </a:rPr>
              <a:t> структури, </a:t>
            </a:r>
            <a:r>
              <a:rPr lang="ru-RU" b="1" dirty="0" err="1">
                <a:solidFill>
                  <a:schemeClr val="tx1"/>
                </a:solidFill>
                <a:latin typeface="Times New Roman" panose="02020603050405020304" pitchFamily="18" charset="0"/>
                <a:cs typeface="Times New Roman" panose="02020603050405020304" pitchFamily="18" charset="0"/>
              </a:rPr>
              <a:t>рельєф</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корисні</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копалини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Південної</a:t>
            </a:r>
            <a:r>
              <a:rPr lang="ru-RU" b="1" dirty="0">
                <a:solidFill>
                  <a:schemeClr val="tx1"/>
                </a:solidFill>
                <a:latin typeface="Times New Roman" panose="02020603050405020304" pitchFamily="18" charset="0"/>
                <a:cs typeface="Times New Roman" panose="02020603050405020304" pitchFamily="18" charset="0"/>
              </a:rPr>
              <a:t> Америки</a:t>
            </a:r>
            <a:endParaRPr lang="uk-UA"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Ð ÐµÐ·ÑÐ»ÑÑÐ°Ñ Ð¿Ð¾ÑÑÐºÑ Ð·Ð¾Ð±ÑÐ°Ð¶ÐµÐ½Ñ Ð·Ð° Ð·Ð°Ð¿Ð¸ÑÐ¾Ð¼ &quot;ÑÑÐ·Ð¸ÑÐ½Ð° ÐºÐ°ÑÑÐ° Ð¿ÑÐ²Ð´ÐµÐ½Ð½Ð¾Ñ Ð°Ð¼ÐµÑÐ¸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3217764" cy="4117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 ÐµÐ·ÑÐ»ÑÑÐ°Ñ Ð¿Ð¾ÑÑÐºÑ Ð·Ð¾Ð±ÑÐ°Ð¶ÐµÐ½Ñ Ð·Ð° Ð·Ð°Ð¿Ð¸ÑÐ¾Ð¼ &quot;ÑÐµÐºÑÐ¾Ð½ÑÑÐ½Ð° ÐºÐ°ÑÑÐ° Ð¿ÑÐ²Ð´ÐµÐ½Ð½Ð¾Ñ Ð°Ð¼ÐµÑÐ¸ÐºÐ¸&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840" t="1124" r="36840" b="-1124"/>
          <a:stretch/>
        </p:blipFill>
        <p:spPr bwMode="auto">
          <a:xfrm>
            <a:off x="3347864" y="2132856"/>
            <a:ext cx="4824536" cy="402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0648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0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919822"/>
            <a:ext cx="3312368" cy="3697480"/>
          </a:xfrm>
        </p:spPr>
        <p:txBody>
          <a:bodyPr>
            <a:noAutofit/>
          </a:bodyPr>
          <a:lstStyle/>
          <a:p>
            <a:r>
              <a:rPr lang="uk-UA" sz="2800" i="1" dirty="0">
                <a:solidFill>
                  <a:schemeClr val="tx1"/>
                </a:solidFill>
                <a:latin typeface="Times New Roman" panose="02020603050405020304" pitchFamily="18" charset="0"/>
                <a:cs typeface="Times New Roman" panose="02020603050405020304" pitchFamily="18" charset="0"/>
              </a:rPr>
              <a:t>Що є основою материка?</a:t>
            </a:r>
            <a:br>
              <a:rPr lang="uk-UA" sz="2800" i="1" dirty="0">
                <a:solidFill>
                  <a:schemeClr val="tx1"/>
                </a:solidFill>
                <a:latin typeface="Times New Roman" panose="02020603050405020304" pitchFamily="18" charset="0"/>
                <a:cs typeface="Times New Roman" panose="02020603050405020304" pitchFamily="18" charset="0"/>
              </a:rPr>
            </a:br>
            <a:br>
              <a:rPr lang="uk-UA" sz="2800" i="1" dirty="0">
                <a:solidFill>
                  <a:schemeClr val="tx1"/>
                </a:solidFill>
                <a:latin typeface="Times New Roman" panose="02020603050405020304" pitchFamily="18" charset="0"/>
                <a:cs typeface="Times New Roman" panose="02020603050405020304" pitchFamily="18" charset="0"/>
              </a:rPr>
            </a:br>
            <a:r>
              <a:rPr lang="uk-UA" sz="2800" i="1" dirty="0">
                <a:solidFill>
                  <a:schemeClr val="tx1"/>
                </a:solidFill>
                <a:latin typeface="Times New Roman" panose="02020603050405020304" pitchFamily="18" charset="0"/>
                <a:cs typeface="Times New Roman" panose="02020603050405020304" pitchFamily="18" charset="0"/>
              </a:rPr>
              <a:t>Яку будову має платформа?</a:t>
            </a:r>
            <a:br>
              <a:rPr lang="uk-UA" sz="2800" i="1" dirty="0">
                <a:solidFill>
                  <a:schemeClr val="tx1"/>
                </a:solidFill>
                <a:latin typeface="Times New Roman" panose="02020603050405020304" pitchFamily="18" charset="0"/>
                <a:cs typeface="Times New Roman" panose="02020603050405020304" pitchFamily="18" charset="0"/>
              </a:rPr>
            </a:br>
            <a:br>
              <a:rPr lang="uk-UA" sz="2800" i="1" dirty="0">
                <a:solidFill>
                  <a:schemeClr val="tx1"/>
                </a:solidFill>
                <a:latin typeface="Times New Roman" panose="02020603050405020304" pitchFamily="18" charset="0"/>
                <a:cs typeface="Times New Roman" panose="02020603050405020304" pitchFamily="18" charset="0"/>
              </a:rPr>
            </a:br>
            <a:r>
              <a:rPr lang="uk-UA" sz="2800" i="1" dirty="0">
                <a:solidFill>
                  <a:schemeClr val="tx1"/>
                </a:solidFill>
                <a:latin typeface="Times New Roman" panose="02020603050405020304" pitchFamily="18" charset="0"/>
                <a:cs typeface="Times New Roman" panose="02020603050405020304" pitchFamily="18" charset="0"/>
              </a:rPr>
              <a:t>Як утворилась область складчастості?</a:t>
            </a:r>
          </a:p>
        </p:txBody>
      </p:sp>
      <p:pic>
        <p:nvPicPr>
          <p:cNvPr id="4098" name="Picture 2" descr="ÐÐ¾Ð²âÑÐ·Ð°Ð½Ðµ Ð·Ð¾Ð±ÑÐ°Ð¶ÐµÐ½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086" y="980728"/>
            <a:ext cx="496216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5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848" y="728700"/>
            <a:ext cx="3456384" cy="5338326"/>
          </a:xfrm>
        </p:spPr>
        <p:txBody>
          <a:bodyPr>
            <a:noAutofit/>
          </a:bodyPr>
          <a:lstStyle/>
          <a:p>
            <a:r>
              <a:rPr lang="uk-UA" sz="2400" dirty="0">
                <a:solidFill>
                  <a:schemeClr val="tx1"/>
                </a:solidFill>
                <a:latin typeface="Times New Roman" panose="02020603050405020304" pitchFamily="18" charset="0"/>
                <a:cs typeface="Times New Roman" panose="02020603050405020304" pitchFamily="18" charset="0"/>
              </a:rPr>
              <a:t>1.Що називають рельєфом?</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2.Які форми рельєфу Ви знаєте?</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3.Які форми рельєфу переважають в Південній Америці?</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4.Як за рельєфом можна поділити Південну Америку?</a:t>
            </a: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5.Яким тектонічним структурам відповідають найбільші форми рельєфу?</a:t>
            </a:r>
          </a:p>
        </p:txBody>
      </p:sp>
      <p:pic>
        <p:nvPicPr>
          <p:cNvPr id="5122" name="Picture 2" descr="Ð ÐµÐ·ÑÐ»ÑÑÐ°Ñ Ð¿Ð¾ÑÑÐºÑ Ð·Ð¾Ð±ÑÐ°Ð¶ÐµÐ½Ñ Ð·Ð° Ð·Ð°Ð¿Ð¸ÑÐ¾Ð¼ &quot;ÑÑÐ·Ð¸ÑÐ½Ð° ÐºÐ°ÑÑÐ° Ð¿ÑÐ²Ð´ÐµÐ½Ð½Ð¾Ñ Ð°Ð¼ÐµÑÐ¸ÐºÐ¸&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171"/>
          <a:stretch/>
        </p:blipFill>
        <p:spPr bwMode="auto">
          <a:xfrm>
            <a:off x="3923928" y="476672"/>
            <a:ext cx="4550867" cy="584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5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ltimate\Desktop\п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05646"/>
            <a:ext cx="8266116" cy="621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8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ltimate\Desktop\кпе.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59395"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24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ін">
  <a:themeElements>
    <a:clrScheme name="Ості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і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і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TotalTime>
  <Words>67</Words>
  <Application>Microsoft Office PowerPoint</Application>
  <PresentationFormat>Екран (4:3)</PresentationFormat>
  <Paragraphs>13</Paragraphs>
  <Slides>20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20</vt:i4>
      </vt:variant>
    </vt:vector>
  </HeadingPairs>
  <TitlesOfParts>
    <vt:vector size="25" baseType="lpstr">
      <vt:lpstr>Arial</vt:lpstr>
      <vt:lpstr>Century Gothic</vt:lpstr>
      <vt:lpstr>Times New Roman</vt:lpstr>
      <vt:lpstr>Wingdings 2</vt:lpstr>
      <vt:lpstr>Остін</vt:lpstr>
      <vt:lpstr>Урок географії 7 клас</vt:lpstr>
      <vt:lpstr>Географічна розминка  Охарактеризувати коротким реченням чи словосполученням об’єкти:  Галлінас, Фолклендські, Бразильська, Дрейка, Вогняна земля, Паріньяс, Перуанська, екватор, Карибське, Ла-Платська,Панамський.</vt:lpstr>
      <vt:lpstr>Презентація PowerPoint</vt:lpstr>
      <vt:lpstr>Тектонічні структури, рельєф, корисні копалини Південної Америки</vt:lpstr>
      <vt:lpstr>Презентація PowerPoint</vt:lpstr>
      <vt:lpstr>Що є основою материка?  Яку будову має платформа?  Як утворилась область складчастості?</vt:lpstr>
      <vt:lpstr>1.Що називають рельєфом? 2.Які форми рельєфу Ви знаєте? 3.Які форми рельєфу переважають в Південній Америці? 4.Як за рельєфом можна поділити Південну Америку? 5.Яким тектонічним структурам відповідають найбільші форми рельєфу?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Географічний практикум Практична робота №5 (продовження)</vt:lpstr>
      <vt:lpstr>Корисні копалини</vt:lpstr>
      <vt:lpstr>Презентація PowerPoint</vt:lpstr>
      <vt:lpstr>Презентація PowerPoint</vt:lpstr>
      <vt:lpstr>Презентація PowerPoint</vt:lpstr>
      <vt:lpstr>1. Яка тектонічна структура представлена на сході південної Америки? 2. Які плоскогір’я Південної Америки ви можете назвати? 3. Запаси якої корисної копалини розробляються на західному пустельному узбережжі? 4. Яка тектонічна структура представлена на заході Південної Америки? 5.Які великі низовини Південної Америки ви можете назвати? 6. Яка найвища точка Південної Америки? 7. На які корисні копалини багата платформа Південної Америки? 8. До яких гір за віком відносяться гори Анди?</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Ultimate</dc:creator>
  <cp:lastModifiedBy>SB</cp:lastModifiedBy>
  <cp:revision>11</cp:revision>
  <dcterms:created xsi:type="dcterms:W3CDTF">2018-11-22T12:25:46Z</dcterms:created>
  <dcterms:modified xsi:type="dcterms:W3CDTF">2019-02-01T20:15:35Z</dcterms:modified>
</cp:coreProperties>
</file>