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2EB3BD-9E99-4EEE-AA8B-434DF202D600}">
          <p14:sldIdLst>
            <p14:sldId id="256"/>
            <p14:sldId id="257"/>
            <p14:sldId id="258"/>
            <p14:sldId id="259"/>
            <p14:sldId id="260"/>
            <p14:sldId id="263"/>
            <p14:sldId id="264"/>
            <p14:sldId id="265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E60"/>
    <a:srgbClr val="607A7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0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FAFB-3A70-41B8-A4CB-1C4ED29C87CC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E552-FB60-42A9-9EE9-E6BEB1C7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932" y="2153104"/>
            <a:ext cx="9144000" cy="1132523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</a:rPr>
              <a:t>Природні зони Африки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0"/>
            <a:ext cx="1209620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020" y="0"/>
            <a:ext cx="3394166" cy="1325563"/>
          </a:xfrm>
        </p:spPr>
        <p:txBody>
          <a:bodyPr/>
          <a:lstStyle/>
          <a:p>
            <a:r>
              <a:rPr lang="uk-UA" b="1" dirty="0" smtClean="0"/>
              <a:t>Цікаві факти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8648" y="102096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42433"/>
            <a:ext cx="11593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/>
              <a:t>Савани</a:t>
            </a:r>
            <a:r>
              <a:rPr lang="ru-RU" sz="2400" dirty="0"/>
              <a:t> </a:t>
            </a:r>
            <a:r>
              <a:rPr lang="ru-RU" sz="2400" dirty="0" err="1"/>
              <a:t>займають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40 % </a:t>
            </a:r>
            <a:r>
              <a:rPr lang="ru-RU" sz="2400" dirty="0" err="1"/>
              <a:t>площі</a:t>
            </a:r>
            <a:r>
              <a:rPr lang="ru-RU" sz="2400" dirty="0"/>
              <a:t> материка. Такого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 на одному </a:t>
            </a:r>
            <a:r>
              <a:rPr lang="ru-RU" sz="2400" dirty="0" err="1"/>
              <a:t>континенті</a:t>
            </a:r>
            <a:r>
              <a:rPr lang="ru-RU" dirty="0"/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04098"/>
            <a:ext cx="9348741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/>
              <a:t>Сахара — не </a:t>
            </a:r>
            <a:r>
              <a:rPr lang="ru-RU" sz="2000" b="1" dirty="0" err="1"/>
              <a:t>таке</a:t>
            </a:r>
            <a:r>
              <a:rPr lang="ru-RU" sz="2000" b="1" dirty="0"/>
              <a:t> </a:t>
            </a:r>
            <a:r>
              <a:rPr lang="ru-RU" sz="2000" b="1" dirty="0" err="1"/>
              <a:t>вже</a:t>
            </a:r>
            <a:r>
              <a:rPr lang="ru-RU" sz="2000" b="1" dirty="0"/>
              <a:t> </a:t>
            </a:r>
            <a:r>
              <a:rPr lang="ru-RU" sz="2000" b="1" dirty="0" err="1"/>
              <a:t>порожнє</a:t>
            </a:r>
            <a:r>
              <a:rPr lang="ru-RU" sz="2000" b="1" dirty="0"/>
              <a:t> </a:t>
            </a:r>
            <a:r>
              <a:rPr lang="ru-RU" sz="2000" b="1" dirty="0" err="1"/>
              <a:t>місце</a:t>
            </a:r>
            <a:r>
              <a:rPr lang="ru-RU" sz="2000" b="1" dirty="0"/>
              <a:t>, як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здається</a:t>
            </a:r>
            <a:r>
              <a:rPr lang="ru-RU" sz="2000" b="1" dirty="0"/>
              <a:t> на перший </a:t>
            </a:r>
            <a:r>
              <a:rPr lang="ru-RU" sz="2000" b="1" dirty="0" err="1"/>
              <a:t>погляд</a:t>
            </a:r>
            <a:r>
              <a:rPr lang="ru-RU" sz="2000" b="1" dirty="0"/>
              <a:t>. Там є </a:t>
            </a:r>
            <a:r>
              <a:rPr lang="ru-RU" sz="2000" b="1" dirty="0" err="1"/>
              <a:t>життя</a:t>
            </a:r>
            <a:r>
              <a:rPr lang="ru-RU" sz="2000" b="1" dirty="0"/>
              <a:t>, як </a:t>
            </a:r>
            <a:r>
              <a:rPr lang="ru-RU" sz="2000" b="1" dirty="0" err="1"/>
              <a:t>людське</a:t>
            </a:r>
            <a:r>
              <a:rPr lang="ru-RU" sz="2000" b="1" dirty="0"/>
              <a:t>, так і </a:t>
            </a:r>
            <a:r>
              <a:rPr lang="ru-RU" sz="2000" b="1" dirty="0" err="1"/>
              <a:t>тваринно-рослинне</a:t>
            </a:r>
            <a:r>
              <a:rPr lang="ru-RU" sz="2000" b="1" dirty="0"/>
              <a:t>. </a:t>
            </a:r>
            <a:r>
              <a:rPr lang="ru-RU" sz="2000" b="1" dirty="0" err="1"/>
              <a:t>Останніх</a:t>
            </a:r>
            <a:r>
              <a:rPr lang="ru-RU" sz="2000" b="1" dirty="0"/>
              <a:t> же </a:t>
            </a:r>
            <a:r>
              <a:rPr lang="ru-RU" sz="2000" b="1" dirty="0" err="1"/>
              <a:t>налічується</a:t>
            </a:r>
            <a:r>
              <a:rPr lang="ru-RU" sz="2000" b="1" dirty="0"/>
              <a:t> до </a:t>
            </a:r>
            <a:r>
              <a:rPr lang="ru-RU" sz="2000" b="1" dirty="0" err="1"/>
              <a:t>тисячі</a:t>
            </a:r>
            <a:r>
              <a:rPr lang="ru-RU" sz="2000" b="1" dirty="0"/>
              <a:t>....</a:t>
            </a:r>
            <a:r>
              <a:rPr lang="ru-RU" b="1" dirty="0"/>
              <a:t> 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04608" y="2022834"/>
            <a:ext cx="97579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У </a:t>
            </a:r>
            <a:r>
              <a:rPr lang="ru-RU" sz="2400" dirty="0" err="1">
                <a:solidFill>
                  <a:srgbClr val="FFFF00"/>
                </a:solidFill>
              </a:rPr>
              <a:t>Сахарі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існує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лише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одне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джерело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пиття</a:t>
            </a:r>
            <a:r>
              <a:rPr lang="ru-RU" sz="2400" dirty="0">
                <a:solidFill>
                  <a:srgbClr val="FFFF00"/>
                </a:solidFill>
              </a:rPr>
              <a:t> — </a:t>
            </a:r>
            <a:r>
              <a:rPr lang="ru-RU" sz="2400" dirty="0" err="1">
                <a:solidFill>
                  <a:srgbClr val="FFFF00"/>
                </a:solidFill>
              </a:rPr>
              <a:t>річка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Ніл</a:t>
            </a:r>
            <a:r>
              <a:rPr lang="ru-RU" sz="2400" dirty="0">
                <a:solidFill>
                  <a:srgbClr val="FFFF00"/>
                </a:solidFill>
              </a:rPr>
              <a:t>. Ну, за </a:t>
            </a:r>
            <a:r>
              <a:rPr lang="ru-RU" sz="2400" dirty="0" err="1">
                <a:solidFill>
                  <a:srgbClr val="FFFF00"/>
                </a:solidFill>
              </a:rPr>
              <a:t>винятком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дощів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зрозуміло</a:t>
            </a:r>
            <a:r>
              <a:rPr lang="ru-RU" sz="2400" dirty="0">
                <a:solidFill>
                  <a:srgbClr val="FFFF00"/>
                </a:solidFill>
              </a:rPr>
              <a:t>. </a:t>
            </a:r>
            <a:r>
              <a:rPr lang="ru-RU" sz="2400" dirty="0" err="1">
                <a:solidFill>
                  <a:srgbClr val="FFFF00"/>
                </a:solidFill>
              </a:rPr>
              <a:t>Останніх</a:t>
            </a:r>
            <a:r>
              <a:rPr lang="ru-RU" sz="2400" dirty="0">
                <a:solidFill>
                  <a:srgbClr val="FFFF00"/>
                </a:solidFill>
              </a:rPr>
              <a:t> же тут </a:t>
            </a:r>
            <a:r>
              <a:rPr lang="ru-RU" sz="2400" dirty="0" err="1">
                <a:solidFill>
                  <a:srgbClr val="FFFF00"/>
                </a:solidFill>
              </a:rPr>
              <a:t>може</a:t>
            </a:r>
            <a:r>
              <a:rPr lang="ru-RU" sz="2400" dirty="0">
                <a:solidFill>
                  <a:srgbClr val="FFFF00"/>
                </a:solidFill>
              </a:rPr>
              <a:t> не бути до 3-5 </a:t>
            </a:r>
            <a:r>
              <a:rPr lang="ru-RU" sz="2400" dirty="0" err="1">
                <a:solidFill>
                  <a:srgbClr val="FFFF00"/>
                </a:solidFill>
              </a:rPr>
              <a:t>років</a:t>
            </a:r>
            <a:r>
              <a:rPr lang="ru-RU" sz="2400" dirty="0">
                <a:solidFill>
                  <a:srgbClr val="FFFF00"/>
                </a:solidFill>
              </a:rPr>
              <a:t> — в особливо </a:t>
            </a:r>
            <a:r>
              <a:rPr lang="ru-RU" sz="2400" dirty="0" err="1">
                <a:solidFill>
                  <a:srgbClr val="FFFF00"/>
                </a:solidFill>
              </a:rPr>
              <a:t>посушливий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період</a:t>
            </a:r>
            <a:r>
              <a:rPr lang="ru-RU" sz="2400" dirty="0">
                <a:solidFill>
                  <a:srgbClr val="FFFF00"/>
                </a:solidFill>
              </a:rPr>
              <a:t> часу....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0819" y="3072989"/>
            <a:ext cx="8698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Африка - </a:t>
            </a:r>
            <a:r>
              <a:rPr lang="ru-RU" sz="2400" dirty="0" err="1">
                <a:solidFill>
                  <a:srgbClr val="FF0000"/>
                </a:solidFill>
              </a:rPr>
              <a:t>єдиний</a:t>
            </a:r>
            <a:r>
              <a:rPr lang="ru-RU" sz="2400" dirty="0">
                <a:solidFill>
                  <a:srgbClr val="FF0000"/>
                </a:solidFill>
              </a:rPr>
              <a:t> материк, на </a:t>
            </a:r>
            <a:r>
              <a:rPr lang="ru-RU" sz="2400" dirty="0" err="1">
                <a:solidFill>
                  <a:srgbClr val="FF0000"/>
                </a:solidFill>
              </a:rPr>
              <a:t>якому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зустрічаються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місця</a:t>
            </a:r>
            <a:r>
              <a:rPr lang="ru-RU" sz="2400" dirty="0">
                <a:solidFill>
                  <a:srgbClr val="FF0000"/>
                </a:solidFill>
              </a:rPr>
              <a:t>, де </a:t>
            </a:r>
            <a:r>
              <a:rPr lang="ru-RU" sz="2400" dirty="0" err="1">
                <a:solidFill>
                  <a:srgbClr val="FF0000"/>
                </a:solidFill>
              </a:rPr>
              <a:t>жодного</a:t>
            </a:r>
            <a:r>
              <a:rPr lang="ru-RU" sz="2400" dirty="0">
                <a:solidFill>
                  <a:srgbClr val="FF0000"/>
                </a:solidFill>
              </a:rPr>
              <a:t> разу в </a:t>
            </a:r>
            <a:r>
              <a:rPr lang="ru-RU" sz="2400" dirty="0" err="1">
                <a:solidFill>
                  <a:srgbClr val="FF0000"/>
                </a:solidFill>
              </a:rPr>
              <a:t>житті</a:t>
            </a:r>
            <a:r>
              <a:rPr lang="ru-RU" sz="2400" dirty="0">
                <a:solidFill>
                  <a:srgbClr val="FF0000"/>
                </a:solidFill>
              </a:rPr>
              <a:t> не ступала нога </a:t>
            </a:r>
            <a:r>
              <a:rPr lang="ru-RU" sz="2400" dirty="0" err="1">
                <a:solidFill>
                  <a:srgbClr val="FF0000"/>
                </a:solidFill>
              </a:rPr>
              <a:t>людини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818" y="3792549"/>
            <a:ext cx="91089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err="1"/>
              <a:t>Довжина</a:t>
            </a:r>
            <a:r>
              <a:rPr lang="ru-RU" sz="2400" b="1" dirty="0"/>
              <a:t> </a:t>
            </a:r>
            <a:r>
              <a:rPr lang="ru-RU" sz="2400" b="1" dirty="0" err="1"/>
              <a:t>водоспаду</a:t>
            </a:r>
            <a:r>
              <a:rPr lang="ru-RU" sz="2400" b="1" dirty="0"/>
              <a:t> </a:t>
            </a:r>
            <a:r>
              <a:rPr lang="ru-RU" sz="2400" b="1" dirty="0" err="1"/>
              <a:t>Вікторія</a:t>
            </a:r>
            <a:r>
              <a:rPr lang="ru-RU" sz="2400" b="1" dirty="0"/>
              <a:t> становить </a:t>
            </a:r>
            <a:r>
              <a:rPr lang="ru-RU" sz="2400" b="1" dirty="0" err="1"/>
              <a:t>більше</a:t>
            </a:r>
            <a:r>
              <a:rPr lang="ru-RU" sz="2400" b="1" dirty="0"/>
              <a:t> </a:t>
            </a:r>
            <a:r>
              <a:rPr lang="ru-RU" sz="2400" b="1" dirty="0" err="1"/>
              <a:t>кілометра</a:t>
            </a:r>
            <a:r>
              <a:rPr lang="ru-RU" sz="2400" b="1" dirty="0"/>
              <a:t>, а </a:t>
            </a:r>
            <a:r>
              <a:rPr lang="ru-RU" sz="2400" b="1" dirty="0" err="1"/>
              <a:t>висота</a:t>
            </a:r>
            <a:r>
              <a:rPr lang="ru-RU" sz="2400" b="1" dirty="0"/>
              <a:t> </a:t>
            </a:r>
            <a:r>
              <a:rPr lang="ru-RU" sz="2400" b="1" dirty="0" err="1"/>
              <a:t>понад</a:t>
            </a:r>
            <a:r>
              <a:rPr lang="ru-RU" sz="2400" b="1" dirty="0"/>
              <a:t> 100 </a:t>
            </a:r>
            <a:r>
              <a:rPr lang="ru-RU" sz="2400" b="1" dirty="0" err="1"/>
              <a:t>метрів</a:t>
            </a:r>
            <a:r>
              <a:rPr lang="ru-RU" sz="2400" b="1" dirty="0"/>
              <a:t>. Шум </a:t>
            </a:r>
            <a:r>
              <a:rPr lang="ru-RU" sz="2400" b="1" dirty="0" err="1"/>
              <a:t>від</a:t>
            </a:r>
            <a:r>
              <a:rPr lang="ru-RU" sz="2400" b="1" dirty="0"/>
              <a:t> </a:t>
            </a:r>
            <a:r>
              <a:rPr lang="ru-RU" sz="2400" b="1" dirty="0" err="1"/>
              <a:t>падіння</a:t>
            </a:r>
            <a:r>
              <a:rPr lang="ru-RU" sz="2400" b="1" dirty="0"/>
              <a:t> води з </a:t>
            </a:r>
            <a:r>
              <a:rPr lang="ru-RU" sz="2400" b="1" dirty="0" err="1"/>
              <a:t>водоспаду</a:t>
            </a:r>
            <a:r>
              <a:rPr lang="ru-RU" sz="2400" b="1" dirty="0"/>
              <a:t> </a:t>
            </a:r>
            <a:r>
              <a:rPr lang="ru-RU" sz="2400" b="1" dirty="0" err="1"/>
              <a:t>Вікторія</a:t>
            </a:r>
            <a:r>
              <a:rPr lang="ru-RU" sz="2400" b="1" dirty="0"/>
              <a:t> </a:t>
            </a:r>
            <a:r>
              <a:rPr lang="ru-RU" sz="2400" b="1" dirty="0" err="1"/>
              <a:t>поширюється</a:t>
            </a:r>
            <a:r>
              <a:rPr lang="ru-RU" sz="2400" b="1" dirty="0"/>
              <a:t> на 40 </a:t>
            </a:r>
            <a:r>
              <a:rPr lang="ru-RU" sz="2400" b="1" dirty="0" err="1"/>
              <a:t>кілометрів</a:t>
            </a:r>
            <a:r>
              <a:rPr lang="ru-RU" sz="2400" b="1" dirty="0"/>
              <a:t> </a:t>
            </a:r>
            <a:r>
              <a:rPr lang="ru-RU" sz="2400" b="1" dirty="0" err="1"/>
              <a:t>навколо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На краю </a:t>
            </a:r>
            <a:r>
              <a:rPr lang="ru-RU" sz="2400" b="1" dirty="0" err="1"/>
              <a:t>водоспаду</a:t>
            </a:r>
            <a:r>
              <a:rPr lang="ru-RU" sz="2400" b="1" dirty="0"/>
              <a:t> </a:t>
            </a:r>
            <a:r>
              <a:rPr lang="ru-RU" sz="2400" b="1" dirty="0" err="1"/>
              <a:t>Вікторія</a:t>
            </a:r>
            <a:r>
              <a:rPr lang="ru-RU" sz="2400" b="1" dirty="0"/>
              <a:t> є </a:t>
            </a:r>
            <a:r>
              <a:rPr lang="ru-RU" sz="2400" b="1" dirty="0" err="1"/>
              <a:t>природний</a:t>
            </a:r>
            <a:r>
              <a:rPr lang="ru-RU" sz="2400" b="1" dirty="0"/>
              <a:t> </a:t>
            </a:r>
            <a:r>
              <a:rPr lang="ru-RU" sz="2400" b="1" dirty="0" err="1"/>
              <a:t>басейн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диявольським</a:t>
            </a:r>
            <a:r>
              <a:rPr lang="ru-RU" sz="2400" b="1" dirty="0"/>
              <a:t>. </a:t>
            </a:r>
            <a:r>
              <a:rPr lang="ru-RU" sz="2400" b="1" dirty="0" err="1"/>
              <a:t>Плавати</a:t>
            </a:r>
            <a:r>
              <a:rPr lang="ru-RU" sz="2400" b="1" dirty="0"/>
              <a:t> по краю </a:t>
            </a:r>
            <a:r>
              <a:rPr lang="ru-RU" sz="2400" b="1" dirty="0" err="1"/>
              <a:t>водоспаду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в </a:t>
            </a:r>
            <a:r>
              <a:rPr lang="ru-RU" sz="2400" b="1" dirty="0" err="1"/>
              <a:t>період</a:t>
            </a:r>
            <a:r>
              <a:rPr lang="ru-RU" sz="2400" b="1" dirty="0"/>
              <a:t> </a:t>
            </a:r>
            <a:r>
              <a:rPr lang="ru-RU" sz="2400" b="1" dirty="0" err="1"/>
              <a:t>посухи</a:t>
            </a:r>
            <a:r>
              <a:rPr lang="ru-RU" sz="2400" b="1" dirty="0"/>
              <a:t>, коли </a:t>
            </a:r>
            <a:r>
              <a:rPr lang="ru-RU" sz="2400" b="1" dirty="0" err="1"/>
              <a:t>течія</a:t>
            </a:r>
            <a:r>
              <a:rPr lang="ru-RU" sz="2400" b="1" dirty="0"/>
              <a:t> не </a:t>
            </a:r>
            <a:r>
              <a:rPr lang="ru-RU" sz="2400" b="1" dirty="0" err="1"/>
              <a:t>така</a:t>
            </a:r>
            <a:r>
              <a:rPr lang="ru-RU" sz="2400" b="1" dirty="0"/>
              <a:t> сильна.</a:t>
            </a:r>
          </a:p>
        </p:txBody>
      </p:sp>
    </p:spTree>
    <p:extLst>
      <p:ext uri="{BB962C8B-B14F-4D97-AF65-F5344CB8AC3E}">
        <p14:creationId xmlns:p14="http://schemas.microsoft.com/office/powerpoint/2010/main" val="26843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454"/>
            <a:ext cx="8934995" cy="6730546"/>
          </a:xfrm>
        </p:spPr>
      </p:pic>
    </p:spTree>
    <p:extLst>
      <p:ext uri="{BB962C8B-B14F-4D97-AF65-F5344CB8AC3E}">
        <p14:creationId xmlns:p14="http://schemas.microsoft.com/office/powerpoint/2010/main" val="10258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8"/>
            <a:ext cx="12192000" cy="68475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Вологі екваторіальні ліси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24087"/>
            <a:ext cx="99288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>
                <a:solidFill>
                  <a:srgbClr val="FFFF00"/>
                </a:solidFill>
              </a:rPr>
              <a:t>Екваторіальні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ліси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розташовані</a:t>
            </a:r>
            <a:r>
              <a:rPr lang="ru-RU" sz="4400" dirty="0">
                <a:solidFill>
                  <a:srgbClr val="FFFF00"/>
                </a:solidFill>
              </a:rPr>
              <a:t> по </a:t>
            </a:r>
            <a:r>
              <a:rPr lang="ru-RU" sz="4400" dirty="0" err="1">
                <a:solidFill>
                  <a:srgbClr val="FFFF00"/>
                </a:solidFill>
              </a:rPr>
              <a:t>обидві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сторони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від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екватора</a:t>
            </a:r>
            <a:r>
              <a:rPr lang="ru-RU" sz="4400" dirty="0">
                <a:solidFill>
                  <a:srgbClr val="FFFF00"/>
                </a:solidFill>
              </a:rPr>
              <a:t> в </a:t>
            </a:r>
            <a:r>
              <a:rPr lang="ru-RU" sz="4400" dirty="0" err="1">
                <a:solidFill>
                  <a:srgbClr val="FFFF00"/>
                </a:solidFill>
              </a:rPr>
              <a:t>басейні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річки</a:t>
            </a:r>
            <a:r>
              <a:rPr lang="ru-RU" sz="4400" dirty="0">
                <a:solidFill>
                  <a:srgbClr val="FFFF00"/>
                </a:solidFill>
              </a:rPr>
              <a:t> Конго (</a:t>
            </a:r>
            <a:r>
              <a:rPr lang="ru-RU" sz="4400" dirty="0" err="1">
                <a:solidFill>
                  <a:srgbClr val="FFFF00"/>
                </a:solidFill>
              </a:rPr>
              <a:t>Заїр</a:t>
            </a:r>
            <a:r>
              <a:rPr lang="ru-RU" sz="4400" dirty="0">
                <a:solidFill>
                  <a:srgbClr val="FFFF00"/>
                </a:solidFill>
              </a:rPr>
              <a:t>) і </a:t>
            </a:r>
            <a:r>
              <a:rPr lang="ru-RU" sz="4400" dirty="0" err="1">
                <a:solidFill>
                  <a:srgbClr val="FFFF00"/>
                </a:solidFill>
              </a:rPr>
              <a:t>вздовж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Гвінейської</a:t>
            </a:r>
            <a:r>
              <a:rPr lang="ru-RU" sz="4400" dirty="0">
                <a:solidFill>
                  <a:srgbClr val="FFFF00"/>
                </a:solidFill>
              </a:rPr>
              <a:t> затоки на </a:t>
            </a:r>
            <a:r>
              <a:rPr lang="ru-RU" sz="4400" dirty="0" err="1">
                <a:solidFill>
                  <a:srgbClr val="FFFF00"/>
                </a:solidFill>
              </a:rPr>
              <a:t>північ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від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екватора</a:t>
            </a:r>
            <a:r>
              <a:rPr lang="ru-RU" sz="4400" dirty="0">
                <a:solidFill>
                  <a:srgbClr val="FFFF00"/>
                </a:solidFill>
              </a:rPr>
              <a:t>. </a:t>
            </a:r>
            <a:r>
              <a:rPr lang="ru-RU" sz="4400" dirty="0" err="1">
                <a:solidFill>
                  <a:srgbClr val="FFFF00"/>
                </a:solidFill>
              </a:rPr>
              <a:t>Утворення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зони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обумовлено</a:t>
            </a:r>
            <a:r>
              <a:rPr lang="ru-RU" sz="4400" dirty="0">
                <a:solidFill>
                  <a:srgbClr val="FFFF00"/>
                </a:solidFill>
              </a:rPr>
              <a:t> великою </a:t>
            </a:r>
            <a:r>
              <a:rPr lang="ru-RU" sz="4400" dirty="0" err="1">
                <a:solidFill>
                  <a:srgbClr val="FFFF00"/>
                </a:solidFill>
              </a:rPr>
              <a:t>кількістю</a:t>
            </a:r>
            <a:r>
              <a:rPr lang="ru-RU" sz="4400" dirty="0">
                <a:solidFill>
                  <a:srgbClr val="FFFF00"/>
                </a:solidFill>
              </a:rPr>
              <a:t> тепла і </a:t>
            </a:r>
            <a:r>
              <a:rPr lang="ru-RU" sz="4400" dirty="0" err="1">
                <a:solidFill>
                  <a:srgbClr val="FFFF00"/>
                </a:solidFill>
              </a:rPr>
              <a:t>вологи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протягом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dirty="0" err="1">
                <a:solidFill>
                  <a:srgbClr val="FFFF00"/>
                </a:solidFill>
              </a:rPr>
              <a:t>усього</a:t>
            </a:r>
            <a:r>
              <a:rPr lang="ru-RU" sz="4400" dirty="0">
                <a:solidFill>
                  <a:srgbClr val="FFFF00"/>
                </a:solidFill>
              </a:rPr>
              <a:t> року.</a:t>
            </a:r>
            <a:endParaRPr lang="ru-RU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4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6"/>
            <a:ext cx="12192000" cy="68482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154" y="182245"/>
            <a:ext cx="4112623" cy="1325563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FF00"/>
                </a:solidFill>
              </a:rPr>
              <a:t>Савани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7003" y="2428578"/>
            <a:ext cx="84349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Савани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займають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близько</a:t>
            </a:r>
            <a:r>
              <a:rPr lang="ru-RU" sz="2800" b="1" dirty="0">
                <a:solidFill>
                  <a:srgbClr val="FF0000"/>
                </a:solidFill>
              </a:rPr>
              <a:t> 40 % </a:t>
            </a:r>
            <a:r>
              <a:rPr lang="ru-RU" sz="2800" b="1" dirty="0" err="1">
                <a:solidFill>
                  <a:srgbClr val="FF0000"/>
                </a:solidFill>
              </a:rPr>
              <a:t>площі</a:t>
            </a:r>
            <a:r>
              <a:rPr lang="ru-RU" sz="2800" b="1" dirty="0">
                <a:solidFill>
                  <a:srgbClr val="FF0000"/>
                </a:solidFill>
              </a:rPr>
              <a:t> материка. Такого </a:t>
            </a:r>
            <a:r>
              <a:rPr lang="ru-RU" sz="2800" b="1" dirty="0" err="1">
                <a:solidFill>
                  <a:srgbClr val="FF0000"/>
                </a:solidFill>
              </a:rPr>
              <a:t>немає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ні</a:t>
            </a:r>
            <a:r>
              <a:rPr lang="ru-RU" sz="2800" b="1" dirty="0">
                <a:solidFill>
                  <a:srgbClr val="FF0000"/>
                </a:solidFill>
              </a:rPr>
              <a:t> на одному </a:t>
            </a:r>
            <a:r>
              <a:rPr lang="ru-RU" sz="2800" b="1" dirty="0" err="1">
                <a:solidFill>
                  <a:srgbClr val="FF0000"/>
                </a:solidFill>
              </a:rPr>
              <a:t>континенті</a:t>
            </a:r>
            <a:r>
              <a:rPr lang="ru-RU" sz="2800" b="1" dirty="0">
                <a:solidFill>
                  <a:srgbClr val="FF0000"/>
                </a:solidFill>
              </a:rPr>
              <a:t>. За </a:t>
            </a:r>
            <a:r>
              <a:rPr lang="ru-RU" sz="2800" b="1" dirty="0" err="1">
                <a:solidFill>
                  <a:srgbClr val="FF0000"/>
                </a:solidFill>
              </a:rPr>
              <a:t>зовнішнім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виглядом</a:t>
            </a:r>
            <a:r>
              <a:rPr lang="ru-RU" sz="2800" b="1" dirty="0">
                <a:solidFill>
                  <a:srgbClr val="FF0000"/>
                </a:solidFill>
              </a:rPr>
              <a:t> савана </a:t>
            </a:r>
            <a:r>
              <a:rPr lang="ru-RU" sz="2800" b="1" dirty="0" err="1">
                <a:solidFill>
                  <a:srgbClr val="FF0000"/>
                </a:solidFill>
              </a:rPr>
              <a:t>різко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відрізняється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екваторіальних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лісів</a:t>
            </a:r>
            <a:r>
              <a:rPr lang="ru-RU" sz="2800" b="1" dirty="0">
                <a:solidFill>
                  <a:srgbClr val="FF0000"/>
                </a:solidFill>
              </a:rPr>
              <a:t>. </a:t>
            </a:r>
            <a:r>
              <a:rPr lang="ru-RU" sz="2800" b="1" dirty="0" err="1">
                <a:solidFill>
                  <a:srgbClr val="FF0000"/>
                </a:solidFill>
              </a:rPr>
              <a:t>Її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можна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назвати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тропічним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лісостепом</a:t>
            </a:r>
            <a:r>
              <a:rPr lang="ru-RU" sz="2800" b="1" dirty="0">
                <a:solidFill>
                  <a:srgbClr val="FF0000"/>
                </a:solidFill>
              </a:rPr>
              <a:t>. Для </a:t>
            </a:r>
            <a:r>
              <a:rPr lang="ru-RU" sz="2800" b="1" dirty="0" err="1">
                <a:solidFill>
                  <a:srgbClr val="FF0000"/>
                </a:solidFill>
              </a:rPr>
              <a:t>савани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характерні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зміна</a:t>
            </a:r>
            <a:r>
              <a:rPr lang="ru-RU" sz="2800" b="1" dirty="0">
                <a:solidFill>
                  <a:srgbClr val="FF0000"/>
                </a:solidFill>
              </a:rPr>
              <a:t> сухого і </a:t>
            </a:r>
            <a:r>
              <a:rPr lang="ru-RU" sz="2800" b="1" dirty="0" err="1">
                <a:solidFill>
                  <a:srgbClr val="FF0000"/>
                </a:solidFill>
              </a:rPr>
              <a:t>вологого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сезонів</a:t>
            </a:r>
            <a:r>
              <a:rPr lang="ru-RU" sz="2800" b="1" dirty="0">
                <a:solidFill>
                  <a:srgbClr val="FF0000"/>
                </a:solidFill>
              </a:rPr>
              <a:t> року, </a:t>
            </a:r>
            <a:r>
              <a:rPr lang="ru-RU" sz="2800" b="1" dirty="0" err="1">
                <a:solidFill>
                  <a:srgbClr val="FF0000"/>
                </a:solidFill>
              </a:rPr>
              <a:t>переважання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трав’янистого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покриву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окремими</a:t>
            </a:r>
            <a:r>
              <a:rPr lang="ru-RU" sz="2800" b="1" dirty="0">
                <a:solidFill>
                  <a:srgbClr val="FF0000"/>
                </a:solidFill>
              </a:rPr>
              <a:t> деревами </a:t>
            </a:r>
            <a:r>
              <a:rPr lang="ru-RU" sz="2800" b="1" dirty="0" err="1">
                <a:solidFill>
                  <a:srgbClr val="FF0000"/>
                </a:solidFill>
              </a:rPr>
              <a:t>або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групами</a:t>
            </a:r>
            <a:r>
              <a:rPr lang="ru-RU" sz="2800" b="1" dirty="0">
                <a:solidFill>
                  <a:srgbClr val="FF0000"/>
                </a:solidFill>
              </a:rPr>
              <a:t> дерев і </a:t>
            </a:r>
            <a:r>
              <a:rPr lang="ru-RU" sz="2800" b="1" dirty="0" err="1">
                <a:solidFill>
                  <a:srgbClr val="FF0000"/>
                </a:solidFill>
              </a:rPr>
              <a:t>чагарників</a:t>
            </a:r>
            <a:r>
              <a:rPr lang="ru-RU" sz="2800" b="1" dirty="0">
                <a:solidFill>
                  <a:srgbClr val="FF0000"/>
                </a:solidFill>
              </a:rPr>
              <a:t> жаркого поясу. Для </a:t>
            </a:r>
            <a:r>
              <a:rPr lang="ru-RU" sz="2800" b="1" dirty="0" err="1">
                <a:solidFill>
                  <a:srgbClr val="FF0000"/>
                </a:solidFill>
              </a:rPr>
              <a:t>зростання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лісів</a:t>
            </a:r>
            <a:r>
              <a:rPr lang="ru-RU" sz="2800" b="1" dirty="0">
                <a:solidFill>
                  <a:srgbClr val="FF0000"/>
                </a:solidFill>
              </a:rPr>
              <a:t> тут не </a:t>
            </a:r>
            <a:r>
              <a:rPr lang="ru-RU" sz="2800" b="1" dirty="0" err="1">
                <a:solidFill>
                  <a:srgbClr val="FF0000"/>
                </a:solidFill>
              </a:rPr>
              <a:t>вистачає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вологи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ru-R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8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10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i="1" dirty="0" smtClean="0"/>
              <a:t>Пустелі і напівпустелі</a:t>
            </a:r>
            <a:endParaRPr lang="en-US" sz="7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0374" y="2486435"/>
            <a:ext cx="67388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Серед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них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найбільша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на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планеті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кліматична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</a:rPr>
              <a:t>пустеля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</a:rPr>
              <a:t> Сахара </a:t>
            </a:r>
            <a:endParaRPr lang="ru-RU" sz="3200" b="1" i="1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9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0048" cy="66876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28" y="1227273"/>
            <a:ext cx="54123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Напівпустелі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пустелі</a:t>
            </a:r>
            <a:r>
              <a:rPr lang="ru-RU" dirty="0">
                <a:solidFill>
                  <a:srgbClr val="FF0000"/>
                </a:solidFill>
              </a:rPr>
              <a:t> Африки </a:t>
            </a:r>
            <a:r>
              <a:rPr lang="ru-RU" dirty="0" err="1">
                <a:solidFill>
                  <a:srgbClr val="FF0000"/>
                </a:solidFill>
              </a:rPr>
              <a:t>розміщуються</a:t>
            </a:r>
            <a:r>
              <a:rPr lang="ru-RU" dirty="0">
                <a:solidFill>
                  <a:srgbClr val="FF0000"/>
                </a:solidFill>
              </a:rPr>
              <a:t> і в </a:t>
            </a:r>
            <a:r>
              <a:rPr lang="ru-RU" dirty="0" err="1">
                <a:solidFill>
                  <a:srgbClr val="FF0000"/>
                </a:solidFill>
              </a:rPr>
              <a:t>північній</a:t>
            </a:r>
            <a:r>
              <a:rPr lang="ru-RU" dirty="0">
                <a:solidFill>
                  <a:srgbClr val="FF0000"/>
                </a:solidFill>
              </a:rPr>
              <a:t>, і в </a:t>
            </a:r>
            <a:r>
              <a:rPr lang="ru-RU" dirty="0" err="1">
                <a:solidFill>
                  <a:srgbClr val="FF0000"/>
                </a:solidFill>
              </a:rPr>
              <a:t>південній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півкулях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зі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значною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перевагою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північній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займаючи</a:t>
            </a:r>
            <a:r>
              <a:rPr lang="ru-RU" dirty="0">
                <a:solidFill>
                  <a:srgbClr val="FF0000"/>
                </a:solidFill>
              </a:rPr>
              <a:t> до 40% </a:t>
            </a:r>
            <a:r>
              <a:rPr lang="ru-RU" dirty="0" err="1">
                <a:solidFill>
                  <a:srgbClr val="FF0000"/>
                </a:solidFill>
              </a:rPr>
              <a:t>всієї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площі</a:t>
            </a:r>
            <a:r>
              <a:rPr lang="ru-RU" dirty="0">
                <a:solidFill>
                  <a:srgbClr val="FF0000"/>
                </a:solidFill>
              </a:rPr>
              <a:t> материка.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7klasgeo.at.ua/Afryka/Welwitsch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0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7klasgeo.at.ua/Afryka/oas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0"/>
            <a:ext cx="6915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1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929" y="2706798"/>
            <a:ext cx="4977406" cy="9337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http://7klasgeo.at.ua/Afryka/Cam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0"/>
            <a:ext cx="6078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7klasgeo.at.ua/Afryka/Fenne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" y="0"/>
            <a:ext cx="6101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7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smtClean="0"/>
              <a:t>Субтропічні вічнозелені </a:t>
            </a:r>
            <a:r>
              <a:rPr lang="uk-UA" sz="6000" b="1" dirty="0" err="1" smtClean="0"/>
              <a:t>твердолисті</a:t>
            </a:r>
            <a:r>
              <a:rPr lang="uk-UA" sz="6000" b="1" dirty="0" smtClean="0"/>
              <a:t> ліси і чагарники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839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Природні зони Африки</vt:lpstr>
      <vt:lpstr>Презентация PowerPoint</vt:lpstr>
      <vt:lpstr>Вологі екваторіальні ліси</vt:lpstr>
      <vt:lpstr>Савани</vt:lpstr>
      <vt:lpstr>Пустелі і напівпустелі</vt:lpstr>
      <vt:lpstr>Напівпустелі та пустелі Африки розміщуються і в північній, і в південній півкулях (зі значною перевагою в північній), займаючи до 40% всієї площі материка.</vt:lpstr>
      <vt:lpstr>Презентация PowerPoint</vt:lpstr>
      <vt:lpstr>Презентация PowerPoint</vt:lpstr>
      <vt:lpstr>Субтропічні вічнозелені твердолисті ліси і чагарники</vt:lpstr>
      <vt:lpstr>Цікаві факти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Африки</dc:title>
  <dc:creator>Пользователь Windows</dc:creator>
  <cp:lastModifiedBy>Пользователь Windows</cp:lastModifiedBy>
  <cp:revision>6</cp:revision>
  <dcterms:created xsi:type="dcterms:W3CDTF">2018-11-19T20:19:21Z</dcterms:created>
  <dcterms:modified xsi:type="dcterms:W3CDTF">2018-11-25T10:02:35Z</dcterms:modified>
</cp:coreProperties>
</file>