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72" r:id="rId3"/>
    <p:sldId id="275" r:id="rId4"/>
    <p:sldId id="273" r:id="rId5"/>
    <p:sldId id="271" r:id="rId6"/>
    <p:sldId id="274" r:id="rId7"/>
    <p:sldId id="257" r:id="rId8"/>
    <p:sldId id="258" r:id="rId9"/>
    <p:sldId id="259" r:id="rId10"/>
    <p:sldId id="270" r:id="rId11"/>
    <p:sldId id="260" r:id="rId12"/>
    <p:sldId id="261" r:id="rId13"/>
    <p:sldId id="262" r:id="rId14"/>
    <p:sldId id="276" r:id="rId15"/>
    <p:sldId id="263" r:id="rId16"/>
    <p:sldId id="264" r:id="rId17"/>
    <p:sldId id="265" r:id="rId18"/>
    <p:sldId id="266" r:id="rId19"/>
    <p:sldId id="267" r:id="rId20"/>
    <p:sldId id="268" r:id="rId21"/>
    <p:sldId id="269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19C7769-EDE9-4007-AE10-913B933E5C2D}">
          <p14:sldIdLst>
            <p14:sldId id="256"/>
            <p14:sldId id="272"/>
            <p14:sldId id="275"/>
            <p14:sldId id="273"/>
            <p14:sldId id="271"/>
            <p14:sldId id="274"/>
            <p14:sldId id="257"/>
            <p14:sldId id="258"/>
          </p14:sldIdLst>
        </p14:section>
        <p14:section name="Раздел без заголовка" id="{C0B57FF3-5D4F-4E2E-B904-8A02A5FDDA14}">
          <p14:sldIdLst>
            <p14:sldId id="259"/>
            <p14:sldId id="270"/>
            <p14:sldId id="260"/>
            <p14:sldId id="261"/>
            <p14:sldId id="262"/>
            <p14:sldId id="276"/>
            <p14:sldId id="263"/>
            <p14:sldId id="264"/>
            <p14:sldId id="265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FB65A-70C3-462B-B169-A86353081752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E84B53B7-2900-4167-9961-8370D98DED87}">
      <dgm:prSet custT="1"/>
      <dgm:spPr/>
      <dgm:t>
        <a:bodyPr/>
        <a:lstStyle/>
        <a:p>
          <a:pPr rtl="0"/>
          <a:r>
            <a:rPr lang="uk-UA" sz="1600" dirty="0" smtClean="0"/>
            <a:t>Олександр Барвінський (1847-1926) – історик літератури, педагог, громадський діяч. Автор «Руської читанки», «Оповідань з Всесвітньої історії», «Історії української літератури».</a:t>
          </a:r>
          <a:endParaRPr lang="uk-UA" sz="1600" dirty="0"/>
        </a:p>
      </dgm:t>
    </dgm:pt>
    <dgm:pt modelId="{8C8C1340-25B3-48C1-AB2B-8B93A3C62987}" type="parTrans" cxnId="{4D69598F-B537-4D75-89FC-111A137D36C3}">
      <dgm:prSet/>
      <dgm:spPr/>
      <dgm:t>
        <a:bodyPr/>
        <a:lstStyle/>
        <a:p>
          <a:endParaRPr lang="uk-UA"/>
        </a:p>
      </dgm:t>
    </dgm:pt>
    <dgm:pt modelId="{BB41470C-F193-4F63-A391-73697CDB2A9E}" type="sibTrans" cxnId="{4D69598F-B537-4D75-89FC-111A137D36C3}">
      <dgm:prSet/>
      <dgm:spPr/>
      <dgm:t>
        <a:bodyPr/>
        <a:lstStyle/>
        <a:p>
          <a:endParaRPr lang="uk-UA"/>
        </a:p>
      </dgm:t>
    </dgm:pt>
    <dgm:pt modelId="{AF9D8974-EBCA-42BE-96A0-F3A9FBA66C10}" type="pres">
      <dgm:prSet presAssocID="{CD9FB65A-70C3-462B-B169-A863530817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83BC6C2-153F-4DB7-8E31-B9BFA9637FD3}" type="pres">
      <dgm:prSet presAssocID="{E84B53B7-2900-4167-9961-8370D98DED87}" presName="parentText" presStyleLbl="node1" presStyleIdx="0" presStyleCnt="1" custAng="10800000" custFlipVert="1" custScaleY="68920" custLinFactNeighborY="-1646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D69598F-B537-4D75-89FC-111A137D36C3}" srcId="{CD9FB65A-70C3-462B-B169-A86353081752}" destId="{E84B53B7-2900-4167-9961-8370D98DED87}" srcOrd="0" destOrd="0" parTransId="{8C8C1340-25B3-48C1-AB2B-8B93A3C62987}" sibTransId="{BB41470C-F193-4F63-A391-73697CDB2A9E}"/>
    <dgm:cxn modelId="{2AA78014-EE5A-430B-AF3E-501B20F96B64}" type="presOf" srcId="{E84B53B7-2900-4167-9961-8370D98DED87}" destId="{583BC6C2-153F-4DB7-8E31-B9BFA9637FD3}" srcOrd="0" destOrd="0" presId="urn:microsoft.com/office/officeart/2005/8/layout/vList2"/>
    <dgm:cxn modelId="{076952BC-5645-4E30-838D-04E8F992BE7C}" type="presOf" srcId="{CD9FB65A-70C3-462B-B169-A86353081752}" destId="{AF9D8974-EBCA-42BE-96A0-F3A9FBA66C10}" srcOrd="0" destOrd="0" presId="urn:microsoft.com/office/officeart/2005/8/layout/vList2"/>
    <dgm:cxn modelId="{03821453-F2CB-41D1-8345-CF7EB18F00EF}" type="presParOf" srcId="{AF9D8974-EBCA-42BE-96A0-F3A9FBA66C10}" destId="{583BC6C2-153F-4DB7-8E31-B9BFA9637FD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EC1761-BBE2-47A8-B8C4-9D80D8BD8F4B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10C6450-B8EE-41AC-B603-824F36F700F2}">
      <dgm:prSet/>
      <dgm:spPr/>
      <dgm:t>
        <a:bodyPr/>
        <a:lstStyle/>
        <a:p>
          <a:pPr rtl="0"/>
          <a:r>
            <a:rPr lang="uk-UA" smtClean="0"/>
            <a:t>У м. Заліщики народився Михало Гайворонський(1892-1949) – визначиний композитор автор стрільцих пісень, диригент.</a:t>
          </a:r>
          <a:endParaRPr lang="ru-RU"/>
        </a:p>
      </dgm:t>
    </dgm:pt>
    <dgm:pt modelId="{9D8C69C1-B199-4E59-89F7-3EF626C28A69}" type="parTrans" cxnId="{124F8030-D0B4-40E9-BFC8-66A9AF7A755E}">
      <dgm:prSet/>
      <dgm:spPr/>
      <dgm:t>
        <a:bodyPr/>
        <a:lstStyle/>
        <a:p>
          <a:endParaRPr lang="ru-RU"/>
        </a:p>
      </dgm:t>
    </dgm:pt>
    <dgm:pt modelId="{9C45815D-5732-481C-9BE5-47DEA06C3751}" type="sibTrans" cxnId="{124F8030-D0B4-40E9-BFC8-66A9AF7A755E}">
      <dgm:prSet/>
      <dgm:spPr/>
      <dgm:t>
        <a:bodyPr/>
        <a:lstStyle/>
        <a:p>
          <a:endParaRPr lang="ru-RU"/>
        </a:p>
      </dgm:t>
    </dgm:pt>
    <dgm:pt modelId="{CFA7ED5F-AAA5-4052-96B3-EF0CFDFD5423}" type="pres">
      <dgm:prSet presAssocID="{8BEC1761-BBE2-47A8-B8C4-9D80D8BD8F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38A856-1926-4F5C-BC91-B0ABD58EEF25}" type="pres">
      <dgm:prSet presAssocID="{C10C6450-B8EE-41AC-B603-824F36F700F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4F8030-D0B4-40E9-BFC8-66A9AF7A755E}" srcId="{8BEC1761-BBE2-47A8-B8C4-9D80D8BD8F4B}" destId="{C10C6450-B8EE-41AC-B603-824F36F700F2}" srcOrd="0" destOrd="0" parTransId="{9D8C69C1-B199-4E59-89F7-3EF626C28A69}" sibTransId="{9C45815D-5732-481C-9BE5-47DEA06C3751}"/>
    <dgm:cxn modelId="{2C1CE459-72EB-429F-9CE6-4B1986BBA96C}" type="presOf" srcId="{C10C6450-B8EE-41AC-B603-824F36F700F2}" destId="{D338A856-1926-4F5C-BC91-B0ABD58EEF25}" srcOrd="0" destOrd="0" presId="urn:microsoft.com/office/officeart/2005/8/layout/vList2"/>
    <dgm:cxn modelId="{4B138D46-AE67-42CD-ACD4-45F303A050AC}" type="presOf" srcId="{8BEC1761-BBE2-47A8-B8C4-9D80D8BD8F4B}" destId="{CFA7ED5F-AAA5-4052-96B3-EF0CFDFD5423}" srcOrd="0" destOrd="0" presId="urn:microsoft.com/office/officeart/2005/8/layout/vList2"/>
    <dgm:cxn modelId="{EAF175A5-1D9F-4016-8A5B-8E1CB58CFA6F}" type="presParOf" srcId="{CFA7ED5F-AAA5-4052-96B3-EF0CFDFD5423}" destId="{D338A856-1926-4F5C-BC91-B0ABD58EEF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6173D5-54A4-4CED-AC67-02523DE8D87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334F76BE-7E66-4144-8088-32E6E152437C}">
      <dgm:prSet/>
      <dgm:spPr/>
      <dgm:t>
        <a:bodyPr/>
        <a:lstStyle/>
        <a:p>
          <a:pPr rtl="0"/>
          <a:r>
            <a:rPr lang="uk-UA" dirty="0" smtClean="0"/>
            <a:t>У с. Шляхтинці, Тернопільського р-ну народились брати Барвінські – Осип, Олександр і Володимир, які залишили помітний слід у літературному процесі західної України кінця ХІХ-початку ХХ століть:</a:t>
          </a:r>
          <a:endParaRPr lang="uk-UA" dirty="0"/>
        </a:p>
      </dgm:t>
    </dgm:pt>
    <dgm:pt modelId="{0671E7BE-B9FB-47B5-876D-78402711AB96}" type="parTrans" cxnId="{4E9A96D9-B695-43CB-A4F3-12B4ADD5681A}">
      <dgm:prSet/>
      <dgm:spPr/>
      <dgm:t>
        <a:bodyPr/>
        <a:lstStyle/>
        <a:p>
          <a:endParaRPr lang="uk-UA"/>
        </a:p>
      </dgm:t>
    </dgm:pt>
    <dgm:pt modelId="{1F2381CF-6385-4059-AF8C-02A0C2C828BA}" type="sibTrans" cxnId="{4E9A96D9-B695-43CB-A4F3-12B4ADD5681A}">
      <dgm:prSet/>
      <dgm:spPr/>
      <dgm:t>
        <a:bodyPr/>
        <a:lstStyle/>
        <a:p>
          <a:endParaRPr lang="uk-UA"/>
        </a:p>
      </dgm:t>
    </dgm:pt>
    <dgm:pt modelId="{D2B5294D-DA85-4302-8A68-2FCD44DF1320}" type="pres">
      <dgm:prSet presAssocID="{AA6173D5-54A4-4CED-AC67-02523DE8D8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94BC3F1-0379-46AF-966C-7CBF02CB98C0}" type="pres">
      <dgm:prSet presAssocID="{334F76BE-7E66-4144-8088-32E6E152437C}" presName="parentText" presStyleLbl="node1" presStyleIdx="0" presStyleCnt="1" custLinFactNeighborX="943" custLinFactNeighborY="-601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8F0C35C-E9FA-411A-8B74-E767A02DB83E}" type="presOf" srcId="{334F76BE-7E66-4144-8088-32E6E152437C}" destId="{B94BC3F1-0379-46AF-966C-7CBF02CB98C0}" srcOrd="0" destOrd="0" presId="urn:microsoft.com/office/officeart/2005/8/layout/vList2"/>
    <dgm:cxn modelId="{2BB8249A-5D49-4827-8D78-E88512C349B0}" type="presOf" srcId="{AA6173D5-54A4-4CED-AC67-02523DE8D873}" destId="{D2B5294D-DA85-4302-8A68-2FCD44DF1320}" srcOrd="0" destOrd="0" presId="urn:microsoft.com/office/officeart/2005/8/layout/vList2"/>
    <dgm:cxn modelId="{4E9A96D9-B695-43CB-A4F3-12B4ADD5681A}" srcId="{AA6173D5-54A4-4CED-AC67-02523DE8D873}" destId="{334F76BE-7E66-4144-8088-32E6E152437C}" srcOrd="0" destOrd="0" parTransId="{0671E7BE-B9FB-47B5-876D-78402711AB96}" sibTransId="{1F2381CF-6385-4059-AF8C-02A0C2C828BA}"/>
    <dgm:cxn modelId="{662DF82E-39D2-47A9-B5C7-EAEEA89FB5CC}" type="presParOf" srcId="{D2B5294D-DA85-4302-8A68-2FCD44DF1320}" destId="{B94BC3F1-0379-46AF-966C-7CBF02CB98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A544A4-9994-4224-8825-AF250D177627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/>
      <dgm:spPr/>
      <dgm:t>
        <a:bodyPr/>
        <a:lstStyle/>
        <a:p>
          <a:endParaRPr lang="uk-UA"/>
        </a:p>
      </dgm:t>
    </dgm:pt>
    <dgm:pt modelId="{4C45FD27-2D90-43FF-9160-E30171971244}">
      <dgm:prSet/>
      <dgm:spPr/>
      <dgm:t>
        <a:bodyPr/>
        <a:lstStyle/>
        <a:p>
          <a:pPr rtl="0"/>
          <a:r>
            <a:rPr lang="uk-UA" dirty="0" smtClean="0"/>
            <a:t>Осип Барвінський (1845-1908) – письменник, автор українських переспівів сербських пісень «Косове поле» і «Сон цариці Милиці», трагідії «Павло Полуботок, наказний гетьман України» тощо.</a:t>
          </a:r>
          <a:endParaRPr lang="uk-UA" dirty="0"/>
        </a:p>
      </dgm:t>
    </dgm:pt>
    <dgm:pt modelId="{7188F5D0-DCAA-466D-95AB-9F46880CCCD1}" type="parTrans" cxnId="{6735DD8E-C3DB-4296-A16F-2FBDCE098413}">
      <dgm:prSet/>
      <dgm:spPr/>
      <dgm:t>
        <a:bodyPr/>
        <a:lstStyle/>
        <a:p>
          <a:endParaRPr lang="uk-UA"/>
        </a:p>
      </dgm:t>
    </dgm:pt>
    <dgm:pt modelId="{EFA4C871-5A15-4309-AFFD-307C1AF78C42}" type="sibTrans" cxnId="{6735DD8E-C3DB-4296-A16F-2FBDCE098413}">
      <dgm:prSet/>
      <dgm:spPr/>
      <dgm:t>
        <a:bodyPr/>
        <a:lstStyle/>
        <a:p>
          <a:endParaRPr lang="uk-UA"/>
        </a:p>
      </dgm:t>
    </dgm:pt>
    <dgm:pt modelId="{2D549F69-A9D9-4AA9-8FAF-B897BD76EE63}" type="pres">
      <dgm:prSet presAssocID="{10A544A4-9994-4224-8825-AF250D1776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EC28EE2-770B-4783-85F3-214AE28740CA}" type="pres">
      <dgm:prSet presAssocID="{4C45FD27-2D90-43FF-9160-E30171971244}" presName="parentText" presStyleLbl="node1" presStyleIdx="0" presStyleCnt="1" custLinFactNeighborY="-247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2D2B602-6FD1-49FA-90D3-97D2A9F66BB6}" type="presOf" srcId="{4C45FD27-2D90-43FF-9160-E30171971244}" destId="{4EC28EE2-770B-4783-85F3-214AE28740CA}" srcOrd="0" destOrd="0" presId="urn:microsoft.com/office/officeart/2005/8/layout/vList2"/>
    <dgm:cxn modelId="{3F824B8E-B91C-4772-B3F3-5D3FD375AA2E}" type="presOf" srcId="{10A544A4-9994-4224-8825-AF250D177627}" destId="{2D549F69-A9D9-4AA9-8FAF-B897BD76EE63}" srcOrd="0" destOrd="0" presId="urn:microsoft.com/office/officeart/2005/8/layout/vList2"/>
    <dgm:cxn modelId="{6735DD8E-C3DB-4296-A16F-2FBDCE098413}" srcId="{10A544A4-9994-4224-8825-AF250D177627}" destId="{4C45FD27-2D90-43FF-9160-E30171971244}" srcOrd="0" destOrd="0" parTransId="{7188F5D0-DCAA-466D-95AB-9F46880CCCD1}" sibTransId="{EFA4C871-5A15-4309-AFFD-307C1AF78C42}"/>
    <dgm:cxn modelId="{61BCB0D9-B8AA-46ED-993F-3BFD32124F92}" type="presParOf" srcId="{2D549F69-A9D9-4AA9-8FAF-B897BD76EE63}" destId="{4EC28EE2-770B-4783-85F3-214AE28740C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661D41-FDF7-4CC9-9261-1B471191CE1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1881F7D4-F93B-4F4F-A636-EB4B9F59AADA}">
      <dgm:prSet/>
      <dgm:spPr/>
      <dgm:t>
        <a:bodyPr/>
        <a:lstStyle/>
        <a:p>
          <a:pPr rtl="0"/>
          <a:r>
            <a:rPr lang="uk-UA" dirty="0" smtClean="0"/>
            <a:t>Володимир Барвінський (1850-1883) – письменник, один з лідерів «народовців», автор просвітянських брошур і розвідок. </a:t>
          </a:r>
          <a:endParaRPr lang="uk-UA" dirty="0"/>
        </a:p>
      </dgm:t>
    </dgm:pt>
    <dgm:pt modelId="{4E9F1F8A-658F-4605-B3F4-8F4307D795C6}" type="parTrans" cxnId="{93215527-4E51-4233-9AC7-099FE6464425}">
      <dgm:prSet/>
      <dgm:spPr/>
      <dgm:t>
        <a:bodyPr/>
        <a:lstStyle/>
        <a:p>
          <a:endParaRPr lang="uk-UA"/>
        </a:p>
      </dgm:t>
    </dgm:pt>
    <dgm:pt modelId="{250020DC-CFDF-43BE-B4F1-6B3DAF0B84D2}" type="sibTrans" cxnId="{93215527-4E51-4233-9AC7-099FE6464425}">
      <dgm:prSet/>
      <dgm:spPr/>
      <dgm:t>
        <a:bodyPr/>
        <a:lstStyle/>
        <a:p>
          <a:endParaRPr lang="uk-UA"/>
        </a:p>
      </dgm:t>
    </dgm:pt>
    <dgm:pt modelId="{FA37AB34-4CAF-47C9-9BF6-F88CA5AA6F3F}" type="pres">
      <dgm:prSet presAssocID="{6A661D41-FDF7-4CC9-9261-1B471191CE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C8E70D0-482C-4461-A6FE-C9AC87E65D31}" type="pres">
      <dgm:prSet presAssocID="{1881F7D4-F93B-4F4F-A636-EB4B9F59AADA}" presName="parentText" presStyleLbl="node1" presStyleIdx="0" presStyleCnt="1" custLinFactNeighborX="530" custLinFactNeighborY="4448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08A6F2C-DC96-4BBA-A946-C17B80EF87D4}" type="presOf" srcId="{1881F7D4-F93B-4F4F-A636-EB4B9F59AADA}" destId="{5C8E70D0-482C-4461-A6FE-C9AC87E65D31}" srcOrd="0" destOrd="0" presId="urn:microsoft.com/office/officeart/2005/8/layout/vList2"/>
    <dgm:cxn modelId="{93215527-4E51-4233-9AC7-099FE6464425}" srcId="{6A661D41-FDF7-4CC9-9261-1B471191CE1B}" destId="{1881F7D4-F93B-4F4F-A636-EB4B9F59AADA}" srcOrd="0" destOrd="0" parTransId="{4E9F1F8A-658F-4605-B3F4-8F4307D795C6}" sibTransId="{250020DC-CFDF-43BE-B4F1-6B3DAF0B84D2}"/>
    <dgm:cxn modelId="{3887693F-3482-4976-92C5-A00FDEF675DB}" type="presOf" srcId="{6A661D41-FDF7-4CC9-9261-1B471191CE1B}" destId="{FA37AB34-4CAF-47C9-9BF6-F88CA5AA6F3F}" srcOrd="0" destOrd="0" presId="urn:microsoft.com/office/officeart/2005/8/layout/vList2"/>
    <dgm:cxn modelId="{1F8BDD4E-2AFC-4FB6-84F3-6B51CA78C348}" type="presParOf" srcId="{FA37AB34-4CAF-47C9-9BF6-F88CA5AA6F3F}" destId="{5C8E70D0-482C-4461-A6FE-C9AC87E65D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51EF00-D084-4A4A-BE29-5DF151F85863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EA555E68-E60C-47DE-91C0-A54BBF5372D4}">
      <dgm:prSet/>
      <dgm:spPr/>
      <dgm:t>
        <a:bodyPr/>
        <a:lstStyle/>
        <a:p>
          <a:pPr rtl="0"/>
          <a:r>
            <a:rPr lang="uk-UA" dirty="0" smtClean="0"/>
            <a:t>У с. Білявинці Бучацького р-ну народилась Соломія Крушельницька (1872-1952) – видатна співачка,яка мала унікальне сопрано. Вона підкорювала найбільші оперні сцени світу. Похована на Личаківському цвинтарі у Львові</a:t>
          </a:r>
          <a:endParaRPr lang="uk-UA" dirty="0"/>
        </a:p>
      </dgm:t>
    </dgm:pt>
    <dgm:pt modelId="{21900C6D-BCE5-47E8-8434-3E2B36BD6116}" type="parTrans" cxnId="{6B9B229E-AA43-4418-96A8-30B52BF34F3E}">
      <dgm:prSet/>
      <dgm:spPr/>
      <dgm:t>
        <a:bodyPr/>
        <a:lstStyle/>
        <a:p>
          <a:endParaRPr lang="uk-UA"/>
        </a:p>
      </dgm:t>
    </dgm:pt>
    <dgm:pt modelId="{610E87B8-A146-42FE-A37F-5EDD479FA856}" type="sibTrans" cxnId="{6B9B229E-AA43-4418-96A8-30B52BF34F3E}">
      <dgm:prSet/>
      <dgm:spPr/>
      <dgm:t>
        <a:bodyPr/>
        <a:lstStyle/>
        <a:p>
          <a:endParaRPr lang="uk-UA"/>
        </a:p>
      </dgm:t>
    </dgm:pt>
    <dgm:pt modelId="{A097A849-C38D-478C-93CA-DC403A93E4CD}" type="pres">
      <dgm:prSet presAssocID="{7A51EF00-D084-4A4A-BE29-5DF151F858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A97FC33-7DDA-4FA4-B125-93029EB995A4}" type="pres">
      <dgm:prSet presAssocID="{EA555E68-E60C-47DE-91C0-A54BBF5372D4}" presName="parentText" presStyleLbl="node1" presStyleIdx="0" presStyleCnt="1" custLinFactNeighborX="-289" custLinFactNeighborY="3845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9352243-F314-43E2-8D4C-632CBE92E65D}" type="presOf" srcId="{7A51EF00-D084-4A4A-BE29-5DF151F85863}" destId="{A097A849-C38D-478C-93CA-DC403A93E4CD}" srcOrd="0" destOrd="0" presId="urn:microsoft.com/office/officeart/2005/8/layout/vList2"/>
    <dgm:cxn modelId="{6B9B229E-AA43-4418-96A8-30B52BF34F3E}" srcId="{7A51EF00-D084-4A4A-BE29-5DF151F85863}" destId="{EA555E68-E60C-47DE-91C0-A54BBF5372D4}" srcOrd="0" destOrd="0" parTransId="{21900C6D-BCE5-47E8-8434-3E2B36BD6116}" sibTransId="{610E87B8-A146-42FE-A37F-5EDD479FA856}"/>
    <dgm:cxn modelId="{435283CB-B602-4AF3-9E1F-CA2298A6EF3C}" type="presOf" srcId="{EA555E68-E60C-47DE-91C0-A54BBF5372D4}" destId="{3A97FC33-7DDA-4FA4-B125-93029EB995A4}" srcOrd="0" destOrd="0" presId="urn:microsoft.com/office/officeart/2005/8/layout/vList2"/>
    <dgm:cxn modelId="{0242020A-DF76-4EF3-A29C-8EF5666E735B}" type="presParOf" srcId="{A097A849-C38D-478C-93CA-DC403A93E4CD}" destId="{3A97FC33-7DDA-4FA4-B125-93029EB995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F21B7C-635B-466B-8A41-70256C7C788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9E7062C-C901-4736-819D-4F2ED61214B3}">
      <dgm:prSet custT="1"/>
      <dgm:spPr/>
      <dgm:t>
        <a:bodyPr/>
        <a:lstStyle/>
        <a:p>
          <a:pPr rtl="0"/>
          <a:r>
            <a:rPr lang="ru-RU" sz="1600" dirty="0" smtClean="0"/>
            <a:t>У с. Кривеньке Чортківського р-ну народився видатний письменник і поет Богдан Лепкий (1872-1941). Автор історичних романів «Мазепа», «Крутіж», «Веселка над пустирем», ряду</a:t>
          </a:r>
        </a:p>
        <a:p>
          <a:pPr rtl="0"/>
          <a:r>
            <a:rPr lang="ru-RU" sz="1600" dirty="0" smtClean="0"/>
            <a:t> віршованих збірок</a:t>
          </a:r>
          <a:r>
            <a:rPr lang="ru-RU" sz="1300" dirty="0" smtClean="0"/>
            <a:t>.</a:t>
          </a:r>
          <a:endParaRPr lang="uk-UA" sz="1300" dirty="0"/>
        </a:p>
      </dgm:t>
    </dgm:pt>
    <dgm:pt modelId="{02A36409-D434-4538-B056-82196112DC1F}" type="parTrans" cxnId="{E480556E-F981-4796-8557-3013F4C03359}">
      <dgm:prSet/>
      <dgm:spPr/>
      <dgm:t>
        <a:bodyPr/>
        <a:lstStyle/>
        <a:p>
          <a:endParaRPr lang="uk-UA"/>
        </a:p>
      </dgm:t>
    </dgm:pt>
    <dgm:pt modelId="{52889007-D58F-4192-A3F7-95609AE9EFDD}" type="sibTrans" cxnId="{E480556E-F981-4796-8557-3013F4C03359}">
      <dgm:prSet/>
      <dgm:spPr/>
      <dgm:t>
        <a:bodyPr/>
        <a:lstStyle/>
        <a:p>
          <a:endParaRPr lang="uk-UA"/>
        </a:p>
      </dgm:t>
    </dgm:pt>
    <dgm:pt modelId="{9644295E-414D-4663-8F5D-B9B01F0E612D}" type="pres">
      <dgm:prSet presAssocID="{3CF21B7C-635B-466B-8A41-70256C7C78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7BE2FB3-E552-44E7-8B89-284B97CF5C55}" type="pres">
      <dgm:prSet presAssocID="{C9E7062C-C901-4736-819D-4F2ED61214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480556E-F981-4796-8557-3013F4C03359}" srcId="{3CF21B7C-635B-466B-8A41-70256C7C7882}" destId="{C9E7062C-C901-4736-819D-4F2ED61214B3}" srcOrd="0" destOrd="0" parTransId="{02A36409-D434-4538-B056-82196112DC1F}" sibTransId="{52889007-D58F-4192-A3F7-95609AE9EFDD}"/>
    <dgm:cxn modelId="{19572412-14E5-45AA-A821-E458E1155E3D}" type="presOf" srcId="{C9E7062C-C901-4736-819D-4F2ED61214B3}" destId="{C7BE2FB3-E552-44E7-8B89-284B97CF5C55}" srcOrd="0" destOrd="0" presId="urn:microsoft.com/office/officeart/2005/8/layout/vList2"/>
    <dgm:cxn modelId="{A0812E6F-2632-4064-B594-D8211A3E7E00}" type="presOf" srcId="{3CF21B7C-635B-466B-8A41-70256C7C7882}" destId="{9644295E-414D-4663-8F5D-B9B01F0E612D}" srcOrd="0" destOrd="0" presId="urn:microsoft.com/office/officeart/2005/8/layout/vList2"/>
    <dgm:cxn modelId="{3A1198C3-A018-41D9-A941-CC6B0BAF29BB}" type="presParOf" srcId="{9644295E-414D-4663-8F5D-B9B01F0E612D}" destId="{C7BE2FB3-E552-44E7-8B89-284B97CF5C5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D25CC3-FBA6-4C2F-BE8A-C60D8CBC7152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2531E16-F472-41AA-B6B7-3EA529BB5B56}">
      <dgm:prSet/>
      <dgm:spPr/>
      <dgm:t>
        <a:bodyPr/>
        <a:lstStyle/>
        <a:p>
          <a:pPr rtl="0"/>
          <a:r>
            <a:rPr lang="uk-UA" smtClean="0"/>
            <a:t>У м. Бучачі народилася Шмуель Агнон(1888-1970) – лауреат Нобелівсьої премії галузі літератури (1966). Жив у Палестині і писав про дитячі роки, проведені в нашому краї.</a:t>
          </a:r>
          <a:endParaRPr lang="ru-RU"/>
        </a:p>
      </dgm:t>
    </dgm:pt>
    <dgm:pt modelId="{7DF298C5-6F6B-4927-A803-3E69388D5C6A}" type="parTrans" cxnId="{C72728A8-83B3-43F0-9F46-E82C5734051E}">
      <dgm:prSet/>
      <dgm:spPr/>
      <dgm:t>
        <a:bodyPr/>
        <a:lstStyle/>
        <a:p>
          <a:endParaRPr lang="ru-RU"/>
        </a:p>
      </dgm:t>
    </dgm:pt>
    <dgm:pt modelId="{E25F4ABC-501C-4F59-8E5E-6BEC5FAF501D}" type="sibTrans" cxnId="{C72728A8-83B3-43F0-9F46-E82C5734051E}">
      <dgm:prSet/>
      <dgm:spPr/>
      <dgm:t>
        <a:bodyPr/>
        <a:lstStyle/>
        <a:p>
          <a:endParaRPr lang="ru-RU"/>
        </a:p>
      </dgm:t>
    </dgm:pt>
    <dgm:pt modelId="{3339E281-D91B-46FE-A8B4-D12526DD98BF}" type="pres">
      <dgm:prSet presAssocID="{A7D25CC3-FBA6-4C2F-BE8A-C60D8CBC71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6BDF61-6EC1-4445-BE6B-28FACEC3C11D}" type="pres">
      <dgm:prSet presAssocID="{02531E16-F472-41AA-B6B7-3EA529BB5B5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6C754A-99BC-4548-8611-5484018605CF}" type="presOf" srcId="{A7D25CC3-FBA6-4C2F-BE8A-C60D8CBC7152}" destId="{3339E281-D91B-46FE-A8B4-D12526DD98BF}" srcOrd="0" destOrd="0" presId="urn:microsoft.com/office/officeart/2005/8/layout/vList2"/>
    <dgm:cxn modelId="{C72728A8-83B3-43F0-9F46-E82C5734051E}" srcId="{A7D25CC3-FBA6-4C2F-BE8A-C60D8CBC7152}" destId="{02531E16-F472-41AA-B6B7-3EA529BB5B56}" srcOrd="0" destOrd="0" parTransId="{7DF298C5-6F6B-4927-A803-3E69388D5C6A}" sibTransId="{E25F4ABC-501C-4F59-8E5E-6BEC5FAF501D}"/>
    <dgm:cxn modelId="{69ADAD47-40B2-4C98-9EBC-33ECFD8C5C53}" type="presOf" srcId="{02531E16-F472-41AA-B6B7-3EA529BB5B56}" destId="{C06BDF61-6EC1-4445-BE6B-28FACEC3C11D}" srcOrd="0" destOrd="0" presId="urn:microsoft.com/office/officeart/2005/8/layout/vList2"/>
    <dgm:cxn modelId="{DA83F6CD-171B-4DA7-ABDF-8FF256201640}" type="presParOf" srcId="{3339E281-D91B-46FE-A8B4-D12526DD98BF}" destId="{C06BDF61-6EC1-4445-BE6B-28FACEC3C1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049D98-70F3-4862-8329-144CEA62EA4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814807F-1C14-44EF-95B5-2279F9994442}">
      <dgm:prSet/>
      <dgm:spPr/>
      <dgm:t>
        <a:bodyPr/>
        <a:lstStyle/>
        <a:p>
          <a:pPr rtl="0"/>
          <a:r>
            <a:rPr lang="uk-UA" smtClean="0"/>
            <a:t>У  Гримайлові Гусятинсього району народився  фізик і астроном Іван Пулюй(1845-1918). Займався громадською, публіцистичною та перекладацькою діяльністю. Він на 14 років раніше від Рентгена відкрив ікс-промені, які пізніше назвали рентгенівськими. </a:t>
          </a:r>
          <a:endParaRPr lang="ru-RU"/>
        </a:p>
      </dgm:t>
    </dgm:pt>
    <dgm:pt modelId="{FEC08A2B-CFC9-4685-84C9-821AF4CEA0C8}" type="parTrans" cxnId="{3781467D-AF81-4981-BEF8-F3EEA892C9EB}">
      <dgm:prSet/>
      <dgm:spPr/>
      <dgm:t>
        <a:bodyPr/>
        <a:lstStyle/>
        <a:p>
          <a:endParaRPr lang="ru-RU"/>
        </a:p>
      </dgm:t>
    </dgm:pt>
    <dgm:pt modelId="{57FF0798-02A4-45B9-BFC9-F60CE04BAF11}" type="sibTrans" cxnId="{3781467D-AF81-4981-BEF8-F3EEA892C9EB}">
      <dgm:prSet/>
      <dgm:spPr/>
      <dgm:t>
        <a:bodyPr/>
        <a:lstStyle/>
        <a:p>
          <a:endParaRPr lang="ru-RU"/>
        </a:p>
      </dgm:t>
    </dgm:pt>
    <dgm:pt modelId="{77C73FA3-0EBE-4FDD-9B7C-22ABF572C5D7}" type="pres">
      <dgm:prSet presAssocID="{11049D98-70F3-4862-8329-144CEA62EA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2DE6FF-3A68-40A2-8731-D1AB202F0C09}" type="pres">
      <dgm:prSet presAssocID="{2814807F-1C14-44EF-95B5-2279F999444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3855EA-B7B7-4105-BB0E-836829C3E930}" type="presOf" srcId="{11049D98-70F3-4862-8329-144CEA62EA47}" destId="{77C73FA3-0EBE-4FDD-9B7C-22ABF572C5D7}" srcOrd="0" destOrd="0" presId="urn:microsoft.com/office/officeart/2005/8/layout/vList2"/>
    <dgm:cxn modelId="{3781467D-AF81-4981-BEF8-F3EEA892C9EB}" srcId="{11049D98-70F3-4862-8329-144CEA62EA47}" destId="{2814807F-1C14-44EF-95B5-2279F9994442}" srcOrd="0" destOrd="0" parTransId="{FEC08A2B-CFC9-4685-84C9-821AF4CEA0C8}" sibTransId="{57FF0798-02A4-45B9-BFC9-F60CE04BAF11}"/>
    <dgm:cxn modelId="{BC7EB342-2188-4C6F-9DF4-BB6C1CBDBFCD}" type="presOf" srcId="{2814807F-1C14-44EF-95B5-2279F9994442}" destId="{142DE6FF-3A68-40A2-8731-D1AB202F0C09}" srcOrd="0" destOrd="0" presId="urn:microsoft.com/office/officeart/2005/8/layout/vList2"/>
    <dgm:cxn modelId="{1F101143-F435-4D6F-B29F-630F06E3B2A3}" type="presParOf" srcId="{77C73FA3-0EBE-4FDD-9B7C-22ABF572C5D7}" destId="{142DE6FF-3A68-40A2-8731-D1AB202F0C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F709162-8A57-4744-9669-77F93EEAC10B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45362EF-DC22-48AB-9AE8-90080E6D742E}">
      <dgm:prSet/>
      <dgm:spPr/>
      <dgm:t>
        <a:bodyPr/>
        <a:lstStyle/>
        <a:p>
          <a:pPr rtl="0"/>
          <a:r>
            <a:rPr lang="uk-UA" smtClean="0"/>
            <a:t>У м. Чортків народилася відома українська актриса і співачка Катерина Рубчакова(1881-1919). </a:t>
          </a:r>
          <a:endParaRPr lang="ru-RU"/>
        </a:p>
      </dgm:t>
    </dgm:pt>
    <dgm:pt modelId="{E13AD2ED-F941-4F4E-9CF3-43310F31CE16}" type="parTrans" cxnId="{568588B6-F4D2-486F-BD0B-2180CA32642A}">
      <dgm:prSet/>
      <dgm:spPr/>
      <dgm:t>
        <a:bodyPr/>
        <a:lstStyle/>
        <a:p>
          <a:endParaRPr lang="ru-RU"/>
        </a:p>
      </dgm:t>
    </dgm:pt>
    <dgm:pt modelId="{B45267F7-229E-49F1-B83A-C6787D45642C}" type="sibTrans" cxnId="{568588B6-F4D2-486F-BD0B-2180CA32642A}">
      <dgm:prSet/>
      <dgm:spPr/>
      <dgm:t>
        <a:bodyPr/>
        <a:lstStyle/>
        <a:p>
          <a:endParaRPr lang="ru-RU"/>
        </a:p>
      </dgm:t>
    </dgm:pt>
    <dgm:pt modelId="{B2C40048-7F50-4BDB-8D53-BF0CFFE660F7}" type="pres">
      <dgm:prSet presAssocID="{0F709162-8A57-4744-9669-77F93EEAC1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A8A772-6A0C-48F7-A337-99C2D08D363F}" type="pres">
      <dgm:prSet presAssocID="{345362EF-DC22-48AB-9AE8-90080E6D742E}" presName="parentText" presStyleLbl="node1" presStyleIdx="0" presStyleCnt="1" custLinFactNeighborX="-1887" custLinFactNeighborY="-52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8588B6-F4D2-486F-BD0B-2180CA32642A}" srcId="{0F709162-8A57-4744-9669-77F93EEAC10B}" destId="{345362EF-DC22-48AB-9AE8-90080E6D742E}" srcOrd="0" destOrd="0" parTransId="{E13AD2ED-F941-4F4E-9CF3-43310F31CE16}" sibTransId="{B45267F7-229E-49F1-B83A-C6787D45642C}"/>
    <dgm:cxn modelId="{AE5F8AD3-F31B-41E7-A6C9-3DC2E7E34965}" type="presOf" srcId="{0F709162-8A57-4744-9669-77F93EEAC10B}" destId="{B2C40048-7F50-4BDB-8D53-BF0CFFE660F7}" srcOrd="0" destOrd="0" presId="urn:microsoft.com/office/officeart/2005/8/layout/vList2"/>
    <dgm:cxn modelId="{34AD1FEF-2EAA-4D33-AE24-1133330AF800}" type="presOf" srcId="{345362EF-DC22-48AB-9AE8-90080E6D742E}" destId="{2FA8A772-6A0C-48F7-A337-99C2D08D363F}" srcOrd="0" destOrd="0" presId="urn:microsoft.com/office/officeart/2005/8/layout/vList2"/>
    <dgm:cxn modelId="{3F6914C9-E6F3-445E-8002-C124010AAB15}" type="presParOf" srcId="{B2C40048-7F50-4BDB-8D53-BF0CFFE660F7}" destId="{2FA8A772-6A0C-48F7-A337-99C2D08D36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BC6C2-153F-4DB7-8E31-B9BFA9637FD3}">
      <dsp:nvSpPr>
        <dsp:cNvPr id="0" name=""/>
        <dsp:cNvSpPr/>
      </dsp:nvSpPr>
      <dsp:spPr>
        <a:xfrm rot="10800000" flipV="1">
          <a:off x="0" y="0"/>
          <a:ext cx="7272808" cy="72005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Олександр Барвінський (1847-1926) – історик літератури, педагог, громадський діяч. Автор «Руської читанки», «Оповідань з Всесвітньої історії», «Історії української літератури».</a:t>
          </a:r>
          <a:endParaRPr lang="uk-UA" sz="1600" kern="1200" dirty="0"/>
        </a:p>
      </dsp:txBody>
      <dsp:txXfrm rot="-10800000">
        <a:off x="35150" y="35150"/>
        <a:ext cx="7202508" cy="6497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8A856-1926-4F5C-BC91-B0ABD58EEF25}">
      <dsp:nvSpPr>
        <dsp:cNvPr id="0" name=""/>
        <dsp:cNvSpPr/>
      </dsp:nvSpPr>
      <dsp:spPr>
        <a:xfrm>
          <a:off x="0" y="14285"/>
          <a:ext cx="7488832" cy="617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У м. Заліщики народився Михало Гайворонський(1892-1949) – визначиний композитор автор стрільцих пісень, диригент.</a:t>
          </a:r>
          <a:endParaRPr lang="ru-RU" sz="1600" kern="1200"/>
        </a:p>
      </dsp:txBody>
      <dsp:txXfrm>
        <a:off x="30157" y="44442"/>
        <a:ext cx="7428518" cy="557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BC3F1-0379-46AF-966C-7CBF02CB98C0}">
      <dsp:nvSpPr>
        <dsp:cNvPr id="0" name=""/>
        <dsp:cNvSpPr/>
      </dsp:nvSpPr>
      <dsp:spPr>
        <a:xfrm>
          <a:off x="0" y="0"/>
          <a:ext cx="7632848" cy="895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У с. Шляхтинці, Тернопільського р-ну народились брати Барвінські – Осип, Олександр і Володимир, які залишили помітний слід у літературному процесі західної України кінця ХІХ-початку ХХ століть:</a:t>
          </a:r>
          <a:endParaRPr lang="uk-UA" sz="1700" kern="1200" dirty="0"/>
        </a:p>
      </dsp:txBody>
      <dsp:txXfrm>
        <a:off x="43693" y="43693"/>
        <a:ext cx="7545462" cy="807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28EE2-770B-4783-85F3-214AE28740CA}">
      <dsp:nvSpPr>
        <dsp:cNvPr id="0" name=""/>
        <dsp:cNvSpPr/>
      </dsp:nvSpPr>
      <dsp:spPr>
        <a:xfrm>
          <a:off x="0" y="0"/>
          <a:ext cx="7272808" cy="8950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Осип Барвінський (1845-1908) – письменник, автор українських переспівів сербських пісень «Косове поле» і «Сон цариці Милиці», трагідії «Павло Полуботок, наказний гетьман України» тощо.</a:t>
          </a:r>
          <a:endParaRPr lang="uk-UA" sz="1700" kern="1200" dirty="0"/>
        </a:p>
      </dsp:txBody>
      <dsp:txXfrm>
        <a:off x="43693" y="43693"/>
        <a:ext cx="7185422" cy="8076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E70D0-482C-4461-A6FE-C9AC87E65D31}">
      <dsp:nvSpPr>
        <dsp:cNvPr id="0" name=""/>
        <dsp:cNvSpPr/>
      </dsp:nvSpPr>
      <dsp:spPr>
        <a:xfrm>
          <a:off x="0" y="28571"/>
          <a:ext cx="7272808" cy="617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Володимир Барвінський (1850-1883) – письменник, один з лідерів «народовців», автор просвітянських брошур і розвідок. </a:t>
          </a:r>
          <a:endParaRPr lang="uk-UA" sz="1600" kern="1200" dirty="0"/>
        </a:p>
      </dsp:txBody>
      <dsp:txXfrm>
        <a:off x="30157" y="58728"/>
        <a:ext cx="7212494" cy="5574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7FC33-7DDA-4FA4-B125-93029EB995A4}">
      <dsp:nvSpPr>
        <dsp:cNvPr id="0" name=""/>
        <dsp:cNvSpPr/>
      </dsp:nvSpPr>
      <dsp:spPr>
        <a:xfrm>
          <a:off x="0" y="133579"/>
          <a:ext cx="7314930" cy="7897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У с. Білявинці Бучацького р-ну народилась Соломія Крушельницька (1872-1952) – видатна співачка,яка мала унікальне сопрано. Вона підкорювала найбільші оперні сцени світу. Похована на Личаківському цвинтарі у Львові</a:t>
          </a:r>
          <a:endParaRPr lang="uk-UA" sz="1500" kern="1200" dirty="0"/>
        </a:p>
      </dsp:txBody>
      <dsp:txXfrm>
        <a:off x="38552" y="172131"/>
        <a:ext cx="7237826" cy="7126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E2FB3-E552-44E7-8B89-284B97CF5C55}">
      <dsp:nvSpPr>
        <dsp:cNvPr id="0" name=""/>
        <dsp:cNvSpPr/>
      </dsp:nvSpPr>
      <dsp:spPr>
        <a:xfrm>
          <a:off x="0" y="63"/>
          <a:ext cx="7416824" cy="9232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 с. Кривеньке Чортківського р-ну народився видатний письменник і поет Богдан Лепкий (1872-1941). Автор історичних романів «Мазепа», «Крутіж», «Веселка над пустирем», ряду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віршованих збірок</a:t>
          </a:r>
          <a:r>
            <a:rPr lang="ru-RU" sz="1300" kern="1200" dirty="0" smtClean="0"/>
            <a:t>.</a:t>
          </a:r>
          <a:endParaRPr lang="uk-UA" sz="1300" kern="1200" dirty="0"/>
        </a:p>
      </dsp:txBody>
      <dsp:txXfrm>
        <a:off x="45067" y="45130"/>
        <a:ext cx="7326690" cy="8330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BDF61-6EC1-4445-BE6B-28FACEC3C11D}">
      <dsp:nvSpPr>
        <dsp:cNvPr id="0" name=""/>
        <dsp:cNvSpPr/>
      </dsp:nvSpPr>
      <dsp:spPr>
        <a:xfrm>
          <a:off x="0" y="14139"/>
          <a:ext cx="7488832" cy="895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/>
            <a:t>У м. Бучачі народилася Шмуель Агнон(1888-1970) – лауреат Нобелівсьої премії галузі літератури (1966). Жив у Палестині і писав про дитячі роки, проведені в нашому краї.</a:t>
          </a:r>
          <a:endParaRPr lang="ru-RU" sz="1700" kern="1200"/>
        </a:p>
      </dsp:txBody>
      <dsp:txXfrm>
        <a:off x="43693" y="57832"/>
        <a:ext cx="7401446" cy="8076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DE6FF-3A68-40A2-8731-D1AB202F0C09}">
      <dsp:nvSpPr>
        <dsp:cNvPr id="0" name=""/>
        <dsp:cNvSpPr/>
      </dsp:nvSpPr>
      <dsp:spPr>
        <a:xfrm>
          <a:off x="0" y="23354"/>
          <a:ext cx="7488832" cy="11536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smtClean="0"/>
            <a:t>У  Гримайлові Гусятинсього району народився  фізик і астроном Іван Пулюй(1845-1918). Займався громадською, публіцистичною та перекладацькою діяльністю. Він на 14 років раніше від Рентгена відкрив ікс-промені, які пізніше назвали рентгенівськими. </a:t>
          </a:r>
          <a:endParaRPr lang="ru-RU" sz="1700" kern="1200"/>
        </a:p>
      </dsp:txBody>
      <dsp:txXfrm>
        <a:off x="56315" y="79669"/>
        <a:ext cx="7376202" cy="10409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8A772-6A0C-48F7-A337-99C2D08D363F}">
      <dsp:nvSpPr>
        <dsp:cNvPr id="0" name=""/>
        <dsp:cNvSpPr/>
      </dsp:nvSpPr>
      <dsp:spPr>
        <a:xfrm>
          <a:off x="0" y="0"/>
          <a:ext cx="7632848" cy="617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У м. Чортків народилася відома українська актриса і співачка Катерина Рубчакова(1881-1919). </a:t>
          </a:r>
          <a:endParaRPr lang="ru-RU" sz="1600" kern="1200"/>
        </a:p>
      </dsp:txBody>
      <dsp:txXfrm>
        <a:off x="30157" y="30157"/>
        <a:ext cx="7572534" cy="557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6DB82-0B7A-4E98-943A-06D507CB9346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55DC8-9E8D-4084-9D84-18E28CED0E8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7973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15657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5119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3832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56218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4475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15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073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38906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8584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98010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54563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06454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4092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6806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36989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82024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46CA4-99DC-435D-8B45-DD96ECFF484E}" type="datetimeFigureOut">
              <a:rPr lang="uk-UA" smtClean="0"/>
              <a:t>04.10.2018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73C385-54E4-437D-BE8F-6E879523612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8598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diagramLayout" Target="../diagrams/layout10.xml"/><Relationship Id="rId3" Type="http://schemas.openxmlformats.org/officeDocument/2006/relationships/diagramLayout" Target="../diagrams/layout7.xml"/><Relationship Id="rId21" Type="http://schemas.microsoft.com/office/2007/relationships/diagramDrawing" Target="../diagrams/drawing10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diagramData" Target="../diagrams/data10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diagramColors" Target="../diagrams/colors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19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34" Type="http://schemas.openxmlformats.org/officeDocument/2006/relationships/diagramColors" Target="../diagrams/colors6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QuickStyle" Target="../diagrams/quickStyle6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Layout" Target="../diagrams/layout6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image" Target="../media/image5.png"/><Relationship Id="rId36" Type="http://schemas.openxmlformats.org/officeDocument/2006/relationships/image" Target="../media/image8.png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openxmlformats.org/officeDocument/2006/relationships/diagramData" Target="../diagrams/data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image" Target="../media/image4.png"/><Relationship Id="rId30" Type="http://schemas.openxmlformats.org/officeDocument/2006/relationships/image" Target="../media/image7.png"/><Relationship Id="rId35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  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316969"/>
            <a:ext cx="4032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/>
              <a:t>І вишень заметілі</a:t>
            </a:r>
          </a:p>
          <a:p>
            <a:r>
              <a:rPr lang="uk-UA" sz="2000" b="1" i="1" dirty="0" smtClean="0"/>
              <a:t>І ланів далина</a:t>
            </a:r>
          </a:p>
          <a:p>
            <a:r>
              <a:rPr lang="uk-UA" sz="2000" b="1" i="1" dirty="0" smtClean="0"/>
              <a:t>О моє Тернопілля,</a:t>
            </a:r>
          </a:p>
          <a:p>
            <a:r>
              <a:rPr lang="uk-UA" sz="2000" b="1" i="1" dirty="0" smtClean="0"/>
              <a:t>Дорога сторона</a:t>
            </a:r>
          </a:p>
          <a:p>
            <a:r>
              <a:rPr lang="uk-UA" sz="2000" b="1" i="1" dirty="0"/>
              <a:t> </a:t>
            </a:r>
            <a:r>
              <a:rPr lang="uk-UA" sz="2000" b="1" i="1" dirty="0" smtClean="0"/>
              <a:t>                    (Будний Степан)</a:t>
            </a:r>
            <a:endParaRPr lang="uk-UA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385313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>
                <a:latin typeface="Batang" pitchFamily="18" charset="-127"/>
                <a:ea typeface="Batang" pitchFamily="18" charset="-127"/>
              </a:rPr>
              <a:t>«Моє </a:t>
            </a:r>
            <a:r>
              <a:rPr lang="uk-UA" sz="8000" dirty="0" err="1" smtClean="0">
                <a:latin typeface="Batang" pitchFamily="18" charset="-127"/>
                <a:ea typeface="Batang" pitchFamily="18" charset="-127"/>
              </a:rPr>
              <a:t>Тернопілля</a:t>
            </a:r>
            <a:r>
              <a:rPr lang="uk-UA" sz="8000" dirty="0" smtClean="0">
                <a:latin typeface="Batang" pitchFamily="18" charset="-127"/>
                <a:ea typeface="Batang" pitchFamily="18" charset="-127"/>
              </a:rPr>
              <a:t>»</a:t>
            </a:r>
            <a:endParaRPr lang="uk-UA" sz="80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2268568"/>
            <a:ext cx="749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smtClean="0"/>
              <a:t>Урок краєзнавства </a:t>
            </a:r>
            <a:r>
              <a:rPr lang="uk-UA" sz="3600" dirty="0" smtClean="0"/>
              <a:t>та туризму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436096" y="512191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/>
              <a:t>Нагірянська</a:t>
            </a:r>
            <a:r>
              <a:rPr lang="uk-UA" sz="2400" dirty="0" smtClean="0"/>
              <a:t> загальноосвітня школа І-ІІ ступенів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16812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57401305"/>
              </p:ext>
            </p:extLst>
          </p:nvPr>
        </p:nvGraphicFramePr>
        <p:xfrm>
          <a:off x="755576" y="620688"/>
          <a:ext cx="748883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05420167"/>
              </p:ext>
            </p:extLst>
          </p:nvPr>
        </p:nvGraphicFramePr>
        <p:xfrm>
          <a:off x="755576" y="2060848"/>
          <a:ext cx="7488832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43116440"/>
              </p:ext>
            </p:extLst>
          </p:nvPr>
        </p:nvGraphicFramePr>
        <p:xfrm>
          <a:off x="755576" y="3669995"/>
          <a:ext cx="763284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34870789"/>
              </p:ext>
            </p:extLst>
          </p:nvPr>
        </p:nvGraphicFramePr>
        <p:xfrm>
          <a:off x="755576" y="4725144"/>
          <a:ext cx="7488832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762010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7572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ТУРИСТИЧНА ПРИВАБЛИВІСТЬ КРАЮ!</a:t>
            </a: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64704"/>
            <a:ext cx="51125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Тернопіль. Обласний і культурно-історичний центр області. Перша запис історія Тернополя – 15 квітня1540г. свідчить </a:t>
            </a:r>
            <a:r>
              <a:rPr lang="uk-UA" dirty="0" smtClean="0"/>
              <a:t>розпочате  </a:t>
            </a:r>
            <a:r>
              <a:rPr lang="uk-UA" dirty="0"/>
              <a:t>будівництво оборонного замку </a:t>
            </a:r>
            <a:r>
              <a:rPr lang="uk-UA" dirty="0" smtClean="0"/>
              <a:t>для захисту </a:t>
            </a:r>
            <a:r>
              <a:rPr lang="uk-UA" smtClean="0"/>
              <a:t>подільськоі </a:t>
            </a:r>
            <a:r>
              <a:rPr lang="uk-UA" dirty="0"/>
              <a:t>землі від набігів ординців під керівництвом </a:t>
            </a:r>
            <a:r>
              <a:rPr lang="uk-UA" dirty="0" smtClean="0"/>
              <a:t> </a:t>
            </a:r>
            <a:r>
              <a:rPr lang="uk-UA" dirty="0"/>
              <a:t>гетьмана Яна Тарновського. Давні </a:t>
            </a:r>
            <a:r>
              <a:rPr lang="uk-UA" dirty="0" smtClean="0"/>
              <a:t>укріплення </a:t>
            </a:r>
            <a:r>
              <a:rPr lang="uk-UA" dirty="0"/>
              <a:t>не збереглися, а старий замок був перебудований на палац.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43283"/>
            <a:ext cx="6048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З Тернополем пов'язані імена багатьох видатних діячів культури й мистецтв України. Тут навчалася відома </a:t>
            </a:r>
            <a:r>
              <a:rPr lang="uk-UA" dirty="0" smtClean="0"/>
              <a:t>співачка Соломія </a:t>
            </a:r>
            <a:r>
              <a:rPr lang="uk-UA" dirty="0"/>
              <a:t>Крушельницька, зачаровували глядачів видатні майстра сцени Микола Садовський і Марія Заньковецька, Лесь Курбас очолював створений ним театр «Тернопільські театральні вечора». У Тернополі народилися українським письменником </a:t>
            </a:r>
            <a:r>
              <a:rPr lang="uk-UA" dirty="0" smtClean="0"/>
              <a:t>Юліан </a:t>
            </a:r>
            <a:r>
              <a:rPr lang="uk-UA" dirty="0" err="1" smtClean="0"/>
              <a:t>Опільський</a:t>
            </a:r>
            <a:r>
              <a:rPr lang="uk-UA" dirty="0"/>
              <a:t>, український </a:t>
            </a:r>
            <a:r>
              <a:rPr lang="uk-UA" dirty="0" smtClean="0"/>
              <a:t> </a:t>
            </a:r>
            <a:r>
              <a:rPr lang="uk-UA" dirty="0"/>
              <a:t>піаніст Василь Барвінський. У 1865 року гімназію у Тернополі закінчив Іван Пулюй, </a:t>
            </a:r>
            <a:r>
              <a:rPr lang="uk-UA" dirty="0" smtClean="0"/>
              <a:t>той </a:t>
            </a:r>
            <a:r>
              <a:rPr lang="uk-UA" dirty="0"/>
              <a:t>самий учений, </a:t>
            </a:r>
            <a:r>
              <a:rPr lang="uk-UA" dirty="0" smtClean="0"/>
              <a:t>котрий відкрив </a:t>
            </a:r>
            <a:r>
              <a:rPr lang="uk-UA" dirty="0"/>
              <a:t>рентгенівські промені ще до </a:t>
            </a:r>
            <a:r>
              <a:rPr lang="uk-UA" dirty="0" smtClean="0"/>
              <a:t> </a:t>
            </a:r>
            <a:r>
              <a:rPr lang="uk-UA" dirty="0"/>
              <a:t>Рентгена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37389"/>
            <a:ext cx="3687507" cy="24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59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9664" y="4462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Пам'ятки історії</a:t>
            </a: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20688"/>
            <a:ext cx="53285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Червоногородський замок </a:t>
            </a:r>
            <a:r>
              <a:rPr lang="uk-UA" dirty="0"/>
              <a:t>колись був оборонною спорудою у місті Червоногород, якого вже не існує. Посеред чудової природи хлюпоче водоспад Джурин. А неподалік від нього можна побачити одне з природних див України – Дністровський каньйон. Згадки про ще дерев'яний замок датуються 13 століттям – 1241 року монголо-татари його знищили. У 14 столітті фортеця стала власністю князів Коріатовичів. 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5456"/>
            <a:ext cx="3746246" cy="2575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1008"/>
            <a:ext cx="7181055" cy="3098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212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592" y="469095"/>
            <a:ext cx="48240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родючих землях, над якими колись гуркотіли хвилі безкрайнього Сарматського моря, а його води залишили глибокі каньйони, </a:t>
            </a:r>
            <a:r>
              <a:rPr lang="ru-RU" dirty="0" smtClean="0"/>
              <a:t>створивши </a:t>
            </a:r>
            <a:r>
              <a:rPr lang="ru-RU" dirty="0"/>
              <a:t>унікальний </a:t>
            </a:r>
            <a:r>
              <a:rPr lang="ru-RU" dirty="0" err="1"/>
              <a:t>гірський</a:t>
            </a:r>
            <a:r>
              <a:rPr lang="ru-RU" dirty="0"/>
              <a:t> </a:t>
            </a:r>
            <a:r>
              <a:rPr lang="ru-RU" dirty="0" err="1" smtClean="0"/>
              <a:t>рельєф,височать</a:t>
            </a:r>
            <a:r>
              <a:rPr lang="ru-RU" dirty="0" smtClean="0"/>
              <a:t> </a:t>
            </a:r>
            <a:r>
              <a:rPr lang="ru-RU" dirty="0" err="1" smtClean="0"/>
              <a:t>стіни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8592" y="184482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кам’яноі</a:t>
            </a:r>
            <a:r>
              <a:rPr lang="ru-RU" dirty="0" smtClean="0"/>
              <a:t> </a:t>
            </a:r>
            <a:r>
              <a:rPr lang="ru-RU" dirty="0" err="1" smtClean="0"/>
              <a:t>фортеці,яка</a:t>
            </a:r>
            <a:r>
              <a:rPr lang="ru-RU" dirty="0" smtClean="0"/>
              <a:t>  </a:t>
            </a:r>
            <a:r>
              <a:rPr lang="ru-RU" dirty="0"/>
              <a:t>являє собою в плані неправильний п’ятикутник з вежами по кутах (до наших днів збереглися південно-західна і західна), складений з місцевого </a:t>
            </a:r>
            <a:r>
              <a:rPr lang="ru-RU" dirty="0" smtClean="0"/>
              <a:t>пісковика.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68985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Чортківський замок</a:t>
            </a:r>
            <a:endParaRPr lang="uk-UA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-54816"/>
            <a:ext cx="2662136" cy="213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66" y="1483484"/>
            <a:ext cx="2487034" cy="186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6046" y="33137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Ягільницький замок</a:t>
            </a:r>
            <a:endParaRPr lang="uk-UA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6831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Замок Лянцкоронських відомий своїми підземеллями, про які ходять легенди.</a:t>
            </a:r>
          </a:p>
          <a:p>
            <a:r>
              <a:rPr lang="ru-RU" dirty="0"/>
              <a:t>Ягільницький замок – один з найбільш збережених в Тернопільській області, що багата на ці пам’ятки архітектури. Цей об’єкт історичний спадщини вдало розміщений на перетині туристичних маршрутів, що єднають Кам’янець-Подільський, Хотин, Червоногородський замок</a:t>
            </a:r>
          </a:p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67" y="3322152"/>
            <a:ext cx="2487034" cy="18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4819546"/>
            <a:ext cx="3699192" cy="203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181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91930" y="1700808"/>
            <a:ext cx="96490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uk-UA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Люби </a:t>
            </a:r>
            <a:r>
              <a:rPr lang="uk-UA" sz="54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природу</a:t>
            </a:r>
            <a:r>
              <a:rPr lang="uk-UA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5400" dirty="0" smtClean="0">
                <a:ln w="0"/>
                <a:solidFill>
                  <a:srgbClr val="00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</a:t>
            </a:r>
            <a:r>
              <a:rPr lang="uk-UA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</a:t>
            </a:r>
            <a:r>
              <a:rPr lang="uk-UA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5400" dirty="0" smtClean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себе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uk-UA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люби</a:t>
            </a:r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5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</a:t>
            </a:r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5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неї!</a:t>
            </a:r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848843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309459" y="147990"/>
            <a:ext cx="2735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Пам'ятки природи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3738" y="1105246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Ботанічні </a:t>
            </a:r>
            <a:r>
              <a:rPr lang="uk-UA" dirty="0" smtClean="0"/>
              <a:t>пам'ятки</a:t>
            </a:r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4230" y="207516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Гідрологічні </a:t>
            </a:r>
            <a:r>
              <a:rPr lang="ru-RU" dirty="0" smtClean="0"/>
              <a:t>пам</a:t>
            </a:r>
            <a:r>
              <a:rPr lang="en-US" dirty="0" smtClean="0"/>
              <a:t>’</a:t>
            </a:r>
            <a:r>
              <a:rPr lang="ru-RU" dirty="0" err="1" smtClean="0"/>
              <a:t>ятки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82875" y="2555612"/>
            <a:ext cx="8766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Геологічні </a:t>
            </a:r>
            <a:r>
              <a:rPr lang="ru-RU" dirty="0" smtClean="0"/>
              <a:t>пам</a:t>
            </a:r>
            <a:r>
              <a:rPr lang="en-US" dirty="0" smtClean="0"/>
              <a:t>’</a:t>
            </a:r>
            <a:r>
              <a:rPr lang="ru-RU" dirty="0" err="1" smtClean="0"/>
              <a:t>ятки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8953" y="2965145"/>
            <a:ext cx="8235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Комплексні </a:t>
            </a:r>
            <a:r>
              <a:rPr lang="ru-RU" dirty="0" smtClean="0"/>
              <a:t>пам</a:t>
            </a:r>
            <a:r>
              <a:rPr lang="en-US" dirty="0" smtClean="0"/>
              <a:t>’</a:t>
            </a:r>
            <a:r>
              <a:rPr lang="ru-RU" dirty="0" err="1" smtClean="0"/>
              <a:t>ятки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56534" y="1581676"/>
            <a:ext cx="828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 smtClean="0"/>
              <a:t>Зоологічні пам</a:t>
            </a:r>
            <a:r>
              <a:rPr lang="en-US" dirty="0" smtClean="0"/>
              <a:t>’</a:t>
            </a:r>
            <a:r>
              <a:rPr lang="uk-UA" dirty="0" smtClean="0"/>
              <a:t>ятки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3" y="3789040"/>
            <a:ext cx="4068040" cy="266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74" y="3791570"/>
            <a:ext cx="429148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927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Печера Оптимістична</a:t>
            </a:r>
            <a:endParaRPr lang="uk-UA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85964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Найдовша у </a:t>
            </a:r>
            <a:r>
              <a:rPr lang="uk-UA" dirty="0"/>
              <a:t>Європі та </a:t>
            </a:r>
            <a:r>
              <a:rPr lang="uk-UA" dirty="0" smtClean="0"/>
              <a:t>друга </a:t>
            </a:r>
            <a:r>
              <a:rPr lang="uk-UA" dirty="0"/>
              <a:t>за довжиною у світі після американської печери Флінт-Рідж (Мамонтова печера). Довжина всіх її лабіринтів 240 км. Тут ви знайдете неймовірні ходи, галереї, зали та кристали. Особливо вразить після важкого шляху Заозерний край – зал підземної краси, схожий на музей, де блищать кристали, а на стінах неймовірні природні малюнки.</a:t>
            </a:r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1298"/>
            <a:ext cx="2699793" cy="236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539008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Печера Вертеба </a:t>
            </a:r>
            <a:r>
              <a:rPr lang="uk-UA" dirty="0"/>
              <a:t>– єдиний по всій Україні музей-печера, всередині якого знаходяться десятки археологічних розкопок давніх трипільських культур. Унікальна у своєму роді, Вертеба є не тільки берегинею безцінних артефактів, вік яких перевищує тисячу років, але і вважається однією з найбільших печер Європи. Загальна довжина підземних ходів і залів становить понад 8 кілометрів.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69" y="2217373"/>
            <a:ext cx="2297831" cy="238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4872293"/>
            <a:ext cx="720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Печера "Кришталева" </a:t>
            </a:r>
            <a:r>
              <a:rPr lang="ru-RU" dirty="0"/>
              <a:t>– на даний момент одна з небагатьох відкритих печер для туристів – знаходиться у селі Кривче Борщівського району Тернопільської області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Дорога до печери знаходиться відразу за з'їздом, який веде через все село Кривче – він різко повертає наліво.</a:t>
            </a:r>
            <a:endParaRPr lang="uk-U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10" y="4623016"/>
            <a:ext cx="2432891" cy="192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622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-21771"/>
            <a:ext cx="4104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70C0"/>
                </a:solidFill>
              </a:rPr>
              <a:t>Джуринський </a:t>
            </a:r>
            <a:r>
              <a:rPr lang="uk-UA" b="1" dirty="0"/>
              <a:t>(Червоногородський) водоспад </a:t>
            </a:r>
            <a:r>
              <a:rPr lang="uk-UA" dirty="0"/>
              <a:t>розмістився поміж сіл Нирків та Устечко, що на Тернопільщині. Назва водоспаду походить від назви міста Червоногород, котре було неподалік ще декілька сотень років тому. Джуринський водоспад є гідрологічною пам'яткою природи місцевого значення. Розташувався цей водограй на водах річки Джурин, русло якої проходить через с. Устечко та впадає в річку Дністер. </a:t>
            </a:r>
            <a:r>
              <a:rPr lang="uk-UA" dirty="0" smtClean="0"/>
              <a:t>Загальна </a:t>
            </a:r>
            <a:r>
              <a:rPr lang="uk-UA" dirty="0"/>
              <a:t>висота падіння води в ньому сягає 16 метрів, шириною — до 20 метрів.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8751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41152" y="2976792"/>
            <a:ext cx="49677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Русилівські водоспади</a:t>
            </a:r>
            <a:r>
              <a:rPr lang="uk-UA" b="1" dirty="0" smtClean="0"/>
              <a:t>. </a:t>
            </a:r>
            <a:r>
              <a:rPr lang="uk-UA" dirty="0" smtClean="0"/>
              <a:t>Каскад </a:t>
            </a:r>
            <a:r>
              <a:rPr lang="uk-UA" dirty="0"/>
              <a:t>з 15 водоспадів простягається в трикілометровому каньйоні, що неподалік від невеликого села Русилів. Каньйон, затишно сховався в лісовому гаю, - пам`ятка місцевого значення. Тут ви зустрінете і зовсім невисокі півтораметрові водоспади, і спадаючі з висоти 12-ти метрів. У літній час тут приємно сховатися від спекотних променів сонця, насолоджуючись прохолодою Русилівський потоку. За своєю красою тутешні   місця змагаються з красотами відомих Хорватських озер.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184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5688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        Відслонення </a:t>
            </a:r>
            <a:r>
              <a:rPr lang="uk-UA" b="1" dirty="0"/>
              <a:t>девону в місті Чортків </a:t>
            </a:r>
            <a:endParaRPr lang="uk-UA" b="1" dirty="0" smtClean="0"/>
          </a:p>
          <a:p>
            <a:endParaRPr lang="uk-UA" dirty="0"/>
          </a:p>
          <a:p>
            <a:r>
              <a:rPr lang="uk-UA" dirty="0"/>
              <a:t>Відслонення девону — геологічна пам'ятка природи місцевого зна­чення. Розташована на 1 км вище за течією від міста Чортків, поблизу села Вигнанка Чортківського району Тернопільської області, на лівому схилі річки Серет.</a:t>
            </a:r>
          </a:p>
          <a:p>
            <a:r>
              <a:rPr lang="uk-UA" dirty="0"/>
              <a:t>Оголошене об'єктом природно-заповідного фонду рішенням виконкому Тернопільської обласної ради від 25 грудня 1983 № 496.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952328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034" y="2989170"/>
            <a:ext cx="59224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  </a:t>
            </a:r>
            <a:r>
              <a:rPr lang="vi-VN" b="1" dirty="0" smtClean="0"/>
              <a:t>Урочище Трубчин</a:t>
            </a:r>
            <a:endParaRPr lang="uk-UA" b="1" dirty="0" smtClean="0"/>
          </a:p>
          <a:p>
            <a:r>
              <a:rPr lang="vi-VN" dirty="0" smtClean="0"/>
              <a:t> </a:t>
            </a:r>
            <a:endParaRPr lang="vi-VN" dirty="0"/>
          </a:p>
          <a:p>
            <a:r>
              <a:rPr lang="vi-VN" dirty="0"/>
              <a:t>Уро́чище Трубчи́н — комплексна пам'ятка природи загальнодержавного значення в Україні. Розташоване поблизу села Трубчин Борщівського району Тернопільської області, на лівому березі річки Дністер, за 400 м нижче від села за течією річки.</a:t>
            </a:r>
          </a:p>
          <a:p>
            <a:r>
              <a:rPr lang="vi-VN" dirty="0"/>
              <a:t>Площа — 5 га. Оголошене об'єктом природно-заповідного фонду постановою РМ УРСР № 780 від 14 жовтня 1975 року. Перебуває у віданні Вигодської сільської ради.</a:t>
            </a:r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10" y="3717032"/>
            <a:ext cx="294660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452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532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 </a:t>
            </a:r>
            <a:r>
              <a:rPr lang="uk-UA" dirty="0"/>
              <a:t>передгір’ї Карпат на Львівщині бере початок одна із найбільш загадкових і цікавих річок – Дністер. Спустившись із гір, її води розтікаються, місцями утворюючи острови. Тиша й спокій вод плоскогір'я поступово переростають у все більш стрімкі потоки. Береги підіймаються, а нижче древнього Галича річка звужується й починається одне із семи природних чудес України – Дністровський каньйон. Його довжина складає приблизно 250 кілометрів, каньйон один із найдовших не тільки в Україні, а й у Європі.</a:t>
            </a:r>
          </a:p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188640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Дністровський каньйон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627" y="2420888"/>
            <a:ext cx="8519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Підводний світ Дністра також багатий! У річці плавають коропи, марени, лящі, судаки, щуки, окуні і соми. Береги вкривають листяні ліси, де ростуть дуби, липи, граби, клени, берези і ясені. Вони створюють справжні «українські тропіки», особливо в літній </a:t>
            </a:r>
            <a:r>
              <a:rPr lang="uk-UA" dirty="0" smtClean="0"/>
              <a:t>період.</a:t>
            </a:r>
            <a:endParaRPr lang="uk-UA" dirty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7956876" cy="308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573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412776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600" b="1" dirty="0" smtClean="0"/>
              <a:t>Краєзнавство</a:t>
            </a:r>
            <a:r>
              <a:rPr lang="uk-UA" sz="2800" dirty="0" smtClean="0"/>
              <a:t>-збір, накопичення і популяризація відомостей про певну території з різних точок зору:</a:t>
            </a:r>
          </a:p>
          <a:p>
            <a:pPr>
              <a:lnSpc>
                <a:spcPct val="150000"/>
              </a:lnSpc>
            </a:pPr>
            <a:r>
              <a:rPr lang="uk-UA" sz="2800" dirty="0" smtClean="0"/>
              <a:t>географії, геології, метеорології рослинного і тваринного світу, населення, господарства, історії,</a:t>
            </a:r>
          </a:p>
          <a:p>
            <a:pPr>
              <a:lnSpc>
                <a:spcPct val="150000"/>
              </a:lnSpc>
            </a:pPr>
            <a:r>
              <a:rPr lang="uk-UA" sz="2800" dirty="0"/>
              <a:t>к</a:t>
            </a:r>
            <a:r>
              <a:rPr lang="uk-UA" sz="2800" dirty="0" smtClean="0"/>
              <a:t>ультури тощо.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739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/>
              <a:t>Санаторій "МЕДОБОРИ"-</a:t>
            </a:r>
            <a:r>
              <a:rPr lang="ru-RU" dirty="0"/>
              <a:t>один із найкращих санаторних комплексів України на 350 місць. Розташований в 20 км від м.Тернополя.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116632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Санаторії Тернопільщини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713" y="2189009"/>
            <a:ext cx="57606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dirty="0"/>
              <a:t>«</a:t>
            </a:r>
            <a:r>
              <a:rPr lang="uk-UA" b="1" dirty="0"/>
              <a:t>Барвінок» </a:t>
            </a:r>
            <a:r>
              <a:rPr lang="uk-UA" dirty="0"/>
              <a:t>– єдиний в Україні спеціалізований офтальмологічний санаторій, оснащений сучасною діагностикою, лікувальною та хірургічною апаратурою. Крім того, тут лікують хвороби опорно-рухового апарату та периферичної нервової системи. Консультує й оперує офтальмологічних  хворих доктор медичних наук, професор А. С. Сенякіна.</a:t>
            </a: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13176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b="1" dirty="0"/>
              <a:t>Санаторій «Збруч» </a:t>
            </a:r>
            <a:r>
              <a:rPr lang="uk-UA" dirty="0"/>
              <a:t>- бальнеологічний питний курорт вищої категорії акредитації. Розташований в державному заповіднику "Медобори" в смт. Гусятин Тернопільської області. Лісовий масив, джерело мінеральної води, свіже повітря – головні лікувальні фактори.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53" y="4774333"/>
            <a:ext cx="3065648" cy="208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57" y="2204087"/>
            <a:ext cx="2847223" cy="237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60" y="23462"/>
            <a:ext cx="2895110" cy="23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39996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1859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615" y="404664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Batang" pitchFamily="18" charset="-127"/>
                <a:ea typeface="Batang" pitchFamily="18" charset="-127"/>
              </a:rPr>
              <a:t> Висновок.</a:t>
            </a:r>
          </a:p>
          <a:p>
            <a:endParaRPr lang="uk-UA" sz="2800" b="1" dirty="0">
              <a:latin typeface="Batang" pitchFamily="18" charset="-127"/>
              <a:ea typeface="Batang" pitchFamily="18" charset="-127"/>
            </a:endParaRPr>
          </a:p>
          <a:p>
            <a:r>
              <a:rPr lang="uk-UA" sz="28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uk-UA" sz="2800" b="1" dirty="0">
                <a:latin typeface="Batang" pitchFamily="18" charset="-127"/>
                <a:ea typeface="Batang" pitchFamily="18" charset="-127"/>
              </a:rPr>
              <a:t>З</a:t>
            </a:r>
            <a:r>
              <a:rPr lang="uk-UA" sz="2800" b="1" dirty="0" smtClean="0">
                <a:latin typeface="Batang" pitchFamily="18" charset="-127"/>
                <a:ea typeface="Batang" pitchFamily="18" charset="-127"/>
              </a:rPr>
              <a:t>начна кількість пам'яток природи, державних заказників, історико-культурних об</a:t>
            </a:r>
            <a:r>
              <a:rPr lang="en-US" sz="2800" b="1" dirty="0" smtClean="0">
                <a:latin typeface="Batang" pitchFamily="18" charset="-127"/>
                <a:ea typeface="Batang" pitchFamily="18" charset="-127"/>
              </a:rPr>
              <a:t>’</a:t>
            </a:r>
            <a:r>
              <a:rPr lang="uk-UA" sz="2800" b="1" dirty="0" err="1" smtClean="0">
                <a:latin typeface="Batang" pitchFamily="18" charset="-127"/>
                <a:ea typeface="Batang" pitchFamily="18" charset="-127"/>
              </a:rPr>
              <a:t>єктів</a:t>
            </a:r>
            <a:r>
              <a:rPr lang="uk-UA" sz="2800" b="1" dirty="0" smtClean="0">
                <a:latin typeface="Batang" pitchFamily="18" charset="-127"/>
                <a:ea typeface="Batang" pitchFamily="18" charset="-127"/>
              </a:rPr>
              <a:t>, мінеральні води, цілющі грязі, лісові масиви Тернопільщини є особливими передумовами для популяризації</a:t>
            </a:r>
            <a:r>
              <a:rPr lang="en-US" sz="2800" b="1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uk-UA" sz="2800" b="1" smtClean="0">
                <a:latin typeface="Batang" pitchFamily="18" charset="-127"/>
                <a:ea typeface="Batang" pitchFamily="18" charset="-127"/>
              </a:rPr>
              <a:t> розвитку  </a:t>
            </a:r>
            <a:r>
              <a:rPr lang="uk-UA" sz="2800" b="1" dirty="0" smtClean="0">
                <a:latin typeface="Batang" pitchFamily="18" charset="-127"/>
                <a:ea typeface="Batang" pitchFamily="18" charset="-127"/>
              </a:rPr>
              <a:t>туризму і санаторно-курортного господарства.</a:t>
            </a:r>
            <a:endParaRPr lang="uk-UA" sz="2800" b="1" dirty="0"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06051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96752"/>
            <a:ext cx="82809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600" b="1" dirty="0" smtClean="0"/>
              <a:t>Рекреація</a:t>
            </a:r>
            <a:r>
              <a:rPr lang="uk-UA" sz="3600" dirty="0" smtClean="0"/>
              <a:t>-(</a:t>
            </a:r>
            <a:r>
              <a:rPr lang="uk-UA" sz="2800" dirty="0" smtClean="0"/>
              <a:t>активний відпочинок)система </a:t>
            </a:r>
            <a:r>
              <a:rPr lang="uk-UA" sz="2800" dirty="0" err="1"/>
              <a:t>заходів,пов</a:t>
            </a:r>
            <a:r>
              <a:rPr lang="en-US" sz="2800" dirty="0"/>
              <a:t>’</a:t>
            </a:r>
            <a:r>
              <a:rPr lang="uk-UA" sz="2800" dirty="0" err="1"/>
              <a:t>язана</a:t>
            </a:r>
            <a:r>
              <a:rPr lang="uk-UA" sz="2800" dirty="0"/>
              <a:t> з використанням вільного часу людей для їх </a:t>
            </a:r>
            <a:r>
              <a:rPr lang="uk-UA" sz="2800" dirty="0" err="1"/>
              <a:t>оздоровчої,культурно</a:t>
            </a:r>
            <a:r>
              <a:rPr lang="uk-UA" sz="2800" dirty="0"/>
              <a:t>-ознайомчої і спортивної діяльності на спеціалізованих територіях, які розміщені поза їх постійним помешканням.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685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124744"/>
            <a:ext cx="70567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600" b="1" dirty="0" smtClean="0"/>
              <a:t>Туризм</a:t>
            </a:r>
            <a:r>
              <a:rPr lang="uk-UA" sz="2800" dirty="0" smtClean="0"/>
              <a:t>-тимчасовий  виїзд особи з місця постійного проживання в оздоровчих, пізнавальних, </a:t>
            </a:r>
            <a:r>
              <a:rPr lang="uk-UA" sz="2800" dirty="0" err="1" smtClean="0"/>
              <a:t>професійно</a:t>
            </a:r>
            <a:r>
              <a:rPr lang="uk-UA" sz="2800" dirty="0" smtClean="0"/>
              <a:t>-ділових чи інших цілях без здійснення оплачуваної діяльності в місті перебування.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19136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132856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/>
              <a:t>Мета: </a:t>
            </a:r>
            <a:r>
              <a:rPr lang="uk-UA" sz="4800" dirty="0" smtClean="0"/>
              <a:t>популяризація туристичної привабливості регіону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54100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6752"/>
            <a:ext cx="7200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/>
              <a:t>Проблема!</a:t>
            </a:r>
          </a:p>
          <a:p>
            <a:endParaRPr lang="uk-UA" sz="4000" dirty="0" smtClean="0"/>
          </a:p>
          <a:p>
            <a:r>
              <a:rPr lang="uk-UA" sz="4000" dirty="0" smtClean="0"/>
              <a:t>Чи може Тернопільщина  стати центром краєзнавства, рекреації</a:t>
            </a:r>
            <a:r>
              <a:rPr lang="uk-UA" sz="4000" dirty="0"/>
              <a:t> </a:t>
            </a:r>
            <a:r>
              <a:rPr lang="uk-UA" sz="4000" dirty="0" smtClean="0"/>
              <a:t>і туризму?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74332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782"/>
            <a:ext cx="46293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04664"/>
            <a:ext cx="3635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Крайня північна точка області — село </a:t>
            </a:r>
            <a:r>
              <a:rPr lang="uk-UA" dirty="0" err="1"/>
              <a:t>Переморівка</a:t>
            </a:r>
            <a:r>
              <a:rPr lang="uk-UA" dirty="0"/>
              <a:t> — розташована в </a:t>
            </a:r>
            <a:r>
              <a:rPr lang="uk-UA" dirty="0" err="1"/>
              <a:t>Шумському</a:t>
            </a:r>
            <a:r>
              <a:rPr lang="uk-UA" dirty="0"/>
              <a:t> районі та має координати 50°13′ пн. ш. 26°12′ </a:t>
            </a:r>
            <a:r>
              <a:rPr lang="uk-UA" dirty="0" err="1"/>
              <a:t>сх</a:t>
            </a:r>
            <a:r>
              <a:rPr lang="uk-UA" dirty="0"/>
              <a:t>. д.</a:t>
            </a:r>
          </a:p>
          <a:p>
            <a:r>
              <a:rPr lang="uk-UA" dirty="0"/>
              <a:t> </a:t>
            </a:r>
          </a:p>
          <a:p>
            <a:r>
              <a:rPr lang="uk-UA" dirty="0"/>
              <a:t>Крайня південна точка — село </a:t>
            </a:r>
            <a:r>
              <a:rPr lang="uk-UA" dirty="0" err="1"/>
              <a:t>Білівці</a:t>
            </a:r>
            <a:r>
              <a:rPr lang="uk-UA" dirty="0"/>
              <a:t> Борщівського району з координатами 48°31′ пн. ш. 26°21′ </a:t>
            </a:r>
            <a:r>
              <a:rPr lang="uk-UA" dirty="0" err="1"/>
              <a:t>сх</a:t>
            </a:r>
            <a:r>
              <a:rPr lang="uk-UA" dirty="0"/>
              <a:t>. д.</a:t>
            </a:r>
          </a:p>
          <a:p>
            <a:endParaRPr lang="uk-UA" dirty="0"/>
          </a:p>
          <a:p>
            <a:r>
              <a:rPr lang="uk-UA" dirty="0"/>
              <a:t> Крайня західна точка — село </a:t>
            </a:r>
            <a:r>
              <a:rPr lang="uk-UA" dirty="0" err="1"/>
              <a:t>Дуляби</a:t>
            </a:r>
            <a:r>
              <a:rPr lang="uk-UA" dirty="0"/>
              <a:t> — розташована в Бережанському районі з координатами 49°32′ пн. ш. 24°42′ </a:t>
            </a:r>
            <a:r>
              <a:rPr lang="uk-UA" dirty="0" err="1"/>
              <a:t>сх</a:t>
            </a:r>
            <a:r>
              <a:rPr lang="uk-UA" dirty="0"/>
              <a:t>. д. </a:t>
            </a:r>
          </a:p>
          <a:p>
            <a:endParaRPr lang="uk-UA" dirty="0"/>
          </a:p>
          <a:p>
            <a:r>
              <a:rPr lang="uk-UA" dirty="0"/>
              <a:t>Крайня східна точка — село Окопи Борщівського району з координатами 48°32′ пн. ш. 26°24′ </a:t>
            </a:r>
            <a:r>
              <a:rPr lang="uk-UA" dirty="0" err="1"/>
              <a:t>сх</a:t>
            </a:r>
            <a:r>
              <a:rPr lang="uk-UA" dirty="0"/>
              <a:t>. д.</a:t>
            </a:r>
          </a:p>
        </p:txBody>
      </p:sp>
    </p:spTree>
    <p:extLst>
      <p:ext uri="{BB962C8B-B14F-4D97-AF65-F5344CB8AC3E}">
        <p14:creationId xmlns:p14="http://schemas.microsoft.com/office/powerpoint/2010/main" val="2832695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5512" y="101120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Загальні відомості</a:t>
            </a:r>
            <a:endParaRPr lang="uk-UA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85895"/>
            <a:ext cx="51663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Адміністративний центр області — місто Тернопіль.</a:t>
            </a:r>
          </a:p>
          <a:p>
            <a:endParaRPr lang="ru-RU" dirty="0" smtClean="0"/>
          </a:p>
          <a:p>
            <a:r>
              <a:rPr lang="ru-RU" dirty="0" smtClean="0"/>
              <a:t>У складі області:</a:t>
            </a:r>
          </a:p>
          <a:p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районів — 17;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населених пунктів — 1057, в тому числі: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міського типу — 35, в тому числі: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міст — 18, в тому числі: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міст обласного значення — 2;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міст районного значення — 16;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селищ міського типу — 17;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сільського типу — 1022, в тому числі: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сіл — 1021;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селищ — 1.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022329"/>
            <a:ext cx="3751257" cy="502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1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53" y="116632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Що </a:t>
            </a:r>
            <a:r>
              <a:rPr lang="uk-UA" sz="2800" smtClean="0"/>
              <a:t>ти знаєш, </a:t>
            </a:r>
            <a:r>
              <a:rPr lang="uk-UA" sz="2800" dirty="0" smtClean="0"/>
              <a:t>про відомих людей Тернопільщини?</a:t>
            </a:r>
            <a:endParaRPr lang="uk-UA" sz="28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64225029"/>
              </p:ext>
            </p:extLst>
          </p:nvPr>
        </p:nvGraphicFramePr>
        <p:xfrm>
          <a:off x="271772" y="2717304"/>
          <a:ext cx="7272808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38377502"/>
              </p:ext>
            </p:extLst>
          </p:nvPr>
        </p:nvGraphicFramePr>
        <p:xfrm>
          <a:off x="539552" y="732576"/>
          <a:ext cx="763284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430988629"/>
              </p:ext>
            </p:extLst>
          </p:nvPr>
        </p:nvGraphicFramePr>
        <p:xfrm>
          <a:off x="251520" y="1700808"/>
          <a:ext cx="7272808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60160493"/>
              </p:ext>
            </p:extLst>
          </p:nvPr>
        </p:nvGraphicFramePr>
        <p:xfrm>
          <a:off x="271772" y="3645024"/>
          <a:ext cx="727280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739155755"/>
              </p:ext>
            </p:extLst>
          </p:nvPr>
        </p:nvGraphicFramePr>
        <p:xfrm>
          <a:off x="313252" y="5589240"/>
          <a:ext cx="7314930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76" y="1340768"/>
            <a:ext cx="1080120" cy="126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43" y="2102638"/>
            <a:ext cx="963827" cy="133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51345"/>
            <a:ext cx="1080120" cy="140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43" y="4064429"/>
            <a:ext cx="100488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09321227"/>
              </p:ext>
            </p:extLst>
          </p:nvPr>
        </p:nvGraphicFramePr>
        <p:xfrm>
          <a:off x="350912" y="4451501"/>
          <a:ext cx="7416824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80" y="5301207"/>
            <a:ext cx="1096976" cy="151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093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E1E1E1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1E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442</TotalTime>
  <Words>1657</Words>
  <Application>Microsoft Office PowerPoint</Application>
  <PresentationFormat>Экран (4:3)</PresentationFormat>
  <Paragraphs>95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Batang</vt:lpstr>
      <vt:lpstr>Calibri</vt:lpstr>
      <vt:lpstr>Trebuchet MS</vt:lpstr>
      <vt:lpstr>Wingdings</vt:lpstr>
      <vt:lpstr>Wingdings 3</vt:lpstr>
      <vt:lpstr>Аспект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Curnos™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</dc:creator>
  <cp:lastModifiedBy>нагырянка</cp:lastModifiedBy>
  <cp:revision>49</cp:revision>
  <dcterms:created xsi:type="dcterms:W3CDTF">2018-09-20T15:33:51Z</dcterms:created>
  <dcterms:modified xsi:type="dcterms:W3CDTF">2018-10-04T10:12:53Z</dcterms:modified>
</cp:coreProperties>
</file>