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C66"/>
    <a:srgbClr val="FFFF00"/>
    <a:srgbClr val="009900"/>
    <a:srgbClr val="FF9900"/>
    <a:srgbClr val="3333FF"/>
    <a:srgbClr val="6699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181AF-9822-4E43-B74A-BC51B239C9AF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50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D340-4CCB-4988-9EAF-D76138C76FC1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46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9E69B-2EEF-423E-A8EA-3F6C0E29890A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385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F36508-7191-4F5C-A65F-34DEA378BEC8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721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AFA4521-2E29-42E8-90F6-DF768102B341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6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AF442-BA66-4756-850D-745508BAF021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9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8595C-D4B1-4F89-B6E5-2517CDDA86A4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20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1F9B0-BE1F-4AE7-BA79-F4A685524E26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5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FFD93-CFA9-41BD-AF37-A2ECDA572EA9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18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67EBC-3BA3-4AD2-8697-63FF44194542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4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28F95-D0D0-471E-A6F0-4F6271176B98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23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F3581-C851-4471-B4B1-674A394AD6DB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10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B16FE-788C-4698-94FB-BD81B8A07BDB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25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ED42EB-BBAA-4681-812F-CC6E6CA4B167}" type="slidenum">
              <a:rPr lang="ru-RU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20.xml"/><Relationship Id="rId3" Type="http://schemas.openxmlformats.org/officeDocument/2006/relationships/slide" Target="slide2.xml"/><Relationship Id="rId21" Type="http://schemas.openxmlformats.org/officeDocument/2006/relationships/slide" Target="slide14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image" Target="../media/image1.png"/><Relationship Id="rId16" Type="http://schemas.openxmlformats.org/officeDocument/2006/relationships/slide" Target="slide21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7.xml"/><Relationship Id="rId10" Type="http://schemas.openxmlformats.org/officeDocument/2006/relationships/slide" Target="slide9.xml"/><Relationship Id="rId19" Type="http://schemas.openxmlformats.org/officeDocument/2006/relationships/slide" Target="slide15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7" name="Group 39"/>
          <p:cNvGrpSpPr>
            <a:grpSpLocks/>
          </p:cNvGrpSpPr>
          <p:nvPr/>
        </p:nvGrpSpPr>
        <p:grpSpPr bwMode="auto">
          <a:xfrm>
            <a:off x="1527175" y="260350"/>
            <a:ext cx="6191250" cy="6121400"/>
            <a:chOff x="962" y="164"/>
            <a:chExt cx="3900" cy="3856"/>
          </a:xfrm>
        </p:grpSpPr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" y="164"/>
              <a:ext cx="3900" cy="38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78" name="Text Box 30"/>
            <p:cNvSpPr txBox="1">
              <a:spLocks noChangeArrowheads="1"/>
            </p:cNvSpPr>
            <p:nvPr/>
          </p:nvSpPr>
          <p:spPr bwMode="auto">
            <a:xfrm rot="-24486504">
              <a:off x="2784" y="1258"/>
              <a:ext cx="105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3600" b="1">
                  <a:latin typeface="Arial Narrow" pitchFamily="34" charset="0"/>
                </a:rPr>
                <a:t>Ребус</a:t>
              </a:r>
            </a:p>
          </p:txBody>
        </p:sp>
        <p:sp>
          <p:nvSpPr>
            <p:cNvPr id="2083" name="Text Box 35"/>
            <p:cNvSpPr txBox="1">
              <a:spLocks noChangeArrowheads="1"/>
            </p:cNvSpPr>
            <p:nvPr/>
          </p:nvSpPr>
          <p:spPr bwMode="auto">
            <a:xfrm rot="-42118982">
              <a:off x="3061" y="2069"/>
              <a:ext cx="105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3600" b="1" dirty="0" err="1" smtClean="0">
                  <a:latin typeface="Arial Narrow" pitchFamily="34" charset="0"/>
                </a:rPr>
                <a:t>Задачі</a:t>
              </a:r>
              <a:endParaRPr lang="ru-RU" sz="3600" b="1" dirty="0">
                <a:latin typeface="Arial Narrow" pitchFamily="34" charset="0"/>
              </a:endParaRPr>
            </a:p>
          </p:txBody>
        </p:sp>
        <p:sp>
          <p:nvSpPr>
            <p:cNvPr id="2084" name="Text Box 36"/>
            <p:cNvSpPr txBox="1">
              <a:spLocks noChangeArrowheads="1"/>
            </p:cNvSpPr>
            <p:nvPr/>
          </p:nvSpPr>
          <p:spPr bwMode="auto">
            <a:xfrm rot="-26781198">
              <a:off x="2030" y="2730"/>
              <a:ext cx="1429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2800" b="1" dirty="0" err="1" smtClean="0">
                  <a:latin typeface="Arial Narrow" pitchFamily="34" charset="0"/>
                </a:rPr>
                <a:t>Кодування</a:t>
              </a:r>
              <a:endParaRPr lang="ru-RU" sz="2800" b="1" dirty="0">
                <a:latin typeface="Arial Narrow" pitchFamily="34" charset="0"/>
              </a:endParaRPr>
            </a:p>
          </p:txBody>
        </p:sp>
        <p:sp>
          <p:nvSpPr>
            <p:cNvPr id="2085" name="Text Box 37"/>
            <p:cNvSpPr txBox="1">
              <a:spLocks noChangeArrowheads="1"/>
            </p:cNvSpPr>
            <p:nvPr/>
          </p:nvSpPr>
          <p:spPr bwMode="auto">
            <a:xfrm rot="-593153">
              <a:off x="1546" y="2070"/>
              <a:ext cx="1050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3200" b="1" dirty="0">
                  <a:latin typeface="Arial Narrow" pitchFamily="34" charset="0"/>
                </a:rPr>
                <a:t>Загадки</a:t>
              </a:r>
            </a:p>
          </p:txBody>
        </p:sp>
        <p:sp>
          <p:nvSpPr>
            <p:cNvPr id="2086" name="Text Box 38"/>
            <p:cNvSpPr txBox="1">
              <a:spLocks noChangeArrowheads="1"/>
            </p:cNvSpPr>
            <p:nvPr/>
          </p:nvSpPr>
          <p:spPr bwMode="auto">
            <a:xfrm rot="3081774">
              <a:off x="1735" y="1250"/>
              <a:ext cx="1315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3200" b="1" dirty="0" err="1" smtClean="0">
                  <a:latin typeface="Arial Narrow" pitchFamily="34" charset="0"/>
                </a:rPr>
                <a:t>Комп’ютер</a:t>
              </a:r>
              <a:endParaRPr lang="ru-RU" sz="3200" b="1" dirty="0">
                <a:latin typeface="Arial Narrow" pitchFamily="34" charset="0"/>
              </a:endParaRPr>
            </a:p>
          </p:txBody>
        </p:sp>
      </p:grp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427538" y="260350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1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076825" y="404813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2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724525" y="836613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3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227763" y="1557338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4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732588" y="2492375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1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659563" y="3284538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2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443663" y="4005263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011863" y="4581525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219700" y="5084763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1" action="ppaction://hlinksldjump"/>
              </a:rPr>
              <a:t>1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500563" y="5373688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2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708400" y="5373688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987675" y="5157788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4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331913" y="2565400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4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492500" y="260350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1476375" y="3357563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3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700338" y="549275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3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1835150" y="4149725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19" action="ppaction://hlinksldjump"/>
              </a:rPr>
              <a:t>2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051050" y="1052513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2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268538" y="4737578"/>
            <a:ext cx="10080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1</a:t>
            </a:r>
            <a:endParaRPr lang="ru-RU" sz="5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619250" y="1700213"/>
            <a:ext cx="1008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1</a:t>
            </a:r>
            <a:endParaRPr lang="ru-RU" sz="5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179388" y="188913"/>
            <a:ext cx="8713787" cy="648017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>
                <a:gamma/>
                <a:tint val="41569"/>
                <a:invGamma/>
              </a:srgbClr>
            </a:gs>
            <a:gs pos="100000">
              <a:srgbClr val="FF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79388" y="188913"/>
            <a:ext cx="81375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Помаранчевий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1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Кодування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3600301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	</a:t>
            </a:r>
            <a:r>
              <a:rPr lang="uk-UA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Кожній букві в слові поставити у відповідність порядковий номер з українського алфавіту, знайти суму одержаних чисел, потім перевести отримане число в двійкову систему числення.</a:t>
            </a:r>
            <a:endParaRPr lang="uk-UA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2800" dirty="0"/>
          </a:p>
          <a:p>
            <a:pPr algn="ctr">
              <a:buFontTx/>
              <a:buNone/>
            </a:pPr>
            <a:r>
              <a:rPr lang="ru-RU" sz="4000" b="1" dirty="0"/>
              <a:t>Файл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827584" y="5502338"/>
            <a:ext cx="62642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dirty="0" err="1" smtClean="0"/>
              <a:t>Відповідь</a:t>
            </a:r>
            <a:r>
              <a:rPr lang="ru-RU" sz="4800" b="1" dirty="0" smtClean="0"/>
              <a:t>:   111000</a:t>
            </a:r>
            <a:r>
              <a:rPr lang="ru-RU" sz="4800" b="1" baseline="-25000" dirty="0" smtClean="0"/>
              <a:t>2</a:t>
            </a:r>
            <a:endParaRPr lang="ru-RU" sz="48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>
                <a:gamma/>
                <a:tint val="41569"/>
                <a:invGamma/>
              </a:srgbClr>
            </a:gs>
            <a:gs pos="100000">
              <a:srgbClr val="FF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3672879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	</a:t>
            </a:r>
            <a:r>
              <a:rPr lang="uk-UA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Кожній букві в слові поставити у відповідність порядковий номер з українського алфавіту, знайти суму одержаних чисел, потім перевести отримане число в двійкову систему числення.</a:t>
            </a:r>
            <a:endParaRPr lang="uk-UA" sz="28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  <a:p>
            <a:pPr algn="ctr">
              <a:buFontTx/>
              <a:buNone/>
            </a:pPr>
            <a:r>
              <a:rPr lang="ru-RU" sz="4000" b="1" dirty="0"/>
              <a:t>Диск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187624" y="5516563"/>
            <a:ext cx="6156151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dirty="0" err="1" smtClean="0"/>
              <a:t>Відповідь</a:t>
            </a:r>
            <a:r>
              <a:rPr lang="ru-RU" sz="4800" b="1" dirty="0" smtClean="0"/>
              <a:t>:   110110</a:t>
            </a:r>
            <a:r>
              <a:rPr lang="ru-RU" sz="4800" b="1" baseline="-25000" dirty="0" smtClean="0"/>
              <a:t>2</a:t>
            </a:r>
            <a:endParaRPr lang="ru-RU" sz="4800" b="1" baseline="-25000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79388" y="188913"/>
            <a:ext cx="81375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Помаранчевий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Кодування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>
                <a:gamma/>
                <a:tint val="41569"/>
                <a:invGamma/>
              </a:srgbClr>
            </a:gs>
            <a:gs pos="100000">
              <a:srgbClr val="FF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3672879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	</a:t>
            </a:r>
            <a:r>
              <a:rPr lang="uk-UA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Кожній букві в слові поставити у відповідність порядковий номер з українського алфавіту, знайти суму одержаних чисел, потім перевести отримане число в двійкову систему числення.</a:t>
            </a:r>
            <a:endParaRPr lang="uk-UA" sz="28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  <a:p>
            <a:pPr algn="ctr">
              <a:buFontTx/>
              <a:buNone/>
            </a:pPr>
            <a:r>
              <a:rPr lang="ru-RU" sz="4000" b="1" dirty="0"/>
              <a:t>Байт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827585" y="5373688"/>
            <a:ext cx="644475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dirty="0" err="1" smtClean="0"/>
              <a:t>Відповідь</a:t>
            </a:r>
            <a:r>
              <a:rPr lang="ru-RU" sz="4800" b="1" dirty="0" smtClean="0"/>
              <a:t>:   101000</a:t>
            </a:r>
            <a:r>
              <a:rPr lang="ru-RU" sz="4800" b="1" baseline="-25000" dirty="0" smtClean="0"/>
              <a:t>2</a:t>
            </a:r>
            <a:endParaRPr lang="ru-RU" sz="4800" b="1" baseline="-250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79388" y="188913"/>
            <a:ext cx="81375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Помаранчевий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Кодування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>
                <a:gamma/>
                <a:tint val="41569"/>
                <a:invGamma/>
              </a:srgbClr>
            </a:gs>
            <a:gs pos="100000">
              <a:srgbClr val="FF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360099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	</a:t>
            </a:r>
            <a:r>
              <a:rPr lang="uk-UA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Кожній букві в слові поставити у відповідність порядковий номер з українського алфавіту, знайти суму одержаних чисел, потім перевести отримане число в двійкову систему числення.</a:t>
            </a:r>
            <a:endParaRPr lang="uk-UA" sz="28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  <a:p>
            <a:pPr algn="ctr">
              <a:buFontTx/>
              <a:buNone/>
            </a:pPr>
            <a:r>
              <a:rPr lang="ru-RU" sz="4000" b="1" dirty="0"/>
              <a:t>Меню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755576" y="5589588"/>
            <a:ext cx="73448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dirty="0" err="1" smtClean="0"/>
              <a:t>Відповідь</a:t>
            </a:r>
            <a:r>
              <a:rPr lang="ru-RU" sz="4800" b="1" dirty="0" smtClean="0"/>
              <a:t>:   1001010</a:t>
            </a:r>
            <a:r>
              <a:rPr lang="ru-RU" sz="4800" b="1" baseline="-25000" dirty="0" smtClean="0"/>
              <a:t>2</a:t>
            </a:r>
            <a:endParaRPr lang="ru-RU" sz="4800" b="1" baseline="-250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79388" y="188913"/>
            <a:ext cx="81375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Помаранчевий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Кодування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00">
                <a:gamma/>
                <a:tint val="33725"/>
                <a:invGamma/>
              </a:srgbClr>
            </a:gs>
            <a:gs pos="100000">
              <a:srgbClr val="00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61400" y="6302375"/>
            <a:ext cx="482600" cy="555625"/>
          </a:xfrm>
          <a:prstGeom prst="irregularSeal1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53735" y="102425"/>
            <a:ext cx="4057904" cy="100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Зелений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1</a:t>
            </a:r>
            <a:b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Загадки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6393" name="WordArt 9"/>
          <p:cNvSpPr>
            <a:spLocks noChangeArrowheads="1" noChangeShapeType="1" noTextEdit="1"/>
          </p:cNvSpPr>
          <p:nvPr/>
        </p:nvSpPr>
        <p:spPr bwMode="auto">
          <a:xfrm>
            <a:off x="3635896" y="246775"/>
            <a:ext cx="5399707" cy="7191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4938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МОНІТОР</a:t>
            </a:r>
            <a:endParaRPr lang="uk-UA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323528" y="1125538"/>
            <a:ext cx="471601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Без рук малює, без зубів кусає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Настрибаюсь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вволю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По чистому полю.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Правда, трішки ніс стешу,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Як малюю чи пишу.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Сопе, хропе, часом чхає, 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Сюди-туди зазирає;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На морозі замерзає,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Бо одежини не має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Є і чорна і червона,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А поживна ж бо яка!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Зветься цей продукт чудовий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Не інакше, як … 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572000" y="1679348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До дітей на кожне свято</a:t>
            </a: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Просять в гості завітати,</a:t>
            </a: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Бо солодкий і смачний.</a:t>
            </a: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Здогадались, хто такий?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На городі в нас грядки, </a:t>
            </a: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На грядках – рясні листки: </a:t>
            </a: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Там зростають малюки, </a:t>
            </a: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Зелененькі …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На вигляд червона, розкусиш - біла. 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00">
                <a:gamma/>
                <a:tint val="23529"/>
                <a:invGamma/>
              </a:srgbClr>
            </a:gs>
            <a:gs pos="100000">
              <a:srgbClr val="00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16913" y="6021388"/>
            <a:ext cx="554037" cy="627062"/>
          </a:xfrm>
          <a:prstGeom prst="irregularSeal1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79388" y="188912"/>
            <a:ext cx="3600524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Зелений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сектор 2</a:t>
            </a:r>
            <a:b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Загадки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7417" name="WordArt 9"/>
          <p:cNvSpPr>
            <a:spLocks noChangeArrowheads="1" noChangeShapeType="1" noTextEdit="1"/>
          </p:cNvSpPr>
          <p:nvPr/>
        </p:nvSpPr>
        <p:spPr bwMode="auto">
          <a:xfrm>
            <a:off x="4211638" y="260350"/>
            <a:ext cx="4319587" cy="7191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8641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ПРИНТЕР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10851" y="1146224"/>
            <a:ext cx="66786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Навесні в кольоровій сукні лежить, взимку в білій сорочці спить. </a:t>
            </a:r>
          </a:p>
          <a:p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Що це за будинок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Ходить без доріжки,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Схожий він на колобок,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А під дахом ріжки?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Маленькі плоди,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мов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сережки повисли.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Червоні — солодкі,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зелені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— ще кислі. 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3923928" y="1688226"/>
            <a:ext cx="505153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У клубку живуть, в вушко встрибують. </a:t>
            </a:r>
          </a:p>
          <a:p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Уночі понад водою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Білий дим пливе рікою. 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Тільки сонечко засяє –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Білий дим кудись тікає.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Дуже люблять всі діти його,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Бо смачне і солодке воно.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І у ротику тане само.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Здогадалися? Це … </a:t>
            </a:r>
          </a:p>
          <a:p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На вигляд червона, розкусиш - біла. 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00">
                <a:gamma/>
                <a:tint val="23529"/>
                <a:invGamma/>
              </a:srgbClr>
            </a:gs>
            <a:gs pos="100000">
              <a:srgbClr val="00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88350" y="6021388"/>
            <a:ext cx="482600" cy="627062"/>
          </a:xfrm>
          <a:prstGeom prst="irregularSeal1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79388" y="188912"/>
            <a:ext cx="374454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Зелений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3</a:t>
            </a:r>
            <a:b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Загадки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8441" name="WordArt 9"/>
          <p:cNvSpPr>
            <a:spLocks noChangeArrowheads="1" noChangeShapeType="1" noTextEdit="1"/>
          </p:cNvSpPr>
          <p:nvPr/>
        </p:nvSpPr>
        <p:spPr bwMode="auto">
          <a:xfrm>
            <a:off x="4211638" y="260350"/>
            <a:ext cx="4319587" cy="7191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7407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СКАНЕР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15774" y="1603539"/>
            <a:ext cx="4572000" cy="44935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Уночі гуляє,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А вдень спочиває,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Має круглі очі,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Бачить серед ночі.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Сидить баба на грядках вся закутана в хустках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Швидко мчить, бо поспішає,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Пасажирів підбирає.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І хвилинка у хвилинку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Їх доставить на зупинку. 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067944" y="1772816"/>
            <a:ext cx="50040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На синю доріжку насипали горошку. </a:t>
            </a:r>
          </a:p>
          <a:p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Дуже люблять всі діти його,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Бо смачне і солодке воно.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І у ротику тане само.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Здогадалися? Це … </a:t>
            </a:r>
          </a:p>
          <a:p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Я на сонце дуже схожа –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Золотиста, ніжна, гожа.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Рано-вранці розквітаю.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Відгадати вам неважко,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Що за квітка я ? 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00">
                <a:gamma/>
                <a:tint val="18431"/>
                <a:invGamma/>
              </a:srgbClr>
            </a:gs>
            <a:gs pos="100000">
              <a:srgbClr val="00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89963" y="6302375"/>
            <a:ext cx="554037" cy="555625"/>
          </a:xfrm>
          <a:prstGeom prst="irregularSeal1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94178" y="100615"/>
            <a:ext cx="374454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Зелений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4</a:t>
            </a:r>
            <a:b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Загадки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9465" name="WordArt 9"/>
          <p:cNvSpPr>
            <a:spLocks noChangeArrowheads="1" noChangeShapeType="1" noTextEdit="1"/>
          </p:cNvSpPr>
          <p:nvPr/>
        </p:nvSpPr>
        <p:spPr bwMode="auto">
          <a:xfrm>
            <a:off x="4211637" y="260350"/>
            <a:ext cx="4655343" cy="7191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8641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ПЛАНШЕТ</a:t>
            </a:r>
            <a:endParaRPr lang="uk-UA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27613" y="1052513"/>
            <a:ext cx="4572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Він жовтенький і сипучий,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У дворі лежить у кучі.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Якщо хочеш – можеш брати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І фортецю будувати.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Тільки воду мусиш мати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Сонце пече, липа цвіте, жито встигає - коли це буває?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Коли хочеш ти читати,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То повинен мене знати,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А коли мене не знаєш,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То нічого не </a:t>
            </a:r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вчитаєш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• Сопе, хропе, часом чхає, 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Сюди-туди зазирає;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На морозі замерзає,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Бо одежини не має. 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550309" y="1495875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Квітка пишна, квітка гожа,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На троянду трішки схожа.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На кущах вона зростає.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Хто із вас цю квітку знає? </a:t>
            </a: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Дуже люблять всі діти його,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Бо смачне і солодке воно.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І у ротику тане само.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Здогадалися? Це … </a:t>
            </a: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• Уночі понад водою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Білий дим пливе рікою. 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Тільки сонечко засяє –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Білий дим кудись тікає.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>
                <a:gamma/>
                <a:tint val="41569"/>
                <a:invGamma/>
              </a:srgbClr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79388" y="188913"/>
            <a:ext cx="80502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Жовтий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1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Комп’ютер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68313" y="1628775"/>
            <a:ext cx="82296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uk-UA" sz="2400" dirty="0" smtClean="0"/>
              <a:t>У наведених текстах деякі букви йдуть підряд декількох слів, утворюючи при цьому терміни, пов'язані з інформатикою або комп'ютерами. Знайдіть ці терміни.</a:t>
            </a:r>
            <a:endParaRPr lang="uk-UA" sz="2400" b="1" dirty="0" smtClean="0"/>
          </a:p>
          <a:p>
            <a:pPr algn="ctr"/>
            <a:endParaRPr lang="ru-RU" sz="2400" dirty="0"/>
          </a:p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Цей </a:t>
            </a:r>
            <a:r>
              <a:rPr lang="uk-U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 орнітологи називають міграцією.</a:t>
            </a:r>
          </a:p>
          <a:p>
            <a:pPr marL="342900" indent="-342900">
              <a:spcBef>
                <a:spcPct val="20000"/>
              </a:spcBef>
            </a:pPr>
            <a:endParaRPr lang="ru-RU" sz="3200" b="1" dirty="0"/>
          </a:p>
        </p:txBody>
      </p:sp>
      <p:sp>
        <p:nvSpPr>
          <p:cNvPr id="20491" name="WordArt 11"/>
          <p:cNvSpPr>
            <a:spLocks noChangeArrowheads="1" noChangeShapeType="1" noTextEdit="1"/>
          </p:cNvSpPr>
          <p:nvPr/>
        </p:nvSpPr>
        <p:spPr bwMode="auto">
          <a:xfrm>
            <a:off x="179389" y="3271959"/>
            <a:ext cx="8665918" cy="158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6164"/>
              </a:avLst>
            </a:prstTxWarp>
          </a:bodyPr>
          <a:lstStyle/>
          <a:p>
            <a:pPr algn="ctr"/>
            <a:r>
              <a:rPr lang="uk-UA" sz="3600" dirty="0"/>
              <a:t>Цей </a:t>
            </a:r>
            <a:r>
              <a:rPr lang="uk-UA" sz="3600" b="1" dirty="0" smtClean="0">
                <a:solidFill>
                  <a:srgbClr val="FF0000"/>
                </a:solidFill>
              </a:rPr>
              <a:t>ПРОЦЕС </a:t>
            </a:r>
            <a:r>
              <a:rPr lang="uk-UA" sz="3600" b="1" dirty="0" err="1" smtClean="0">
                <a:solidFill>
                  <a:srgbClr val="FF0000"/>
                </a:solidFill>
              </a:rPr>
              <a:t>ОР</a:t>
            </a:r>
            <a:r>
              <a:rPr lang="uk-UA" sz="3600" dirty="0" err="1" smtClean="0"/>
              <a:t>нітологи</a:t>
            </a:r>
            <a:r>
              <a:rPr lang="uk-UA" sz="3600" dirty="0" smtClean="0"/>
              <a:t> </a:t>
            </a:r>
          </a:p>
          <a:p>
            <a:pPr algn="ctr"/>
            <a:r>
              <a:rPr lang="uk-UA" sz="3600" dirty="0" smtClean="0"/>
              <a:t>називають </a:t>
            </a:r>
            <a:r>
              <a:rPr lang="uk-UA" sz="3600" dirty="0"/>
              <a:t>міграцією.</a:t>
            </a:r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>
                <a:gamma/>
                <a:tint val="41569"/>
                <a:invGamma/>
              </a:srgbClr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79388" y="188913"/>
            <a:ext cx="80502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Жовтий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2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Комп’ютер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539750" y="1844675"/>
            <a:ext cx="82296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uk-UA" sz="2400" dirty="0" smtClean="0"/>
              <a:t>У </a:t>
            </a:r>
            <a:r>
              <a:rPr lang="uk-UA" sz="2400" dirty="0"/>
              <a:t>наведених текстах деякі букви йдуть підряд декількох слів, утворюючи при цьому терміни, пов'язані з інформатикою або комп'ютерами. Знайдіть ці терміни.</a:t>
            </a:r>
            <a:endParaRPr lang="uk-UA" sz="2400" b="1" dirty="0"/>
          </a:p>
          <a:p>
            <a:pPr algn="ctr"/>
            <a:r>
              <a:rPr lang="ru-RU" sz="3200" b="1" dirty="0"/>
              <a:t>	</a:t>
            </a:r>
            <a:endParaRPr lang="ru-RU" sz="3200" b="1" dirty="0" smtClean="0"/>
          </a:p>
          <a:p>
            <a:pPr algn="ctr"/>
            <a:r>
              <a:rPr lang="uk-UA" sz="3200" b="1" dirty="0" smtClean="0"/>
              <a:t>У </a:t>
            </a:r>
            <a:r>
              <a:rPr lang="uk-UA" sz="3200" b="1" dirty="0"/>
              <a:t>шкільній їдальні ми не їмо ні торта, ні чіпсів, ні смаженої картоплі, бо хочемо бути здорові</a:t>
            </a:r>
          </a:p>
          <a:p>
            <a:pPr marL="342900" indent="-342900">
              <a:spcBef>
                <a:spcPct val="20000"/>
              </a:spcBef>
            </a:pPr>
            <a:endParaRPr lang="ru-RU" sz="2400" dirty="0"/>
          </a:p>
          <a:p>
            <a:pPr marL="342900" indent="-342900">
              <a:spcBef>
                <a:spcPct val="20000"/>
              </a:spcBef>
            </a:pPr>
            <a:r>
              <a:rPr lang="ru-RU" sz="3200" b="1" dirty="0"/>
              <a:t>	</a:t>
            </a:r>
          </a:p>
        </p:txBody>
      </p:sp>
      <p:sp>
        <p:nvSpPr>
          <p:cNvPr id="21517" name="WordArt 13"/>
          <p:cNvSpPr>
            <a:spLocks noChangeArrowheads="1" noChangeShapeType="1" noTextEdit="1"/>
          </p:cNvSpPr>
          <p:nvPr/>
        </p:nvSpPr>
        <p:spPr bwMode="auto">
          <a:xfrm>
            <a:off x="143446" y="2564904"/>
            <a:ext cx="8857108" cy="208823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5043"/>
              </a:avLst>
            </a:prstTxWarp>
          </a:bodyPr>
          <a:lstStyle/>
          <a:p>
            <a:r>
              <a:rPr lang="uk-UA" sz="3600" dirty="0"/>
              <a:t>У шкільній їдальні ми не </a:t>
            </a:r>
            <a:r>
              <a:rPr lang="uk-UA" sz="3600" dirty="0" err="1" smtClean="0"/>
              <a:t>ї</a:t>
            </a:r>
            <a:r>
              <a:rPr lang="uk-UA" sz="3600" b="1" dirty="0" err="1" smtClean="0">
                <a:solidFill>
                  <a:srgbClr val="FF0000"/>
                </a:solidFill>
              </a:rPr>
              <a:t>МО</a:t>
            </a:r>
            <a:r>
              <a:rPr lang="uk-UA" sz="3600" dirty="0" smtClean="0">
                <a:solidFill>
                  <a:srgbClr val="FF0000"/>
                </a:solidFill>
              </a:rPr>
              <a:t> </a:t>
            </a:r>
            <a:r>
              <a:rPr lang="uk-UA" sz="3600" b="1" dirty="0" smtClean="0">
                <a:solidFill>
                  <a:srgbClr val="FF0000"/>
                </a:solidFill>
              </a:rPr>
              <a:t>НІ </a:t>
            </a:r>
            <a:r>
              <a:rPr lang="uk-UA" sz="3600" b="1" dirty="0" err="1" smtClean="0">
                <a:solidFill>
                  <a:srgbClr val="FF0000"/>
                </a:solidFill>
              </a:rPr>
              <a:t>ТОР</a:t>
            </a:r>
            <a:r>
              <a:rPr lang="uk-UA" sz="3600" dirty="0" err="1" smtClean="0"/>
              <a:t>та</a:t>
            </a:r>
            <a:r>
              <a:rPr lang="uk-UA" sz="3600" dirty="0"/>
              <a:t>, ні чіпсів, </a:t>
            </a:r>
            <a:endParaRPr lang="uk-UA" sz="3600" dirty="0" smtClean="0"/>
          </a:p>
          <a:p>
            <a:r>
              <a:rPr lang="uk-UA" sz="3600" dirty="0" smtClean="0"/>
              <a:t>ні </a:t>
            </a:r>
            <a:r>
              <a:rPr lang="uk-UA" sz="3600" dirty="0"/>
              <a:t>смаженої картоплі, бо хочемо бути здорові</a:t>
            </a:r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/>
      <p:bldP spid="215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>
                <a:gamma/>
                <a:tint val="55686"/>
                <a:invGamma/>
              </a:srgbClr>
            </a:gs>
            <a:gs pos="10000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Червоний</a:t>
            </a: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1</a:t>
            </a:r>
            <a:br>
              <a:rPr lang="ru-RU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Ребус</a:t>
            </a:r>
          </a:p>
        </p:txBody>
      </p:sp>
      <p:sp>
        <p:nvSpPr>
          <p:cNvPr id="24579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D0070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0" y="16287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82" name="WordArt 6"/>
          <p:cNvSpPr>
            <a:spLocks noChangeArrowheads="1" noChangeShapeType="1" noTextEdit="1"/>
          </p:cNvSpPr>
          <p:nvPr/>
        </p:nvSpPr>
        <p:spPr bwMode="auto">
          <a:xfrm>
            <a:off x="1042988" y="5300663"/>
            <a:ext cx="6624637" cy="10080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14958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ЛОГІКА</a:t>
            </a:r>
            <a:endParaRPr lang="uk-UA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24583" name="Рисунок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772816"/>
            <a:ext cx="8882373" cy="3094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>
                <a:gamma/>
                <a:tint val="41569"/>
                <a:invGamma/>
              </a:srgbClr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79388" y="53752"/>
            <a:ext cx="80502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Жовтий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3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Комп’ютер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3311525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uk-UA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наведених текстах деякі букви йдуть підряд декількох слів, утворюючи при цьому терміни, пов'язані з інформатикою або комп'ютерами. Знайдіть ці терміни.</a:t>
            </a:r>
            <a:endParaRPr lang="uk-UA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ru-RU" sz="2400" dirty="0"/>
          </a:p>
          <a:p>
            <a:pPr algn="ctr">
              <a:buFontTx/>
              <a:buNone/>
            </a:pPr>
            <a:r>
              <a:rPr lang="ru-RU" b="1" dirty="0"/>
              <a:t>	</a:t>
            </a:r>
            <a:r>
              <a:rPr lang="uk-UA" b="1" dirty="0">
                <a:solidFill>
                  <a:schemeClr val="tx1"/>
                </a:solidFill>
              </a:rPr>
              <a:t>Смачна редиска не росте, коли її не доглядати</a:t>
            </a:r>
            <a:endParaRPr lang="ru-RU" b="1" dirty="0"/>
          </a:p>
        </p:txBody>
      </p:sp>
      <p:sp>
        <p:nvSpPr>
          <p:cNvPr id="22537" name="WordArt 9"/>
          <p:cNvSpPr>
            <a:spLocks noChangeArrowheads="1" noChangeShapeType="1" noTextEdit="1"/>
          </p:cNvSpPr>
          <p:nvPr/>
        </p:nvSpPr>
        <p:spPr bwMode="auto">
          <a:xfrm>
            <a:off x="611981" y="2996952"/>
            <a:ext cx="7920037" cy="158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4483"/>
              </a:avLst>
            </a:prstTxWarp>
          </a:bodyPr>
          <a:lstStyle/>
          <a:p>
            <a:pPr algn="ctr"/>
            <a:r>
              <a:rPr lang="uk-UA" sz="3600" dirty="0"/>
              <a:t>Смачна </a:t>
            </a:r>
            <a:r>
              <a:rPr lang="uk-UA" sz="3600" dirty="0" err="1" smtClean="0"/>
              <a:t>реди</a:t>
            </a:r>
            <a:r>
              <a:rPr lang="uk-UA" sz="3600" b="1" dirty="0" err="1" smtClean="0">
                <a:solidFill>
                  <a:srgbClr val="FF0000"/>
                </a:solidFill>
              </a:rPr>
              <a:t>СКА</a:t>
            </a:r>
            <a:r>
              <a:rPr lang="uk-UA" sz="3600" dirty="0" smtClean="0"/>
              <a:t> </a:t>
            </a:r>
            <a:r>
              <a:rPr lang="uk-UA" sz="3600" b="1" dirty="0" smtClean="0">
                <a:solidFill>
                  <a:srgbClr val="FF0000"/>
                </a:solidFill>
              </a:rPr>
              <a:t>НЕ</a:t>
            </a:r>
            <a:r>
              <a:rPr lang="uk-UA" sz="3600" dirty="0" smtClean="0"/>
              <a:t> </a:t>
            </a:r>
            <a:r>
              <a:rPr lang="uk-UA" sz="3600" b="1" dirty="0" smtClean="0">
                <a:solidFill>
                  <a:srgbClr val="FF0000"/>
                </a:solidFill>
              </a:rPr>
              <a:t>Р</a:t>
            </a:r>
            <a:r>
              <a:rPr lang="uk-UA" sz="3600" dirty="0" smtClean="0"/>
              <a:t>осте</a:t>
            </a:r>
            <a:r>
              <a:rPr lang="uk-UA" sz="3600" dirty="0"/>
              <a:t>, </a:t>
            </a:r>
            <a:endParaRPr lang="uk-UA" sz="3600" dirty="0" smtClean="0"/>
          </a:p>
          <a:p>
            <a:pPr algn="ctr"/>
            <a:r>
              <a:rPr lang="uk-UA" sz="3600" dirty="0" smtClean="0"/>
              <a:t>коли </a:t>
            </a:r>
            <a:r>
              <a:rPr lang="uk-UA" sz="3600" dirty="0"/>
              <a:t>її не доглядати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uk-UA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  <p:bldP spid="225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>
                <a:gamma/>
                <a:tint val="41569"/>
                <a:invGamma/>
              </a:srgbClr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79388" y="188913"/>
            <a:ext cx="80502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Желтый сектор 4</a:t>
            </a:r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Компьютер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68313" y="1916113"/>
            <a:ext cx="82296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uk-UA" sz="2400" dirty="0" smtClean="0"/>
              <a:t>У </a:t>
            </a:r>
            <a:r>
              <a:rPr lang="uk-UA" sz="2400" dirty="0"/>
              <a:t>наведених текстах деякі букви йдуть підряд декількох слів, утворюючи при цьому терміни, пов'язані з інформатикою або комп'ютерами. Знайдіть ці терміни.</a:t>
            </a:r>
            <a:endParaRPr lang="uk-UA" sz="2400" b="1" dirty="0"/>
          </a:p>
          <a:p>
            <a:pPr marL="342900" indent="-342900">
              <a:spcBef>
                <a:spcPct val="20000"/>
              </a:spcBef>
            </a:pPr>
            <a:endParaRPr lang="ru-RU" sz="2400" dirty="0"/>
          </a:p>
          <a:p>
            <a:pPr marL="342900" indent="-342900" algn="ctr">
              <a:spcBef>
                <a:spcPct val="20000"/>
              </a:spcBef>
            </a:pPr>
            <a:r>
              <a:rPr lang="uk-UA" sz="3600" b="1" dirty="0" smtClean="0"/>
              <a:t>На </a:t>
            </a:r>
            <a:r>
              <a:rPr lang="uk-UA" sz="3600" b="1" dirty="0"/>
              <a:t>уроці фізики ми шкали поділку визначали</a:t>
            </a:r>
            <a:endParaRPr lang="ru-RU" sz="3200" b="1" dirty="0"/>
          </a:p>
        </p:txBody>
      </p:sp>
      <p:sp>
        <p:nvSpPr>
          <p:cNvPr id="23565" name="WordArt 13"/>
          <p:cNvSpPr>
            <a:spLocks noChangeArrowheads="1" noChangeShapeType="1" noTextEdit="1"/>
          </p:cNvSpPr>
          <p:nvPr/>
        </p:nvSpPr>
        <p:spPr bwMode="auto">
          <a:xfrm>
            <a:off x="623094" y="3479800"/>
            <a:ext cx="7920037" cy="158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922"/>
              </a:avLst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uk-UA" sz="3600" b="1" dirty="0" smtClean="0"/>
              <a:t>На уроці фізики </a:t>
            </a:r>
            <a:r>
              <a:rPr lang="uk-UA" sz="3600" b="1" dirty="0" smtClean="0">
                <a:solidFill>
                  <a:srgbClr val="FF0000"/>
                </a:solidFill>
              </a:rPr>
              <a:t>МИ</a:t>
            </a:r>
            <a:r>
              <a:rPr lang="uk-UA" sz="3600" b="1" dirty="0" smtClean="0"/>
              <a:t> </a:t>
            </a:r>
            <a:r>
              <a:rPr lang="uk-UA" sz="3600" b="1" dirty="0" err="1" smtClean="0">
                <a:solidFill>
                  <a:srgbClr val="FF0000"/>
                </a:solidFill>
              </a:rPr>
              <a:t>ШКА</a:t>
            </a:r>
            <a:r>
              <a:rPr lang="uk-UA" sz="3600" b="1" dirty="0" err="1" smtClean="0"/>
              <a:t>ли</a:t>
            </a:r>
            <a:r>
              <a:rPr lang="uk-UA" sz="3600" b="1" dirty="0" smtClean="0"/>
              <a:t> </a:t>
            </a:r>
          </a:p>
          <a:p>
            <a:pPr marL="342900" indent="-342900" algn="ctr">
              <a:spcBef>
                <a:spcPct val="20000"/>
              </a:spcBef>
            </a:pPr>
            <a:r>
              <a:rPr lang="uk-UA" sz="3600" b="1" dirty="0" smtClean="0"/>
              <a:t>поділку визначали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" grpId="0"/>
      <p:bldP spid="235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>
                <a:gamma/>
                <a:tint val="60000"/>
                <a:invGamma/>
              </a:srgbClr>
            </a:gs>
            <a:gs pos="10000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Червоний</a:t>
            </a: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сектор 2</a:t>
            </a:r>
            <a:b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Ребус</a:t>
            </a:r>
            <a:endParaRPr lang="ru-RU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560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D0070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0" y="16287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>
            <a:off x="971600" y="5640388"/>
            <a:ext cx="6624637" cy="10080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14958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ХАКЕР</a:t>
            </a:r>
            <a:endParaRPr lang="uk-UA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25607" name="Рисунок 17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8"/>
          <a:stretch/>
        </p:blipFill>
        <p:spPr bwMode="auto">
          <a:xfrm>
            <a:off x="485800" y="1755307"/>
            <a:ext cx="8172400" cy="3580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>
                <a:gamma/>
                <a:tint val="57647"/>
                <a:invGamma/>
              </a:srgbClr>
            </a:gs>
            <a:gs pos="10000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Червоний</a:t>
            </a: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сектор 3</a:t>
            </a:r>
            <a:b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Ребус</a:t>
            </a:r>
            <a:endParaRPr lang="ru-RU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27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D0070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0" y="16287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6630" name="WordArt 6"/>
          <p:cNvSpPr>
            <a:spLocks noChangeArrowheads="1" noChangeShapeType="1" noTextEdit="1"/>
          </p:cNvSpPr>
          <p:nvPr/>
        </p:nvSpPr>
        <p:spPr bwMode="auto">
          <a:xfrm>
            <a:off x="1042988" y="5300663"/>
            <a:ext cx="6624637" cy="10080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14958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ДРАЙВЕР</a:t>
            </a:r>
            <a:endParaRPr lang="uk-UA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26631" name="Рисунок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2060848"/>
            <a:ext cx="868649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>
                <a:gamma/>
                <a:tint val="60000"/>
                <a:invGamma/>
              </a:srgbClr>
            </a:gs>
            <a:gs pos="10000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Червоний</a:t>
            </a: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сектор 4</a:t>
            </a:r>
            <a:b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Ребус</a:t>
            </a:r>
            <a:endParaRPr lang="ru-RU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7651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5734050"/>
            <a:ext cx="914400" cy="914400"/>
          </a:xfrm>
          <a:prstGeom prst="irregularSeal1">
            <a:avLst/>
          </a:prstGeom>
          <a:solidFill>
            <a:srgbClr val="D0070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0" y="16287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7654" name="WordArt 6"/>
          <p:cNvSpPr>
            <a:spLocks noChangeArrowheads="1" noChangeShapeType="1" noTextEdit="1"/>
          </p:cNvSpPr>
          <p:nvPr/>
        </p:nvSpPr>
        <p:spPr bwMode="auto">
          <a:xfrm>
            <a:off x="1042988" y="5300663"/>
            <a:ext cx="6624637" cy="10080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14958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ГРАФІКА</a:t>
            </a:r>
            <a:endParaRPr lang="uk-UA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27655" name="Рисунок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1968373"/>
            <a:ext cx="7560840" cy="3215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FF">
                <a:gamma/>
                <a:tint val="32941"/>
                <a:invGamma/>
              </a:srgbClr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79388" y="188913"/>
            <a:ext cx="80645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Синій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ru-RU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Задачі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/>
              <a:t>	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95288" y="1541969"/>
            <a:ext cx="842168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uk-UA" sz="3200" b="1" dirty="0"/>
              <a:t>У змаганнях з гімнастики Аня, Віра, Галя і Наталя зайняли перші чотири місця. Визначте, хто яке місце зайняв, якщо відомо, що Галя друга, Наталя хоча і не стала переможцем, але в призери потрапила, а Віра програла Ані.</a:t>
            </a:r>
            <a:endParaRPr lang="ru-RU" dirty="0"/>
          </a:p>
        </p:txBody>
      </p:sp>
      <p:graphicFrame>
        <p:nvGraphicFramePr>
          <p:cNvPr id="8368" name="Group 17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1509349"/>
              </p:ext>
            </p:extLst>
          </p:nvPr>
        </p:nvGraphicFramePr>
        <p:xfrm>
          <a:off x="323404" y="1541969"/>
          <a:ext cx="8565454" cy="3449340"/>
        </p:xfrm>
        <a:graphic>
          <a:graphicData uri="http://schemas.openxmlformats.org/drawingml/2006/table">
            <a:tbl>
              <a:tblPr/>
              <a:tblGrid>
                <a:gridCol w="1712417"/>
                <a:gridCol w="1714101"/>
                <a:gridCol w="1712418"/>
                <a:gridCol w="1714101"/>
                <a:gridCol w="1712417"/>
              </a:tblGrid>
              <a:tr h="141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Аня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Віра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Галя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Наталя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7175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место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7175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7175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место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7175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место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FF">
                <a:gamma/>
                <a:tint val="32941"/>
                <a:invGamma/>
              </a:srgbClr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79388" y="188913"/>
            <a:ext cx="81375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Синій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2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Задачі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sz="2800"/>
              <a:t>	</a:t>
            </a:r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684213" y="1682305"/>
            <a:ext cx="7975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uk-UA" sz="3200" dirty="0"/>
              <a:t>Коля, Борис, Володя і Юра зайняли перші чотири місця у змаганні. На питання, які місця вони зайняли, троє з них відповіли: Коля - ні перше, ні четверте; Борис - друге; Володя не був останнім. Яке місце зайняв кожен хлопчик?</a:t>
            </a:r>
            <a:endParaRPr lang="uk-UA" sz="3200" b="1" dirty="0"/>
          </a:p>
        </p:txBody>
      </p:sp>
      <p:graphicFrame>
        <p:nvGraphicFramePr>
          <p:cNvPr id="5220" name="Group 10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32427546"/>
              </p:ext>
            </p:extLst>
          </p:nvPr>
        </p:nvGraphicFramePr>
        <p:xfrm>
          <a:off x="524416" y="1682302"/>
          <a:ext cx="8162386" cy="3618905"/>
        </p:xfrm>
        <a:graphic>
          <a:graphicData uri="http://schemas.openxmlformats.org/drawingml/2006/table">
            <a:tbl>
              <a:tblPr/>
              <a:tblGrid>
                <a:gridCol w="1631835"/>
                <a:gridCol w="1633440"/>
                <a:gridCol w="1631836"/>
                <a:gridCol w="1633440"/>
                <a:gridCol w="1631835"/>
              </a:tblGrid>
              <a:tr h="723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Коля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Борис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Володя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Юра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7237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место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7237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7237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место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7237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место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FF">
                <a:gamma/>
                <a:tint val="32941"/>
                <a:invGamma/>
              </a:srgbClr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32813" y="6165850"/>
            <a:ext cx="611187" cy="692150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9388" y="188913"/>
            <a:ext cx="7993062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Синій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3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Задачі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68313" y="1636109"/>
            <a:ext cx="8135937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uk-UA" sz="3200" dirty="0"/>
              <a:t>Коли Аня, Люба і Ніна запитали, які їм поставили оцінки за контрольну роботу з математики, вчителька відповіла: "Спробуйте здогадатися самі, якщо я скажу, що в вашому класі двійок немає, а у вас трьох оцінки різні: причому в Ані - не 3, у Ніни - не 5 і не 3 ". Яку оцінку отримала кожна з учениць?</a:t>
            </a:r>
            <a:endParaRPr lang="uk-UA" sz="3200" b="1" dirty="0"/>
          </a:p>
        </p:txBody>
      </p:sp>
      <p:graphicFrame>
        <p:nvGraphicFramePr>
          <p:cNvPr id="9404" name="Group 18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4239632"/>
              </p:ext>
            </p:extLst>
          </p:nvPr>
        </p:nvGraphicFramePr>
        <p:xfrm>
          <a:off x="528637" y="1556792"/>
          <a:ext cx="8075613" cy="4248472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  <a:gridCol w="2017713"/>
                <a:gridCol w="2019300"/>
              </a:tblGrid>
              <a:tr h="787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Аня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Люба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Ніна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3907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2089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21290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" dur="5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FF">
                <a:gamma/>
                <a:tint val="32941"/>
                <a:invGamma/>
              </a:srgbClr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94102" y="5943600"/>
            <a:ext cx="914400" cy="914400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79388" y="188913"/>
            <a:ext cx="80502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Синій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сектор 4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Задачі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0354" name="Rectangle 114"/>
          <p:cNvSpPr>
            <a:spLocks noChangeArrowheads="1"/>
          </p:cNvSpPr>
          <p:nvPr/>
        </p:nvSpPr>
        <p:spPr bwMode="auto">
          <a:xfrm>
            <a:off x="323850" y="2067909"/>
            <a:ext cx="8351838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uk-UA" sz="3200" dirty="0"/>
              <a:t>Троє друзів - Андрій, Діма і Володя - пішли в ліс по гриби, причому кожен з них зі своєю сестрою. Дівчаток звуть Галя, Олена і Оля. Назвіть ім'я сестри кожного з хлопчиків, якщо відомо, що жоден з них не допомагав своїй сестрі і що Діма кілька грибів поклав у кошик Галі, а Андрій - в кошики Галі і Олі.</a:t>
            </a:r>
            <a:endParaRPr lang="uk-UA" sz="3200" b="1" dirty="0"/>
          </a:p>
        </p:txBody>
      </p:sp>
      <p:graphicFrame>
        <p:nvGraphicFramePr>
          <p:cNvPr id="10462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080841"/>
              </p:ext>
            </p:extLst>
          </p:nvPr>
        </p:nvGraphicFramePr>
        <p:xfrm>
          <a:off x="280194" y="2039546"/>
          <a:ext cx="8468272" cy="4060235"/>
        </p:xfrm>
        <a:graphic>
          <a:graphicData uri="http://schemas.openxmlformats.org/drawingml/2006/table">
            <a:tbl>
              <a:tblPr/>
              <a:tblGrid>
                <a:gridCol w="2117068"/>
                <a:gridCol w="2117068"/>
                <a:gridCol w="2117068"/>
                <a:gridCol w="2117068"/>
              </a:tblGrid>
              <a:tr h="1014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Андрій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Діма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Володя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16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Галя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144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Олена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144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Оля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sp>
        <p:nvSpPr>
          <p:cNvPr id="10458" name="Rectangle 218"/>
          <p:cNvSpPr>
            <a:spLocks noChangeArrowheads="1"/>
          </p:cNvSpPr>
          <p:nvPr/>
        </p:nvSpPr>
        <p:spPr bwMode="auto">
          <a:xfrm>
            <a:off x="0" y="4097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" dur="500"/>
                                        <p:tgtEl>
                                          <p:spTgt spid="10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4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3795291</TotalTime>
  <Words>1065</Words>
  <Application>Microsoft Office PowerPoint</Application>
  <PresentationFormat>Екран (4:3)</PresentationFormat>
  <Paragraphs>282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5" baseType="lpstr">
      <vt:lpstr>Arial</vt:lpstr>
      <vt:lpstr>Arial Narrow</vt:lpstr>
      <vt:lpstr>Times New Roman</vt:lpstr>
      <vt:lpstr>Оформление по умолчанию</vt:lpstr>
      <vt:lpstr>Презентація PowerPoint</vt:lpstr>
      <vt:lpstr>Червоний сектор 1 Ребус</vt:lpstr>
      <vt:lpstr>Червоний сектор 2 Ребус</vt:lpstr>
      <vt:lpstr>Червоний сектор 3 Ребус</vt:lpstr>
      <vt:lpstr>Червоний сектор 4 Ребус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slava</dc:creator>
  <cp:lastModifiedBy>Teacher</cp:lastModifiedBy>
  <cp:revision>41</cp:revision>
  <dcterms:created xsi:type="dcterms:W3CDTF">2007-02-25T12:28:47Z</dcterms:created>
  <dcterms:modified xsi:type="dcterms:W3CDTF">2019-01-25T14:04:39Z</dcterms:modified>
</cp:coreProperties>
</file>