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62" r:id="rId3"/>
    <p:sldId id="259" r:id="rId4"/>
    <p:sldId id="265" r:id="rId5"/>
    <p:sldId id="266" r:id="rId6"/>
    <p:sldId id="270" r:id="rId7"/>
    <p:sldId id="271" r:id="rId8"/>
    <p:sldId id="272" r:id="rId9"/>
    <p:sldId id="268" r:id="rId10"/>
    <p:sldId id="273" r:id="rId11"/>
    <p:sldId id="269" r:id="rId12"/>
    <p:sldId id="264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1F774"/>
    <a:srgbClr val="C9E7A7"/>
    <a:srgbClr val="006600"/>
    <a:srgbClr val="800080"/>
    <a:srgbClr val="71FFB1"/>
    <a:srgbClr val="003300"/>
    <a:srgbClr val="FFFF00"/>
    <a:srgbClr val="002E00"/>
    <a:srgbClr val="FF9900"/>
    <a:srgbClr val="001E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251BE6-F95A-4D38-8D00-1D8FC54B14D3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5C4F53-6062-4816-8FB6-1A6F39A8775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C4F53-6062-4816-8FB6-1A6F39A8775A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C4F53-6062-4816-8FB6-1A6F39A8775A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C4F53-6062-4816-8FB6-1A6F39A8775A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5B7319-8752-43DC-9251-6FF6EC4E5500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2" r:id="rId3"/>
    <p:sldLayoutId id="2147483663" r:id="rId4"/>
    <p:sldLayoutId id="2147483650" r:id="rId5"/>
    <p:sldLayoutId id="2147483661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7" Type="http://schemas.openxmlformats.org/officeDocument/2006/relationships/hyperlink" Target="http://www.teacherjournal.com.ua/shkola/fizika/10995-urok-dosldzhennya-qfotometrya-sila-svtla-osvtlenstq.htm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0.jpeg"/><Relationship Id="rId7" Type="http://schemas.openxmlformats.org/officeDocument/2006/relationships/image" Target="../media/image23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8.jpe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0.jpeg"/><Relationship Id="rId5" Type="http://schemas.openxmlformats.org/officeDocument/2006/relationships/image" Target="../media/image10.jpeg"/><Relationship Id="rId4" Type="http://schemas.openxmlformats.org/officeDocument/2006/relationships/image" Target="../media/image2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jpe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21317207">
            <a:off x="984383" y="1104532"/>
            <a:ext cx="3103624" cy="2191583"/>
          </a:xfrm>
        </p:spPr>
        <p:txBody>
          <a:bodyPr>
            <a:noAutofit/>
          </a:bodyPr>
          <a:lstStyle/>
          <a:p>
            <a:r>
              <a:rPr lang="uk-UA" sz="4000" b="1" dirty="0" err="1" smtClean="0">
                <a:solidFill>
                  <a:srgbClr val="001E00"/>
                </a:solidFill>
                <a:latin typeface="Times New Roman" pitchFamily="18" charset="0"/>
                <a:cs typeface="Times New Roman" pitchFamily="18" charset="0"/>
              </a:rPr>
              <a:t>Томілович</a:t>
            </a:r>
            <a:r>
              <a:rPr lang="uk-UA" sz="4000" b="1" dirty="0" smtClean="0">
                <a:solidFill>
                  <a:srgbClr val="001E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uk-UA" sz="4000" b="1" dirty="0" smtClean="0">
                <a:solidFill>
                  <a:srgbClr val="001E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4000" b="1" dirty="0" smtClean="0">
                <a:solidFill>
                  <a:srgbClr val="001E00"/>
                </a:solidFill>
                <a:latin typeface="Times New Roman" pitchFamily="18" charset="0"/>
                <a:cs typeface="Times New Roman" pitchFamily="18" charset="0"/>
              </a:rPr>
              <a:t>Стефанія Михайлівна</a:t>
            </a:r>
            <a:endParaRPr lang="ru-RU" sz="4000" b="1" dirty="0">
              <a:solidFill>
                <a:srgbClr val="001E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889624">
            <a:off x="4733163" y="2207376"/>
            <a:ext cx="3462946" cy="3398479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uk-UA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    Вчитель</a:t>
            </a:r>
          </a:p>
          <a:p>
            <a:pPr>
              <a:spcBef>
                <a:spcPts val="0"/>
              </a:spcBef>
            </a:pPr>
            <a:r>
              <a:rPr lang="uk-UA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фізики</a:t>
            </a:r>
          </a:p>
          <a:p>
            <a:pPr>
              <a:spcBef>
                <a:spcPts val="0"/>
              </a:spcBef>
            </a:pPr>
            <a:r>
              <a:rPr lang="uk-UA" b="1" i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Свидівської</a:t>
            </a:r>
            <a:r>
              <a:rPr lang="uk-UA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i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загальноосвітньоїшколи</a:t>
            </a:r>
            <a:r>
              <a:rPr lang="uk-UA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І-ІІ ступенів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7812360" y="332656"/>
            <a:ext cx="1012102" cy="987887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7020272" y="6669360"/>
            <a:ext cx="1296144" cy="18864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404664"/>
            <a:ext cx="7467600" cy="1401762"/>
          </a:xfrm>
        </p:spPr>
        <p:txBody>
          <a:bodyPr/>
          <a:lstStyle/>
          <a:p>
            <a:pPr eaLnBrk="1" hangingPunct="1"/>
            <a:r>
              <a:rPr lang="uk-UA" sz="2800" dirty="0" smtClean="0"/>
              <a:t>      Позакласна робота – найефективніша форма роботи для розвитку всіх життєвих </a:t>
            </a:r>
            <a:r>
              <a:rPr lang="uk-UA" sz="2800" dirty="0" err="1" smtClean="0"/>
              <a:t>компетентностей</a:t>
            </a:r>
            <a:r>
              <a:rPr lang="uk-UA" sz="2800" dirty="0" smtClean="0"/>
              <a:t> учнів</a:t>
            </a:r>
            <a:endParaRPr lang="ru-RU" sz="2800" dirty="0" smtClean="0"/>
          </a:p>
        </p:txBody>
      </p:sp>
      <p:pic>
        <p:nvPicPr>
          <p:cNvPr id="21509" name="Picture 5" descr="Изображение 094"/>
          <p:cNvPicPr>
            <a:picLocks noChangeAspect="1" noChangeArrowheads="1"/>
          </p:cNvPicPr>
          <p:nvPr/>
        </p:nvPicPr>
        <p:blipFill>
          <a:blip r:embed="rId2" cstate="print"/>
          <a:srcRect r="28920" b="66997"/>
          <a:stretch>
            <a:fillRect/>
          </a:stretch>
        </p:blipFill>
        <p:spPr bwMode="auto">
          <a:xfrm>
            <a:off x="395535" y="1916832"/>
            <a:ext cx="2761209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6" descr="Изображение 094"/>
          <p:cNvPicPr>
            <a:picLocks noChangeAspect="1" noChangeArrowheads="1"/>
          </p:cNvPicPr>
          <p:nvPr/>
        </p:nvPicPr>
        <p:blipFill>
          <a:blip r:embed="rId3" cstate="print"/>
          <a:srcRect l="45993" t="32755" b="31514"/>
          <a:stretch>
            <a:fillRect/>
          </a:stretch>
        </p:blipFill>
        <p:spPr bwMode="auto">
          <a:xfrm>
            <a:off x="827583" y="3861048"/>
            <a:ext cx="2325641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8" name="Text Box 14"/>
          <p:cNvSpPr txBox="1">
            <a:spLocks noChangeArrowheads="1"/>
          </p:cNvSpPr>
          <p:nvPr/>
        </p:nvSpPr>
        <p:spPr bwMode="auto">
          <a:xfrm>
            <a:off x="3635896" y="1844824"/>
            <a:ext cx="2520280" cy="2554545"/>
          </a:xfrm>
          <a:prstGeom prst="rect">
            <a:avLst/>
          </a:prstGeom>
          <a:gradFill rotWithShape="1">
            <a:gsLst>
              <a:gs pos="0">
                <a:srgbClr val="009999"/>
              </a:gs>
              <a:gs pos="50000">
                <a:schemeClr val="accent1"/>
              </a:gs>
              <a:gs pos="100000">
                <a:srgbClr val="009999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uk-UA" sz="2000" b="1" dirty="0"/>
              <a:t>Позакласні заходи: театралізовані виступи, інтелектуальні ігри, фізичні естафети, турніри, </a:t>
            </a:r>
            <a:r>
              <a:rPr lang="uk-UA" sz="2000" b="1" dirty="0" smtClean="0"/>
              <a:t>конкурси, засідання творчої учнівської групи.</a:t>
            </a:r>
            <a:endParaRPr lang="ru-RU" sz="2000" b="1" dirty="0"/>
          </a:p>
        </p:txBody>
      </p:sp>
      <p:pic>
        <p:nvPicPr>
          <p:cNvPr id="33794" name="Picture 2" descr="Змагання учнів 5 класу &quot;Космічна подорож&quot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3" y="4005064"/>
            <a:ext cx="2567073" cy="1930179"/>
          </a:xfrm>
          <a:prstGeom prst="rect">
            <a:avLst/>
          </a:prstGeom>
          <a:noFill/>
        </p:spPr>
      </p:pic>
      <p:pic>
        <p:nvPicPr>
          <p:cNvPr id="33796" name="Picture 4" descr="Тиждень фізики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32240" y="1556792"/>
            <a:ext cx="1512168" cy="2016224"/>
          </a:xfrm>
          <a:prstGeom prst="rect">
            <a:avLst/>
          </a:prstGeom>
          <a:noFill/>
        </p:spPr>
      </p:pic>
      <p:pic>
        <p:nvPicPr>
          <p:cNvPr id="12" name="Рисунок 11" descr="20151110_14415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347864" y="4509120"/>
            <a:ext cx="2680072" cy="2010054"/>
          </a:xfrm>
          <a:prstGeom prst="rect">
            <a:avLst/>
          </a:prstGeom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t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700808"/>
            <a:ext cx="2273300" cy="4518025"/>
          </a:xfrm>
          <a:prstGeom prst="rect">
            <a:avLst/>
          </a:prstGeom>
          <a:noFill/>
        </p:spPr>
      </p:pic>
      <p:sp>
        <p:nvSpPr>
          <p:cNvPr id="17" name="Freeform 4"/>
          <p:cNvSpPr>
            <a:spLocks/>
          </p:cNvSpPr>
          <p:nvPr/>
        </p:nvSpPr>
        <p:spPr bwMode="gray">
          <a:xfrm>
            <a:off x="824334" y="1746200"/>
            <a:ext cx="1609725" cy="14700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" y="793"/>
              </a:cxn>
              <a:cxn ang="0">
                <a:pos x="551" y="1020"/>
              </a:cxn>
              <a:cxn ang="0">
                <a:pos x="1118" y="470"/>
              </a:cxn>
              <a:cxn ang="0">
                <a:pos x="0" y="0"/>
              </a:cxn>
            </a:cxnLst>
            <a:rect l="0" t="0" r="r" b="b"/>
            <a:pathLst>
              <a:path w="1118" h="1020">
                <a:moveTo>
                  <a:pt x="0" y="0"/>
                </a:moveTo>
                <a:cubicBezTo>
                  <a:pt x="2" y="393"/>
                  <a:pt x="6" y="793"/>
                  <a:pt x="6" y="793"/>
                </a:cubicBezTo>
                <a:cubicBezTo>
                  <a:pt x="117" y="797"/>
                  <a:pt x="326" y="808"/>
                  <a:pt x="551" y="1020"/>
                </a:cubicBezTo>
                <a:lnTo>
                  <a:pt x="1118" y="470"/>
                </a:lnTo>
                <a:cubicBezTo>
                  <a:pt x="1002" y="359"/>
                  <a:pt x="669" y="3"/>
                  <a:pt x="0" y="0"/>
                </a:cubicBezTo>
                <a:close/>
              </a:path>
            </a:pathLst>
          </a:custGeom>
          <a:gradFill rotWithShape="1">
            <a:gsLst>
              <a:gs pos="0">
                <a:srgbClr val="3891A7">
                  <a:gamma/>
                  <a:shade val="57255"/>
                  <a:invGamma/>
                </a:srgbClr>
              </a:gs>
              <a:gs pos="100000">
                <a:srgbClr val="3891A7">
                  <a:alpha val="30000"/>
                </a:srgbClr>
              </a:gs>
            </a:gsLst>
            <a:lin ang="18900000" scaled="1"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8" name="Freeform 5"/>
          <p:cNvSpPr>
            <a:spLocks/>
          </p:cNvSpPr>
          <p:nvPr/>
        </p:nvSpPr>
        <p:spPr bwMode="gray">
          <a:xfrm>
            <a:off x="827509" y="4783088"/>
            <a:ext cx="1598613" cy="1484312"/>
          </a:xfrm>
          <a:custGeom>
            <a:avLst/>
            <a:gdLst/>
            <a:ahLst/>
            <a:cxnLst>
              <a:cxn ang="0">
                <a:pos x="0" y="228"/>
              </a:cxn>
              <a:cxn ang="0">
                <a:pos x="4" y="1018"/>
              </a:cxn>
              <a:cxn ang="0">
                <a:pos x="1110" y="559"/>
              </a:cxn>
              <a:cxn ang="0">
                <a:pos x="552" y="0"/>
              </a:cxn>
              <a:cxn ang="0">
                <a:pos x="0" y="228"/>
              </a:cxn>
            </a:cxnLst>
            <a:rect l="0" t="0" r="r" b="b"/>
            <a:pathLst>
              <a:path w="1110" h="1030">
                <a:moveTo>
                  <a:pt x="0" y="228"/>
                </a:moveTo>
                <a:cubicBezTo>
                  <a:pt x="2" y="623"/>
                  <a:pt x="4" y="1018"/>
                  <a:pt x="4" y="1018"/>
                </a:cubicBezTo>
                <a:cubicBezTo>
                  <a:pt x="478" y="1030"/>
                  <a:pt x="849" y="814"/>
                  <a:pt x="1110" y="559"/>
                </a:cubicBezTo>
                <a:lnTo>
                  <a:pt x="552" y="0"/>
                </a:lnTo>
                <a:cubicBezTo>
                  <a:pt x="355" y="184"/>
                  <a:pt x="180" y="220"/>
                  <a:pt x="0" y="228"/>
                </a:cubicBezTo>
                <a:close/>
              </a:path>
            </a:pathLst>
          </a:custGeom>
          <a:gradFill rotWithShape="1">
            <a:gsLst>
              <a:gs pos="0">
                <a:srgbClr val="FEB80A">
                  <a:gamma/>
                  <a:shade val="63529"/>
                  <a:invGamma/>
                </a:srgbClr>
              </a:gs>
              <a:gs pos="100000">
                <a:srgbClr val="FEB80A">
                  <a:alpha val="30000"/>
                </a:srgbClr>
              </a:gs>
            </a:gsLst>
            <a:lin ang="2700000" scaled="1"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gray">
          <a:xfrm>
            <a:off x="1619672" y="2420888"/>
            <a:ext cx="1465262" cy="1571625"/>
          </a:xfrm>
          <a:custGeom>
            <a:avLst/>
            <a:gdLst/>
            <a:ahLst/>
            <a:cxnLst>
              <a:cxn ang="0">
                <a:pos x="0" y="554"/>
              </a:cxn>
              <a:cxn ang="0">
                <a:pos x="225" y="1091"/>
              </a:cxn>
              <a:cxn ang="0">
                <a:pos x="1017" y="1091"/>
              </a:cxn>
              <a:cxn ang="0">
                <a:pos x="566" y="0"/>
              </a:cxn>
              <a:cxn ang="0">
                <a:pos x="0" y="554"/>
              </a:cxn>
            </a:cxnLst>
            <a:rect l="0" t="0" r="r" b="b"/>
            <a:pathLst>
              <a:path w="1017" h="1091">
                <a:moveTo>
                  <a:pt x="0" y="554"/>
                </a:moveTo>
                <a:cubicBezTo>
                  <a:pt x="194" y="770"/>
                  <a:pt x="216" y="957"/>
                  <a:pt x="225" y="1091"/>
                </a:cubicBezTo>
                <a:lnTo>
                  <a:pt x="1017" y="1091"/>
                </a:lnTo>
                <a:cubicBezTo>
                  <a:pt x="1001" y="626"/>
                  <a:pt x="833" y="260"/>
                  <a:pt x="566" y="0"/>
                </a:cubicBezTo>
                <a:lnTo>
                  <a:pt x="0" y="554"/>
                </a:lnTo>
                <a:close/>
              </a:path>
            </a:pathLst>
          </a:custGeom>
          <a:gradFill rotWithShape="1">
            <a:gsLst>
              <a:gs pos="0">
                <a:srgbClr val="AA8A14">
                  <a:gamma/>
                  <a:shade val="69804"/>
                  <a:invGamma/>
                </a:srgbClr>
              </a:gs>
              <a:gs pos="100000">
                <a:srgbClr val="AA8A14">
                  <a:alpha val="30000"/>
                </a:srgbClr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1" name="Freeform 29"/>
          <p:cNvSpPr>
            <a:spLocks/>
          </p:cNvSpPr>
          <p:nvPr/>
        </p:nvSpPr>
        <p:spPr bwMode="gray">
          <a:xfrm>
            <a:off x="1622847" y="3987750"/>
            <a:ext cx="1462087" cy="1604963"/>
          </a:xfrm>
          <a:custGeom>
            <a:avLst/>
            <a:gdLst/>
            <a:ahLst/>
            <a:cxnLst>
              <a:cxn ang="0">
                <a:pos x="223" y="0"/>
              </a:cxn>
              <a:cxn ang="0">
                <a:pos x="0" y="550"/>
              </a:cxn>
              <a:cxn ang="0">
                <a:pos x="559" y="1114"/>
              </a:cxn>
              <a:cxn ang="0">
                <a:pos x="1016" y="4"/>
              </a:cxn>
              <a:cxn ang="0">
                <a:pos x="223" y="0"/>
              </a:cxn>
            </a:cxnLst>
            <a:rect l="0" t="0" r="r" b="b"/>
            <a:pathLst>
              <a:path w="1016" h="1114">
                <a:moveTo>
                  <a:pt x="223" y="0"/>
                </a:moveTo>
                <a:cubicBezTo>
                  <a:pt x="229" y="193"/>
                  <a:pt x="163" y="384"/>
                  <a:pt x="0" y="550"/>
                </a:cubicBezTo>
                <a:lnTo>
                  <a:pt x="559" y="1114"/>
                </a:lnTo>
                <a:cubicBezTo>
                  <a:pt x="763" y="892"/>
                  <a:pt x="1012" y="541"/>
                  <a:pt x="1016" y="4"/>
                </a:cubicBezTo>
                <a:lnTo>
                  <a:pt x="223" y="0"/>
                </a:lnTo>
                <a:close/>
              </a:path>
            </a:pathLst>
          </a:custGeom>
          <a:gradFill rotWithShape="1">
            <a:gsLst>
              <a:gs pos="0">
                <a:srgbClr val="8DC765">
                  <a:gamma/>
                  <a:shade val="69804"/>
                  <a:invGamma/>
                </a:srgbClr>
              </a:gs>
              <a:gs pos="100000">
                <a:srgbClr val="8DC765">
                  <a:alpha val="30000"/>
                </a:srgbClr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552" y="548680"/>
            <a:ext cx="4248472" cy="584775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r>
              <a:rPr lang="uk-UA" sz="3200" dirty="0" smtClean="0"/>
              <a:t>Досягнення  моїх учнів</a:t>
            </a:r>
            <a:endParaRPr lang="ru-RU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899592" y="1340768"/>
            <a:ext cx="61206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200" b="1" dirty="0" smtClean="0">
                <a:solidFill>
                  <a:srgbClr val="800080"/>
                </a:solidFill>
              </a:rPr>
              <a:t>У ІІІ етапі Всеукраїнських олімпіад з фізики</a:t>
            </a:r>
            <a:endParaRPr lang="ru-RU" sz="2200" b="1" dirty="0">
              <a:solidFill>
                <a:srgbClr val="80008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75856" y="2924944"/>
            <a:ext cx="30243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/>
              <a:t>ІІ місце </a:t>
            </a:r>
            <a:r>
              <a:rPr lang="uk-UA" sz="2000" b="1" dirty="0" smtClean="0"/>
              <a:t>(9 </a:t>
            </a:r>
            <a:r>
              <a:rPr lang="uk-UA" sz="2000" b="1" dirty="0" smtClean="0"/>
              <a:t>клас), </a:t>
            </a:r>
            <a:r>
              <a:rPr lang="uk-UA" sz="2000" b="1" dirty="0" smtClean="0"/>
              <a:t>2018 </a:t>
            </a:r>
            <a:r>
              <a:rPr lang="uk-UA" sz="2000" b="1" dirty="0" smtClean="0"/>
              <a:t>р.,</a:t>
            </a:r>
          </a:p>
          <a:p>
            <a:r>
              <a:rPr lang="uk-UA" sz="2000" b="1" dirty="0" smtClean="0"/>
              <a:t>ІІ місце </a:t>
            </a:r>
            <a:r>
              <a:rPr lang="uk-UA" sz="2000" b="1" dirty="0" smtClean="0"/>
              <a:t>(9 </a:t>
            </a:r>
            <a:r>
              <a:rPr lang="uk-UA" sz="2000" b="1" dirty="0" smtClean="0"/>
              <a:t>клас), </a:t>
            </a:r>
            <a:r>
              <a:rPr lang="uk-UA" sz="2000" b="1" dirty="0" smtClean="0"/>
              <a:t>2016р</a:t>
            </a:r>
            <a:r>
              <a:rPr lang="uk-UA" sz="2000" b="1" dirty="0" smtClean="0"/>
              <a:t>.,</a:t>
            </a:r>
          </a:p>
          <a:p>
            <a:r>
              <a:rPr lang="uk-UA" sz="2000" b="1" dirty="0" smtClean="0"/>
              <a:t>ІІІ </a:t>
            </a:r>
            <a:r>
              <a:rPr lang="uk-UA" sz="2000" b="1" dirty="0" smtClean="0"/>
              <a:t>місце </a:t>
            </a:r>
            <a:r>
              <a:rPr lang="uk-UA" sz="2000" b="1" dirty="0" smtClean="0"/>
              <a:t>(8 </a:t>
            </a:r>
            <a:r>
              <a:rPr lang="uk-UA" sz="2000" b="1" dirty="0" smtClean="0"/>
              <a:t>клас), </a:t>
            </a:r>
            <a:r>
              <a:rPr lang="uk-UA" sz="2000" b="1" dirty="0" smtClean="0"/>
              <a:t>2015 </a:t>
            </a:r>
            <a:r>
              <a:rPr lang="uk-UA" sz="2000" b="1" dirty="0" smtClean="0"/>
              <a:t>р</a:t>
            </a:r>
            <a:r>
              <a:rPr lang="uk-UA" dirty="0" smtClean="0"/>
              <a:t>.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2627784" y="2492896"/>
            <a:ext cx="57606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200" b="1" dirty="0" smtClean="0">
                <a:solidFill>
                  <a:srgbClr val="800080"/>
                </a:solidFill>
              </a:rPr>
              <a:t>У ІІ етапі Всеукраїнських олімпіад з фізики</a:t>
            </a:r>
            <a:endParaRPr lang="ru-RU" sz="2200" b="1" dirty="0">
              <a:solidFill>
                <a:srgbClr val="80008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83768" y="1844824"/>
            <a:ext cx="43924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/>
              <a:t>ІІІ місце (</a:t>
            </a:r>
            <a:r>
              <a:rPr lang="uk-UA" sz="2000" b="1" dirty="0" err="1" smtClean="0"/>
              <a:t>Луник</a:t>
            </a:r>
            <a:r>
              <a:rPr lang="uk-UA" sz="2000" b="1" dirty="0" smtClean="0"/>
              <a:t> Т., 9 клас), 2014 р</a:t>
            </a:r>
            <a:r>
              <a:rPr lang="uk-UA" dirty="0" smtClean="0"/>
              <a:t>.</a:t>
            </a:r>
            <a:endParaRPr lang="ru-RU" dirty="0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2555776" y="2420888"/>
            <a:ext cx="590465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3203848" y="3933056"/>
            <a:ext cx="525658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рямоугольник 22"/>
          <p:cNvSpPr/>
          <p:nvPr/>
        </p:nvSpPr>
        <p:spPr>
          <a:xfrm>
            <a:off x="6948264" y="6669360"/>
            <a:ext cx="1296144" cy="18864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2483768" y="5589240"/>
            <a:ext cx="525658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Изображение 081"/>
          <p:cNvPicPr>
            <a:picLocks noChangeAspect="1" noChangeArrowheads="1"/>
          </p:cNvPicPr>
          <p:nvPr/>
        </p:nvPicPr>
        <p:blipFill>
          <a:blip r:embed="rId3" cstate="print">
            <a:lum bright="-10000" contrast="10000"/>
          </a:blip>
          <a:srcRect l="8177" b="4510"/>
          <a:stretch>
            <a:fillRect/>
          </a:stretch>
        </p:blipFill>
        <p:spPr bwMode="auto">
          <a:xfrm rot="623148">
            <a:off x="7067035" y="4166245"/>
            <a:ext cx="1551106" cy="2257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</p:pic>
      <p:sp>
        <p:nvSpPr>
          <p:cNvPr id="25" name="TextBox 24"/>
          <p:cNvSpPr txBox="1"/>
          <p:nvPr/>
        </p:nvSpPr>
        <p:spPr>
          <a:xfrm>
            <a:off x="3059832" y="4149080"/>
            <a:ext cx="58326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200" b="1" dirty="0" smtClean="0">
                <a:solidFill>
                  <a:srgbClr val="800080"/>
                </a:solidFill>
              </a:rPr>
              <a:t>У конкурсі </a:t>
            </a:r>
            <a:r>
              <a:rPr lang="uk-UA" sz="2200" b="1" dirty="0" err="1" smtClean="0">
                <a:solidFill>
                  <a:srgbClr val="800080"/>
                </a:solidFill>
              </a:rPr>
              <a:t>“Здорова</a:t>
            </a:r>
            <a:r>
              <a:rPr lang="uk-UA" sz="2200" b="1" dirty="0" smtClean="0">
                <a:solidFill>
                  <a:srgbClr val="800080"/>
                </a:solidFill>
              </a:rPr>
              <a:t> планета – здоровий </a:t>
            </a:r>
            <a:r>
              <a:rPr lang="uk-UA" sz="2200" b="1" dirty="0" err="1" smtClean="0">
                <a:solidFill>
                  <a:srgbClr val="800080"/>
                </a:solidFill>
              </a:rPr>
              <a:t>ти”</a:t>
            </a:r>
            <a:endParaRPr lang="ru-RU" sz="2200" b="1" dirty="0">
              <a:solidFill>
                <a:srgbClr val="80008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987824" y="4653136"/>
            <a:ext cx="53285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/>
              <a:t>Диплом  ІІ  ступеня</a:t>
            </a:r>
            <a:r>
              <a:rPr lang="uk-UA" sz="2000" dirty="0" smtClean="0"/>
              <a:t> </a:t>
            </a:r>
            <a:r>
              <a:rPr lang="uk-UA" sz="2000" b="1" dirty="0" smtClean="0"/>
              <a:t>за роботу «</a:t>
            </a:r>
            <a:r>
              <a:rPr lang="uk-UA" sz="2000" b="1" dirty="0" err="1" smtClean="0"/>
              <a:t>Енергозбережувальне</a:t>
            </a:r>
            <a:r>
              <a:rPr lang="uk-UA" sz="2000" b="1" dirty="0" smtClean="0"/>
              <a:t> освітлення»</a:t>
            </a:r>
            <a:endParaRPr lang="ru-RU" sz="2000" b="1" dirty="0" smtClean="0"/>
          </a:p>
          <a:p>
            <a:r>
              <a:rPr lang="uk-UA" sz="2000" b="1" dirty="0" smtClean="0"/>
              <a:t> </a:t>
            </a:r>
            <a:endParaRPr lang="ru-RU" sz="2000" b="1" dirty="0"/>
          </a:p>
        </p:txBody>
      </p:sp>
      <p:pic>
        <p:nvPicPr>
          <p:cNvPr id="28" name="Рисунок 27" descr="4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63688" y="5733256"/>
            <a:ext cx="1579586" cy="11247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41.jpg"/>
          <p:cNvPicPr>
            <a:picLocks noChangeAspect="1"/>
          </p:cNvPicPr>
          <p:nvPr/>
        </p:nvPicPr>
        <p:blipFill>
          <a:blip r:embed="rId3" cstate="print"/>
          <a:srcRect l="4943" b="1886"/>
          <a:stretch>
            <a:fillRect/>
          </a:stretch>
        </p:blipFill>
        <p:spPr>
          <a:xfrm rot="330376">
            <a:off x="6764405" y="439997"/>
            <a:ext cx="1888173" cy="26518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9552" y="476672"/>
            <a:ext cx="4392488" cy="646331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r>
              <a:rPr lang="uk-UA" sz="3600" b="1" dirty="0" smtClean="0"/>
              <a:t>Методична  робота</a:t>
            </a:r>
            <a:endParaRPr lang="ru-RU" sz="3600" b="1" dirty="0"/>
          </a:p>
        </p:txBody>
      </p:sp>
      <p:pic>
        <p:nvPicPr>
          <p:cNvPr id="3" name="Рисунок 2" descr="6.jpg"/>
          <p:cNvPicPr>
            <a:picLocks noChangeAspect="1"/>
          </p:cNvPicPr>
          <p:nvPr/>
        </p:nvPicPr>
        <p:blipFill>
          <a:blip r:embed="rId4" cstate="print"/>
          <a:srcRect l="5330" b="3727"/>
          <a:stretch>
            <a:fillRect/>
          </a:stretch>
        </p:blipFill>
        <p:spPr>
          <a:xfrm rot="515292">
            <a:off x="6788967" y="2135056"/>
            <a:ext cx="1886112" cy="2608858"/>
          </a:xfrm>
          <a:prstGeom prst="rect">
            <a:avLst/>
          </a:prstGeom>
        </p:spPr>
      </p:pic>
      <p:pic>
        <p:nvPicPr>
          <p:cNvPr id="2" name="Рисунок 1" descr="5.jpg"/>
          <p:cNvPicPr>
            <a:picLocks noChangeAspect="1"/>
          </p:cNvPicPr>
          <p:nvPr/>
        </p:nvPicPr>
        <p:blipFill>
          <a:blip r:embed="rId5" cstate="print"/>
          <a:srcRect l="2573"/>
          <a:stretch>
            <a:fillRect/>
          </a:stretch>
        </p:blipFill>
        <p:spPr>
          <a:xfrm rot="542466">
            <a:off x="6773082" y="3888834"/>
            <a:ext cx="1807482" cy="251636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948264" y="6669360"/>
            <a:ext cx="1368152" cy="18864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сайт.jpg"/>
          <p:cNvPicPr>
            <a:picLocks noChangeAspect="1"/>
          </p:cNvPicPr>
          <p:nvPr/>
        </p:nvPicPr>
        <p:blipFill>
          <a:blip r:embed="rId6" cstate="print"/>
          <a:srcRect l="6688" t="16384" r="6688" b="7980"/>
          <a:stretch>
            <a:fillRect/>
          </a:stretch>
        </p:blipFill>
        <p:spPr>
          <a:xfrm>
            <a:off x="3059832" y="1556792"/>
            <a:ext cx="3528392" cy="1732119"/>
          </a:xfrm>
          <a:prstGeom prst="round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539552" y="1844824"/>
            <a:ext cx="2304256" cy="1080120"/>
          </a:xfrm>
          <a:prstGeom prst="roundRect">
            <a:avLst/>
          </a:prstGeom>
          <a:solidFill>
            <a:srgbClr val="006600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/>
              <a:t>Участь у конкурсі </a:t>
            </a:r>
            <a:r>
              <a:rPr lang="uk-UA" b="1" dirty="0" err="1" smtClean="0"/>
              <a:t>“Вчитель</a:t>
            </a:r>
            <a:r>
              <a:rPr lang="uk-UA" b="1" dirty="0" smtClean="0"/>
              <a:t> року - 2013”</a:t>
            </a:r>
          </a:p>
          <a:p>
            <a:pPr algn="ctr"/>
            <a:r>
              <a:rPr lang="uk-UA" b="1" dirty="0" smtClean="0"/>
              <a:t>ІІ місце</a:t>
            </a:r>
            <a:endParaRPr lang="ru-RU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427984" y="1268760"/>
            <a:ext cx="2304256" cy="1080120"/>
          </a:xfrm>
          <a:prstGeom prst="roundRect">
            <a:avLst/>
          </a:prstGeom>
          <a:solidFill>
            <a:srgbClr val="00660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/>
              <a:t>Створено сайт </a:t>
            </a:r>
            <a:r>
              <a:rPr lang="uk-UA" b="1" dirty="0" err="1" smtClean="0"/>
              <a:t>“Ультрафізика”</a:t>
            </a:r>
            <a:endParaRPr lang="uk-UA" b="1" dirty="0" smtClean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11560" y="3068960"/>
            <a:ext cx="2448272" cy="1584176"/>
          </a:xfrm>
          <a:prstGeom prst="roundRect">
            <a:avLst/>
          </a:prstGeom>
          <a:solidFill>
            <a:srgbClr val="006600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/>
              <a:t>Участь у конкурсі </a:t>
            </a:r>
            <a:r>
              <a:rPr lang="uk-UA" b="1" dirty="0" err="1" smtClean="0"/>
              <a:t>“Обличчя</a:t>
            </a:r>
            <a:r>
              <a:rPr lang="uk-UA" b="1" dirty="0" smtClean="0"/>
              <a:t> освіти </a:t>
            </a:r>
            <a:r>
              <a:rPr lang="uk-UA" b="1" dirty="0" err="1" smtClean="0"/>
              <a:t>Чортківщини”</a:t>
            </a:r>
            <a:endParaRPr lang="uk-UA" b="1" dirty="0" smtClean="0"/>
          </a:p>
          <a:p>
            <a:pPr algn="ctr"/>
            <a:r>
              <a:rPr lang="uk-UA" b="1" dirty="0" smtClean="0"/>
              <a:t>Номінація </a:t>
            </a:r>
            <a:r>
              <a:rPr lang="uk-UA" b="1" dirty="0" err="1" smtClean="0"/>
              <a:t>“Кращий</a:t>
            </a:r>
            <a:r>
              <a:rPr lang="uk-UA" b="1" dirty="0" smtClean="0"/>
              <a:t> гурток </a:t>
            </a:r>
            <a:r>
              <a:rPr lang="uk-UA" b="1" dirty="0" err="1" smtClean="0"/>
              <a:t>школи”</a:t>
            </a:r>
            <a:endParaRPr lang="uk-UA" b="1" dirty="0" smtClean="0"/>
          </a:p>
          <a:p>
            <a:pPr algn="ctr"/>
            <a:r>
              <a:rPr lang="uk-UA" b="1" dirty="0" smtClean="0"/>
              <a:t>ІІ місце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851920" y="3501008"/>
            <a:ext cx="2592288" cy="2304256"/>
          </a:xfrm>
          <a:prstGeom prst="roundRect">
            <a:avLst/>
          </a:prstGeom>
          <a:solidFill>
            <a:srgbClr val="006600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/>
              <a:t>Розробка уроку-дослідження </a:t>
            </a:r>
            <a:r>
              <a:rPr lang="uk-UA" b="1" dirty="0" err="1" smtClean="0"/>
              <a:t>“Фотометрія”</a:t>
            </a:r>
            <a:endParaRPr lang="uk-UA" b="1" dirty="0" smtClean="0"/>
          </a:p>
          <a:p>
            <a:pPr lvl="0" algn="ctr"/>
            <a:r>
              <a:rPr lang="uk-UA" sz="1600" u="sng" dirty="0" smtClean="0">
                <a:solidFill>
                  <a:srgbClr val="00B0F0"/>
                </a:solidFill>
                <a:hlinkClick r:id="rId7"/>
              </a:rPr>
              <a:t>http://www.teacherjournal.com.ua/shkola/fizika/10995-urok-dosldzhennya-qfotometrya-sila-svtla-osvtlenstq.html</a:t>
            </a:r>
            <a:endParaRPr lang="uk-UA" sz="1600" b="1" dirty="0" smtClean="0">
              <a:solidFill>
                <a:srgbClr val="00B0F0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67544" y="4797152"/>
            <a:ext cx="3096344" cy="1512168"/>
          </a:xfrm>
          <a:prstGeom prst="roundRect">
            <a:avLst/>
          </a:prstGeom>
          <a:solidFill>
            <a:srgbClr val="006600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/>
              <a:t>Участь у обласному семінарі</a:t>
            </a:r>
            <a:r>
              <a:rPr lang="uk-UA" dirty="0" smtClean="0"/>
              <a:t> </a:t>
            </a:r>
          </a:p>
          <a:p>
            <a:pPr algn="ctr"/>
            <a:r>
              <a:rPr lang="uk-UA" b="1" dirty="0" err="1" smtClean="0"/>
              <a:t>“Оптимізація</a:t>
            </a:r>
            <a:r>
              <a:rPr lang="uk-UA" b="1" dirty="0" smtClean="0"/>
              <a:t> навчальної діяльності учнів на уроках </a:t>
            </a:r>
            <a:r>
              <a:rPr lang="uk-UA" b="1" dirty="0" err="1" smtClean="0"/>
              <a:t>фізики”</a:t>
            </a:r>
            <a:r>
              <a:rPr lang="uk-UA" b="1" dirty="0" smtClean="0"/>
              <a:t> 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7200" b="1" dirty="0" smtClean="0">
                <a:latin typeface="Monotype Corsiva" pitchFamily="66" charset="0"/>
              </a:rPr>
              <a:t>Дякую   за   увагу!</a:t>
            </a:r>
            <a:endParaRPr lang="ru-RU" sz="7200" b="1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Рисунок 35" descr="e`kologiya-shablon-3.1.png"/>
          <p:cNvPicPr>
            <a:picLocks noChangeAspect="1"/>
          </p:cNvPicPr>
          <p:nvPr/>
        </p:nvPicPr>
        <p:blipFill>
          <a:blip r:embed="rId2" cstate="print"/>
          <a:srcRect l="34252" r="6533" b="20212"/>
          <a:stretch>
            <a:fillRect/>
          </a:stretch>
        </p:blipFill>
        <p:spPr>
          <a:xfrm>
            <a:off x="4283968" y="404664"/>
            <a:ext cx="1944216" cy="196476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 descr="Рівненський_державний_гуманітарний_університет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3573016"/>
            <a:ext cx="3936435" cy="2952328"/>
          </a:xfrm>
          <a:prstGeom prst="rect">
            <a:avLst/>
          </a:prstGeom>
        </p:spPr>
      </p:pic>
      <p:grpSp>
        <p:nvGrpSpPr>
          <p:cNvPr id="13" name="Group 7"/>
          <p:cNvGrpSpPr>
            <a:grpSpLocks/>
          </p:cNvGrpSpPr>
          <p:nvPr/>
        </p:nvGrpSpPr>
        <p:grpSpPr bwMode="auto">
          <a:xfrm>
            <a:off x="467544" y="404664"/>
            <a:ext cx="3528392" cy="3168352"/>
            <a:chOff x="2287" y="1392"/>
            <a:chExt cx="1158" cy="2085"/>
          </a:xfrm>
        </p:grpSpPr>
        <p:sp>
          <p:nvSpPr>
            <p:cNvPr id="14" name="AutoShape 8"/>
            <p:cNvSpPr>
              <a:spLocks noChangeArrowheads="1"/>
            </p:cNvSpPr>
            <p:nvPr/>
          </p:nvSpPr>
          <p:spPr bwMode="ltGray">
            <a:xfrm>
              <a:off x="2287" y="1392"/>
              <a:ext cx="1158" cy="208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EB80A"/>
                </a:gs>
                <a:gs pos="100000">
                  <a:srgbClr val="FEB80A">
                    <a:gamma/>
                    <a:tint val="63922"/>
                    <a:invGamma/>
                  </a:srgbClr>
                </a:gs>
              </a:gsLst>
              <a:lin ang="54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" name="AutoShape 9"/>
            <p:cNvSpPr>
              <a:spLocks noChangeArrowheads="1"/>
            </p:cNvSpPr>
            <p:nvPr/>
          </p:nvSpPr>
          <p:spPr bwMode="ltGray">
            <a:xfrm>
              <a:off x="2345" y="1434"/>
              <a:ext cx="1023" cy="28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FEB80A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6" name="Text Box 14"/>
          <p:cNvSpPr txBox="1">
            <a:spLocks noChangeArrowheads="1"/>
          </p:cNvSpPr>
          <p:nvPr/>
        </p:nvSpPr>
        <p:spPr bwMode="gray">
          <a:xfrm>
            <a:off x="539552" y="1196752"/>
            <a:ext cx="36004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ysClr val="windowText" lastClr="000000">
                  <a:shade val="95000"/>
                </a:sysClr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uk-UA" sz="2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   Закінчила у 1979 році   Рівненський державний педагогічний інститут ім. Д.З. </a:t>
            </a:r>
            <a:r>
              <a:rPr kumimoji="0" lang="uk-UA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Мануїльського</a:t>
            </a:r>
            <a:endParaRPr kumimoji="0" lang="uk-UA" sz="20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ysClr val="windowText" lastClr="000000">
                  <a:shade val="95000"/>
                </a:sysClr>
              </a:buClr>
              <a:buSzTx/>
              <a:buFont typeface="Wingdings 2"/>
              <a:buNone/>
              <a:tabLst/>
              <a:defRPr/>
            </a:pPr>
            <a:endParaRPr kumimoji="0" lang="uk-UA" sz="20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ysClr val="windowText" lastClr="000000">
                  <a:shade val="95000"/>
                </a:sysClr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uk-UA" sz="2000" b="1" kern="0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Спеціальність - вчитель фізики та математики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30" name="Group 4"/>
          <p:cNvGrpSpPr>
            <a:grpSpLocks/>
          </p:cNvGrpSpPr>
          <p:nvPr/>
        </p:nvGrpSpPr>
        <p:grpSpPr bwMode="auto">
          <a:xfrm>
            <a:off x="5148064" y="4005064"/>
            <a:ext cx="3376146" cy="2520280"/>
            <a:chOff x="528" y="1392"/>
            <a:chExt cx="1158" cy="2085"/>
          </a:xfrm>
        </p:grpSpPr>
        <p:sp>
          <p:nvSpPr>
            <p:cNvPr id="31" name="AutoShape 5"/>
            <p:cNvSpPr>
              <a:spLocks noChangeArrowheads="1"/>
            </p:cNvSpPr>
            <p:nvPr/>
          </p:nvSpPr>
          <p:spPr bwMode="ltGray">
            <a:xfrm>
              <a:off x="528" y="1392"/>
              <a:ext cx="1158" cy="208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44314"/>
                    <a:invGamma/>
                  </a:schemeClr>
                </a:gs>
              </a:gsLst>
              <a:lin ang="54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" name="AutoShape 6"/>
            <p:cNvSpPr>
              <a:spLocks noChangeArrowheads="1"/>
            </p:cNvSpPr>
            <p:nvPr/>
          </p:nvSpPr>
          <p:spPr bwMode="ltGray">
            <a:xfrm>
              <a:off x="577" y="1445"/>
              <a:ext cx="1063" cy="28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FFFFF"/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33" name="Text Box 13"/>
          <p:cNvSpPr txBox="1">
            <a:spLocks noChangeArrowheads="1"/>
          </p:cNvSpPr>
          <p:nvPr/>
        </p:nvSpPr>
        <p:spPr bwMode="gray">
          <a:xfrm>
            <a:off x="5364088" y="4365104"/>
            <a:ext cx="303069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20650" indent="-120650">
              <a:spcBef>
                <a:spcPct val="50000"/>
              </a:spcBef>
              <a:buFontTx/>
              <a:buChar char="•"/>
            </a:pPr>
            <a:r>
              <a:rPr lang="uk-UA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Освіта: вища</a:t>
            </a:r>
          </a:p>
          <a:p>
            <a:pPr marL="120650" indent="-120650">
              <a:spcBef>
                <a:spcPct val="50000"/>
              </a:spcBef>
              <a:buFontTx/>
              <a:buChar char="•"/>
            </a:pPr>
            <a:r>
              <a:rPr lang="uk-UA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Категорія: вища</a:t>
            </a:r>
          </a:p>
          <a:p>
            <a:pPr marL="120650" indent="-120650">
              <a:spcBef>
                <a:spcPct val="50000"/>
              </a:spcBef>
              <a:buFontTx/>
              <a:buChar char="•"/>
            </a:pPr>
            <a:r>
              <a:rPr lang="uk-UA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Звання: старший вчитель</a:t>
            </a:r>
          </a:p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Arial" pitchFamily="34" charset="0"/>
              <a:buChar char="•"/>
              <a:defRPr/>
            </a:pPr>
            <a:r>
              <a:rPr lang="uk-U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Стаж роботи: </a:t>
            </a:r>
            <a:r>
              <a:rPr lang="uk-U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39 </a:t>
            </a:r>
            <a:r>
              <a:rPr lang="uk-U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років  </a:t>
            </a:r>
            <a:endParaRPr lang="uk-UA" sz="1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7" name="Group 16"/>
          <p:cNvGrpSpPr>
            <a:grpSpLocks/>
          </p:cNvGrpSpPr>
          <p:nvPr/>
        </p:nvGrpSpPr>
        <p:grpSpPr bwMode="auto">
          <a:xfrm rot="5590694">
            <a:off x="7317947" y="1862179"/>
            <a:ext cx="504825" cy="496888"/>
            <a:chOff x="1872" y="2352"/>
            <a:chExt cx="240" cy="240"/>
          </a:xfrm>
          <a:solidFill>
            <a:schemeClr val="bg1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18" name="Group 17"/>
            <p:cNvGrpSpPr>
              <a:grpSpLocks/>
            </p:cNvGrpSpPr>
            <p:nvPr/>
          </p:nvGrpSpPr>
          <p:grpSpPr bwMode="auto">
            <a:xfrm>
              <a:off x="1968" y="2352"/>
              <a:ext cx="144" cy="240"/>
              <a:chOff x="1968" y="2352"/>
              <a:chExt cx="144" cy="240"/>
            </a:xfrm>
            <a:grpFill/>
          </p:grpSpPr>
          <p:sp>
            <p:nvSpPr>
              <p:cNvPr id="25" name="Oval 18"/>
              <p:cNvSpPr>
                <a:spLocks noChangeArrowheads="1"/>
              </p:cNvSpPr>
              <p:nvPr/>
            </p:nvSpPr>
            <p:spPr bwMode="gray">
              <a:xfrm>
                <a:off x="1968" y="2352"/>
                <a:ext cx="48" cy="48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" name="Oval 19"/>
              <p:cNvSpPr>
                <a:spLocks noChangeArrowheads="1"/>
              </p:cNvSpPr>
              <p:nvPr/>
            </p:nvSpPr>
            <p:spPr bwMode="gray">
              <a:xfrm>
                <a:off x="2016" y="2400"/>
                <a:ext cx="48" cy="48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" name="Oval 20"/>
              <p:cNvSpPr>
                <a:spLocks noChangeArrowheads="1"/>
              </p:cNvSpPr>
              <p:nvPr/>
            </p:nvSpPr>
            <p:spPr bwMode="gray">
              <a:xfrm>
                <a:off x="2064" y="2448"/>
                <a:ext cx="48" cy="48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8" name="Oval 21"/>
              <p:cNvSpPr>
                <a:spLocks noChangeArrowheads="1"/>
              </p:cNvSpPr>
              <p:nvPr/>
            </p:nvSpPr>
            <p:spPr bwMode="gray">
              <a:xfrm>
                <a:off x="2016" y="2496"/>
                <a:ext cx="48" cy="48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9" name="Oval 22"/>
              <p:cNvSpPr>
                <a:spLocks noChangeArrowheads="1"/>
              </p:cNvSpPr>
              <p:nvPr/>
            </p:nvSpPr>
            <p:spPr bwMode="gray">
              <a:xfrm>
                <a:off x="1968" y="2544"/>
                <a:ext cx="48" cy="48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9" name="Group 23"/>
            <p:cNvGrpSpPr>
              <a:grpSpLocks/>
            </p:cNvGrpSpPr>
            <p:nvPr/>
          </p:nvGrpSpPr>
          <p:grpSpPr bwMode="auto">
            <a:xfrm>
              <a:off x="1872" y="2352"/>
              <a:ext cx="144" cy="240"/>
              <a:chOff x="1968" y="2352"/>
              <a:chExt cx="144" cy="240"/>
            </a:xfrm>
            <a:grpFill/>
          </p:grpSpPr>
          <p:sp>
            <p:nvSpPr>
              <p:cNvPr id="20" name="Oval 24"/>
              <p:cNvSpPr>
                <a:spLocks noChangeArrowheads="1"/>
              </p:cNvSpPr>
              <p:nvPr/>
            </p:nvSpPr>
            <p:spPr bwMode="gray">
              <a:xfrm>
                <a:off x="1968" y="2352"/>
                <a:ext cx="48" cy="48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" name="Oval 25"/>
              <p:cNvSpPr>
                <a:spLocks noChangeArrowheads="1"/>
              </p:cNvSpPr>
              <p:nvPr/>
            </p:nvSpPr>
            <p:spPr bwMode="gray">
              <a:xfrm>
                <a:off x="2016" y="2400"/>
                <a:ext cx="48" cy="48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2" name="Oval 26"/>
              <p:cNvSpPr>
                <a:spLocks noChangeArrowheads="1"/>
              </p:cNvSpPr>
              <p:nvPr/>
            </p:nvSpPr>
            <p:spPr bwMode="gray">
              <a:xfrm>
                <a:off x="2064" y="2448"/>
                <a:ext cx="48" cy="48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3" name="Oval 27"/>
              <p:cNvSpPr>
                <a:spLocks noChangeArrowheads="1"/>
              </p:cNvSpPr>
              <p:nvPr/>
            </p:nvSpPr>
            <p:spPr bwMode="gray">
              <a:xfrm>
                <a:off x="2016" y="2496"/>
                <a:ext cx="48" cy="48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4" name="Oval 28"/>
              <p:cNvSpPr>
                <a:spLocks noChangeArrowheads="1"/>
              </p:cNvSpPr>
              <p:nvPr/>
            </p:nvSpPr>
            <p:spPr bwMode="gray">
              <a:xfrm>
                <a:off x="1968" y="2544"/>
                <a:ext cx="48" cy="48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34" name="Прямоугольник 33"/>
          <p:cNvSpPr/>
          <p:nvPr/>
        </p:nvSpPr>
        <p:spPr>
          <a:xfrm>
            <a:off x="6948264" y="6669360"/>
            <a:ext cx="1368152" cy="18864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5" name="Рисунок 34" descr="23012011033 - копия (2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4008" y="764704"/>
            <a:ext cx="1425492" cy="143881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7" name="TextBox 36"/>
          <p:cNvSpPr txBox="1"/>
          <p:nvPr/>
        </p:nvSpPr>
        <p:spPr>
          <a:xfrm>
            <a:off x="4355976" y="2564904"/>
            <a:ext cx="4320480" cy="132343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uk-UA" sz="2000" b="1" u="sng" dirty="0" smtClean="0"/>
              <a:t> «Поставити справу так, щоб усе, що підлягає вивченню, вивчалось: легко, швидко, ґрунтовно».   </a:t>
            </a:r>
          </a:p>
          <a:p>
            <a:r>
              <a:rPr lang="uk-UA" sz="2000" dirty="0" smtClean="0"/>
              <a:t>                                 </a:t>
            </a:r>
            <a:r>
              <a:rPr lang="uk-UA" sz="2000" u="sng" dirty="0" smtClean="0"/>
              <a:t> (Я.А.</a:t>
            </a:r>
            <a:r>
              <a:rPr lang="uk-UA" sz="2000" u="sng" dirty="0" err="1" smtClean="0"/>
              <a:t>Коменський</a:t>
            </a:r>
            <a:r>
              <a:rPr lang="uk-UA" sz="2000" u="sng" dirty="0" smtClean="0"/>
              <a:t>)</a:t>
            </a:r>
            <a:endParaRPr lang="ru-RU" sz="2000" dirty="0"/>
          </a:p>
        </p:txBody>
      </p:sp>
      <p:sp>
        <p:nvSpPr>
          <p:cNvPr id="38" name="TextBox 37"/>
          <p:cNvSpPr txBox="1"/>
          <p:nvPr/>
        </p:nvSpPr>
        <p:spPr>
          <a:xfrm>
            <a:off x="6516216" y="1052736"/>
            <a:ext cx="1944216" cy="70788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2000" dirty="0" smtClean="0"/>
              <a:t>ПЕДАГОГІЧНЕ КРЕДО: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AutoShape 4"/>
          <p:cNvSpPr>
            <a:spLocks noChangeArrowheads="1"/>
          </p:cNvSpPr>
          <p:nvPr/>
        </p:nvSpPr>
        <p:spPr bwMode="gray">
          <a:xfrm>
            <a:off x="3635896" y="1196752"/>
            <a:ext cx="3960440" cy="360040"/>
          </a:xfrm>
          <a:prstGeom prst="roundRect">
            <a:avLst>
              <a:gd name="adj" fmla="val 50000"/>
            </a:avLst>
          </a:prstGeom>
          <a:solidFill>
            <a:srgbClr val="71F774"/>
          </a:solidFill>
          <a:ln w="28575" algn="ctr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endParaRPr lang="uk-UA" b="1" dirty="0" smtClean="0">
              <a:solidFill>
                <a:srgbClr val="000000"/>
              </a:solidFill>
            </a:endParaRPr>
          </a:p>
          <a:p>
            <a:pPr eaLnBrk="0" hangingPunct="0"/>
            <a:r>
              <a:rPr lang="uk-UA" sz="2000" b="1" dirty="0" smtClean="0">
                <a:solidFill>
                  <a:srgbClr val="000000"/>
                </a:solidFill>
              </a:rPr>
              <a:t>Продуктивна творча діяльність</a:t>
            </a:r>
            <a:endParaRPr lang="en-US" sz="2000" b="1" dirty="0" smtClean="0"/>
          </a:p>
          <a:p>
            <a:pPr eaLnBrk="0" hangingPunct="0"/>
            <a:r>
              <a:rPr lang="uk-UA" b="1" dirty="0" smtClean="0">
                <a:solidFill>
                  <a:srgbClr val="000000"/>
                </a:solidFill>
              </a:rPr>
              <a:t> </a:t>
            </a:r>
            <a:endParaRPr lang="en-US" b="1" dirty="0"/>
          </a:p>
        </p:txBody>
      </p:sp>
      <p:sp>
        <p:nvSpPr>
          <p:cNvPr id="2" name="TextBox 1"/>
          <p:cNvSpPr txBox="1"/>
          <p:nvPr/>
        </p:nvSpPr>
        <p:spPr>
          <a:xfrm>
            <a:off x="467544" y="476672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003300"/>
                </a:solidFill>
              </a:rPr>
              <a:t>Науково – методична проблема:</a:t>
            </a:r>
            <a:endParaRPr lang="ru-RU" sz="3600" b="1" dirty="0">
              <a:solidFill>
                <a:srgbClr val="0033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948264" y="6669360"/>
            <a:ext cx="1296144" cy="18864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AutoShape 3"/>
          <p:cNvSpPr>
            <a:spLocks noChangeArrowheads="1"/>
          </p:cNvSpPr>
          <p:nvPr/>
        </p:nvSpPr>
        <p:spPr bwMode="ltGray">
          <a:xfrm rot="5400000">
            <a:off x="-216532" y="1592796"/>
            <a:ext cx="5328592" cy="4392488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0">
            <a:gsLst>
              <a:gs pos="0">
                <a:schemeClr val="tx2">
                  <a:gamma/>
                  <a:tint val="45490"/>
                  <a:invGamma/>
                  <a:alpha val="60001"/>
                </a:schemeClr>
              </a:gs>
              <a:gs pos="100000">
                <a:schemeClr val="tx2">
                  <a:alpha val="60001"/>
                </a:scheme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12" name="Group 9"/>
          <p:cNvGrpSpPr>
            <a:grpSpLocks/>
          </p:cNvGrpSpPr>
          <p:nvPr/>
        </p:nvGrpSpPr>
        <p:grpSpPr bwMode="auto">
          <a:xfrm>
            <a:off x="3275856" y="1268760"/>
            <a:ext cx="381000" cy="381000"/>
            <a:chOff x="2078" y="1680"/>
            <a:chExt cx="1615" cy="1615"/>
          </a:xfrm>
        </p:grpSpPr>
        <p:sp>
          <p:nvSpPr>
            <p:cNvPr id="13" name="Oval 10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" name="Oval 11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" name="Oval 12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16" name="Oval 13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0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17" name="Oval 14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18" name="Oval 15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  <p:grpSp>
        <p:nvGrpSpPr>
          <p:cNvPr id="19" name="Group 16"/>
          <p:cNvGrpSpPr>
            <a:grpSpLocks/>
          </p:cNvGrpSpPr>
          <p:nvPr/>
        </p:nvGrpSpPr>
        <p:grpSpPr bwMode="auto">
          <a:xfrm>
            <a:off x="3707904" y="1628800"/>
            <a:ext cx="381000" cy="381000"/>
            <a:chOff x="2078" y="1680"/>
            <a:chExt cx="1615" cy="1615"/>
          </a:xfrm>
        </p:grpSpPr>
        <p:sp>
          <p:nvSpPr>
            <p:cNvPr id="20" name="Oval 17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" name="Oval 18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" name="Oval 19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23" name="Oval 20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shade val="0"/>
                    <a:invGamma/>
                  </a:schemeClr>
                </a:gs>
                <a:gs pos="100000">
                  <a:schemeClr val="accent2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24" name="Oval 21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25" name="Oval 22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  <p:grpSp>
        <p:nvGrpSpPr>
          <p:cNvPr id="26" name="Group 23"/>
          <p:cNvGrpSpPr>
            <a:grpSpLocks/>
          </p:cNvGrpSpPr>
          <p:nvPr/>
        </p:nvGrpSpPr>
        <p:grpSpPr bwMode="auto">
          <a:xfrm>
            <a:off x="4211960" y="2492896"/>
            <a:ext cx="381000" cy="381000"/>
            <a:chOff x="2078" y="1680"/>
            <a:chExt cx="1615" cy="1615"/>
          </a:xfrm>
        </p:grpSpPr>
        <p:sp>
          <p:nvSpPr>
            <p:cNvPr id="27" name="Oval 2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8" name="Oval 2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" name="Oval 26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30" name="Oval 2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31" name="Oval 28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32" name="Oval 2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  <p:grpSp>
        <p:nvGrpSpPr>
          <p:cNvPr id="47" name="Group 37"/>
          <p:cNvGrpSpPr>
            <a:grpSpLocks/>
          </p:cNvGrpSpPr>
          <p:nvPr/>
        </p:nvGrpSpPr>
        <p:grpSpPr bwMode="auto">
          <a:xfrm>
            <a:off x="4067944" y="2060848"/>
            <a:ext cx="355600" cy="381000"/>
            <a:chOff x="2078" y="1680"/>
            <a:chExt cx="1615" cy="1615"/>
          </a:xfrm>
        </p:grpSpPr>
        <p:sp>
          <p:nvSpPr>
            <p:cNvPr id="48" name="Oval 3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9" name="Oval 3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0" name="Oval 40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51" name="Oval 4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E35E23">
                    <a:gamma/>
                    <a:shade val="0"/>
                    <a:invGamma/>
                  </a:srgbClr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52" name="Oval 42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53" name="Oval 4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E35E23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  <p:sp>
        <p:nvSpPr>
          <p:cNvPr id="66" name="Вертикальный свиток 65"/>
          <p:cNvSpPr/>
          <p:nvPr/>
        </p:nvSpPr>
        <p:spPr>
          <a:xfrm flipV="1">
            <a:off x="0" y="1268760"/>
            <a:ext cx="3779912" cy="4752528"/>
          </a:xfrm>
          <a:prstGeom prst="verticalScroll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7" name="TextBox 66"/>
          <p:cNvSpPr txBox="1"/>
          <p:nvPr/>
        </p:nvSpPr>
        <p:spPr>
          <a:xfrm>
            <a:off x="395536" y="1772816"/>
            <a:ext cx="302433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002E00"/>
                </a:solidFill>
              </a:rPr>
              <a:t>Формування життєвих </a:t>
            </a:r>
            <a:r>
              <a:rPr lang="uk-UA" sz="2800" b="1" dirty="0" err="1" smtClean="0">
                <a:solidFill>
                  <a:srgbClr val="002E00"/>
                </a:solidFill>
              </a:rPr>
              <a:t>компетентностей</a:t>
            </a:r>
            <a:r>
              <a:rPr lang="uk-UA" sz="2800" b="1" dirty="0" smtClean="0">
                <a:solidFill>
                  <a:srgbClr val="002E00"/>
                </a:solidFill>
              </a:rPr>
              <a:t> та творчих навиків учнів засобами інноваційних технологій</a:t>
            </a:r>
            <a:endParaRPr lang="ru-RU" sz="2800" b="1" dirty="0">
              <a:solidFill>
                <a:srgbClr val="002E00"/>
              </a:solidFill>
            </a:endParaRPr>
          </a:p>
        </p:txBody>
      </p:sp>
      <p:sp>
        <p:nvSpPr>
          <p:cNvPr id="63" name="AutoShape 4"/>
          <p:cNvSpPr>
            <a:spLocks noChangeArrowheads="1"/>
          </p:cNvSpPr>
          <p:nvPr/>
        </p:nvSpPr>
        <p:spPr bwMode="gray">
          <a:xfrm>
            <a:off x="4067944" y="1628800"/>
            <a:ext cx="3960440" cy="360040"/>
          </a:xfrm>
          <a:prstGeom prst="roundRect">
            <a:avLst>
              <a:gd name="adj" fmla="val 50000"/>
            </a:avLst>
          </a:prstGeom>
          <a:solidFill>
            <a:srgbClr val="71F774"/>
          </a:solidFill>
          <a:ln w="28575" algn="ctr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endParaRPr lang="uk-UA" b="1" dirty="0" smtClean="0">
              <a:solidFill>
                <a:srgbClr val="000000"/>
              </a:solidFill>
            </a:endParaRPr>
          </a:p>
          <a:p>
            <a:pPr eaLnBrk="0" hangingPunct="0"/>
            <a:r>
              <a:rPr lang="uk-UA" sz="2000" b="1" dirty="0" smtClean="0">
                <a:solidFill>
                  <a:srgbClr val="000000"/>
                </a:solidFill>
              </a:rPr>
              <a:t>Спілкування українською мовою</a:t>
            </a:r>
            <a:endParaRPr lang="en-US" sz="2000" b="1" dirty="0" smtClean="0"/>
          </a:p>
          <a:p>
            <a:pPr eaLnBrk="0" hangingPunct="0"/>
            <a:r>
              <a:rPr lang="uk-UA" b="1" dirty="0" smtClean="0">
                <a:solidFill>
                  <a:srgbClr val="000000"/>
                </a:solidFill>
              </a:rPr>
              <a:t> </a:t>
            </a:r>
            <a:endParaRPr lang="en-US" b="1" dirty="0"/>
          </a:p>
        </p:txBody>
      </p:sp>
      <p:sp>
        <p:nvSpPr>
          <p:cNvPr id="64" name="AutoShape 4"/>
          <p:cNvSpPr>
            <a:spLocks noChangeArrowheads="1"/>
          </p:cNvSpPr>
          <p:nvPr/>
        </p:nvSpPr>
        <p:spPr bwMode="gray">
          <a:xfrm>
            <a:off x="4427984" y="2060848"/>
            <a:ext cx="3960440" cy="360040"/>
          </a:xfrm>
          <a:prstGeom prst="roundRect">
            <a:avLst>
              <a:gd name="adj" fmla="val 50000"/>
            </a:avLst>
          </a:prstGeom>
          <a:solidFill>
            <a:srgbClr val="71F774"/>
          </a:solidFill>
          <a:ln w="28575" algn="ctr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uk-UA" sz="2000" b="1" dirty="0" smtClean="0">
                <a:solidFill>
                  <a:srgbClr val="000000"/>
                </a:solidFill>
              </a:rPr>
              <a:t>Спілкування іноземною мовою</a:t>
            </a:r>
            <a:endParaRPr lang="en-US" sz="2000" b="1" dirty="0"/>
          </a:p>
        </p:txBody>
      </p:sp>
      <p:sp>
        <p:nvSpPr>
          <p:cNvPr id="65" name="AutoShape 4"/>
          <p:cNvSpPr>
            <a:spLocks noChangeArrowheads="1"/>
          </p:cNvSpPr>
          <p:nvPr/>
        </p:nvSpPr>
        <p:spPr bwMode="gray">
          <a:xfrm>
            <a:off x="4572000" y="2492896"/>
            <a:ext cx="3960440" cy="360040"/>
          </a:xfrm>
          <a:prstGeom prst="roundRect">
            <a:avLst>
              <a:gd name="adj" fmla="val 50000"/>
            </a:avLst>
          </a:prstGeom>
          <a:solidFill>
            <a:srgbClr val="71F774"/>
          </a:solidFill>
          <a:ln w="28575" algn="ctr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uk-UA" sz="2000" b="1" dirty="0" smtClean="0">
                <a:solidFill>
                  <a:srgbClr val="000000"/>
                </a:solidFill>
              </a:rPr>
              <a:t>Математична компетентність</a:t>
            </a:r>
            <a:endParaRPr lang="en-US" sz="2000" b="1" dirty="0"/>
          </a:p>
        </p:txBody>
      </p:sp>
      <p:sp>
        <p:nvSpPr>
          <p:cNvPr id="69" name="AutoShape 4"/>
          <p:cNvSpPr>
            <a:spLocks noChangeArrowheads="1"/>
          </p:cNvSpPr>
          <p:nvPr/>
        </p:nvSpPr>
        <p:spPr bwMode="gray">
          <a:xfrm>
            <a:off x="4572000" y="2924944"/>
            <a:ext cx="4283968" cy="648072"/>
          </a:xfrm>
          <a:prstGeom prst="roundRect">
            <a:avLst>
              <a:gd name="adj" fmla="val 50000"/>
            </a:avLst>
          </a:prstGeom>
          <a:solidFill>
            <a:srgbClr val="71F774"/>
          </a:solidFill>
          <a:ln w="28575" algn="ctr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uk-UA" sz="2000" b="1" dirty="0" smtClean="0"/>
              <a:t>Основні компетентності у </a:t>
            </a:r>
          </a:p>
          <a:p>
            <a:pPr eaLnBrk="0" hangingPunct="0"/>
            <a:r>
              <a:rPr lang="uk-UA" sz="2000" b="1" dirty="0" smtClean="0"/>
              <a:t>природничих науках і технологіях</a:t>
            </a:r>
            <a:endParaRPr lang="en-US" sz="2000" b="1" dirty="0"/>
          </a:p>
        </p:txBody>
      </p:sp>
      <p:sp>
        <p:nvSpPr>
          <p:cNvPr id="72" name="AutoShape 4"/>
          <p:cNvSpPr>
            <a:spLocks noChangeArrowheads="1"/>
          </p:cNvSpPr>
          <p:nvPr/>
        </p:nvSpPr>
        <p:spPr bwMode="gray">
          <a:xfrm>
            <a:off x="4716016" y="3645024"/>
            <a:ext cx="3960440" cy="648072"/>
          </a:xfrm>
          <a:prstGeom prst="roundRect">
            <a:avLst>
              <a:gd name="adj" fmla="val 50000"/>
            </a:avLst>
          </a:prstGeom>
          <a:solidFill>
            <a:srgbClr val="71F774"/>
          </a:solidFill>
          <a:ln w="28575" algn="ctr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uk-UA" sz="2000" b="1" dirty="0" smtClean="0"/>
              <a:t>Інформаційно-цифрова </a:t>
            </a:r>
          </a:p>
          <a:p>
            <a:pPr eaLnBrk="0" hangingPunct="0"/>
            <a:r>
              <a:rPr lang="uk-UA" sz="2000" b="1" dirty="0" smtClean="0"/>
              <a:t>компетентність</a:t>
            </a:r>
            <a:endParaRPr lang="en-US" sz="2000" b="1" dirty="0"/>
          </a:p>
        </p:txBody>
      </p:sp>
      <p:sp>
        <p:nvSpPr>
          <p:cNvPr id="73" name="AutoShape 4"/>
          <p:cNvSpPr>
            <a:spLocks noChangeArrowheads="1"/>
          </p:cNvSpPr>
          <p:nvPr/>
        </p:nvSpPr>
        <p:spPr bwMode="gray">
          <a:xfrm>
            <a:off x="4572000" y="4365104"/>
            <a:ext cx="4032448" cy="432048"/>
          </a:xfrm>
          <a:prstGeom prst="roundRect">
            <a:avLst>
              <a:gd name="adj" fmla="val 50000"/>
            </a:avLst>
          </a:prstGeom>
          <a:solidFill>
            <a:srgbClr val="71F774"/>
          </a:solidFill>
          <a:ln w="28575" algn="ctr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uk-UA" sz="2000" b="1" dirty="0" smtClean="0"/>
              <a:t>Уміння вчитися впродовж життя</a:t>
            </a:r>
            <a:endParaRPr lang="en-US" sz="2000" b="1" dirty="0"/>
          </a:p>
        </p:txBody>
      </p:sp>
      <p:sp>
        <p:nvSpPr>
          <p:cNvPr id="74" name="AutoShape 4"/>
          <p:cNvSpPr>
            <a:spLocks noChangeArrowheads="1"/>
          </p:cNvSpPr>
          <p:nvPr/>
        </p:nvSpPr>
        <p:spPr bwMode="gray">
          <a:xfrm>
            <a:off x="4427984" y="4869160"/>
            <a:ext cx="3960440" cy="432048"/>
          </a:xfrm>
          <a:prstGeom prst="roundRect">
            <a:avLst>
              <a:gd name="adj" fmla="val 50000"/>
            </a:avLst>
          </a:prstGeom>
          <a:solidFill>
            <a:srgbClr val="71F774"/>
          </a:solidFill>
          <a:ln w="28575" algn="ctr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uk-UA" sz="2000" b="1" dirty="0" smtClean="0"/>
              <a:t>Ініціативність і підприємливість</a:t>
            </a:r>
            <a:endParaRPr lang="en-US" sz="2000" b="1" dirty="0"/>
          </a:p>
        </p:txBody>
      </p:sp>
      <p:sp>
        <p:nvSpPr>
          <p:cNvPr id="75" name="AutoShape 4"/>
          <p:cNvSpPr>
            <a:spLocks noChangeArrowheads="1"/>
          </p:cNvSpPr>
          <p:nvPr/>
        </p:nvSpPr>
        <p:spPr bwMode="gray">
          <a:xfrm>
            <a:off x="3203848" y="6237312"/>
            <a:ext cx="5688632" cy="360040"/>
          </a:xfrm>
          <a:prstGeom prst="roundRect">
            <a:avLst>
              <a:gd name="adj" fmla="val 50000"/>
            </a:avLst>
          </a:prstGeom>
          <a:solidFill>
            <a:srgbClr val="71F774"/>
          </a:solidFill>
          <a:ln w="28575" algn="ctr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uk-UA" sz="2000" b="1" dirty="0" smtClean="0">
                <a:solidFill>
                  <a:srgbClr val="000000"/>
                </a:solidFill>
              </a:rPr>
              <a:t>Обізнаність і самовираження в сфері культури</a:t>
            </a:r>
            <a:endParaRPr lang="en-US" sz="2000" b="1" dirty="0"/>
          </a:p>
        </p:txBody>
      </p:sp>
      <p:sp>
        <p:nvSpPr>
          <p:cNvPr id="76" name="AutoShape 4"/>
          <p:cNvSpPr>
            <a:spLocks noChangeArrowheads="1"/>
          </p:cNvSpPr>
          <p:nvPr/>
        </p:nvSpPr>
        <p:spPr bwMode="gray">
          <a:xfrm>
            <a:off x="4139952" y="5373216"/>
            <a:ext cx="4860032" cy="360040"/>
          </a:xfrm>
          <a:prstGeom prst="roundRect">
            <a:avLst>
              <a:gd name="adj" fmla="val 50000"/>
            </a:avLst>
          </a:prstGeom>
          <a:solidFill>
            <a:srgbClr val="71F774"/>
          </a:solidFill>
          <a:ln w="28575" algn="ctr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uk-UA" sz="2000" b="1" dirty="0" smtClean="0">
                <a:solidFill>
                  <a:srgbClr val="000000"/>
                </a:solidFill>
              </a:rPr>
              <a:t>Екологічна грамотність і здорове життя</a:t>
            </a:r>
            <a:endParaRPr lang="en-US" sz="2000" b="1" dirty="0"/>
          </a:p>
        </p:txBody>
      </p:sp>
      <p:sp>
        <p:nvSpPr>
          <p:cNvPr id="77" name="AutoShape 4"/>
          <p:cNvSpPr>
            <a:spLocks noChangeArrowheads="1"/>
          </p:cNvSpPr>
          <p:nvPr/>
        </p:nvSpPr>
        <p:spPr bwMode="gray">
          <a:xfrm>
            <a:off x="3707904" y="5805264"/>
            <a:ext cx="5184576" cy="360040"/>
          </a:xfrm>
          <a:prstGeom prst="roundRect">
            <a:avLst>
              <a:gd name="adj" fmla="val 50000"/>
            </a:avLst>
          </a:prstGeom>
          <a:solidFill>
            <a:srgbClr val="71F774"/>
          </a:solidFill>
          <a:ln w="28575" algn="ctr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uk-UA" sz="2000" b="1" dirty="0" smtClean="0"/>
              <a:t>Соціальна і громадянська компетентності</a:t>
            </a:r>
            <a:endParaRPr lang="en-US" sz="2000" b="1" dirty="0"/>
          </a:p>
        </p:txBody>
      </p:sp>
      <p:grpSp>
        <p:nvGrpSpPr>
          <p:cNvPr id="33" name="Group 30"/>
          <p:cNvGrpSpPr>
            <a:grpSpLocks/>
          </p:cNvGrpSpPr>
          <p:nvPr/>
        </p:nvGrpSpPr>
        <p:grpSpPr bwMode="auto">
          <a:xfrm>
            <a:off x="4355976" y="3068960"/>
            <a:ext cx="381000" cy="381000"/>
            <a:chOff x="2078" y="1680"/>
            <a:chExt cx="1615" cy="1615"/>
          </a:xfrm>
        </p:grpSpPr>
        <p:sp>
          <p:nvSpPr>
            <p:cNvPr id="34" name="Oval 3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5" name="Oval 3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6" name="Oval 33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37" name="Oval 3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8D67E1">
                    <a:gamma/>
                    <a:shade val="0"/>
                    <a:invGamma/>
                  </a:srgbClr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38" name="Oval 35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39" name="Oval 3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  <p:grpSp>
        <p:nvGrpSpPr>
          <p:cNvPr id="40" name="Group 37"/>
          <p:cNvGrpSpPr>
            <a:grpSpLocks/>
          </p:cNvGrpSpPr>
          <p:nvPr/>
        </p:nvGrpSpPr>
        <p:grpSpPr bwMode="auto">
          <a:xfrm>
            <a:off x="4427984" y="3717032"/>
            <a:ext cx="355600" cy="381000"/>
            <a:chOff x="2078" y="1680"/>
            <a:chExt cx="1615" cy="1615"/>
          </a:xfrm>
        </p:grpSpPr>
        <p:sp>
          <p:nvSpPr>
            <p:cNvPr id="41" name="Oval 3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2" name="Oval 3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3" name="Oval 40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44" name="Oval 4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E35E23">
                    <a:gamma/>
                    <a:shade val="0"/>
                    <a:invGamma/>
                  </a:srgbClr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45" name="Oval 42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46" name="Oval 4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E35E23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  <p:grpSp>
        <p:nvGrpSpPr>
          <p:cNvPr id="54" name="Group 37"/>
          <p:cNvGrpSpPr>
            <a:grpSpLocks/>
          </p:cNvGrpSpPr>
          <p:nvPr/>
        </p:nvGrpSpPr>
        <p:grpSpPr bwMode="auto">
          <a:xfrm>
            <a:off x="3851920" y="5301208"/>
            <a:ext cx="355600" cy="381000"/>
            <a:chOff x="2078" y="1680"/>
            <a:chExt cx="1615" cy="1615"/>
          </a:xfrm>
        </p:grpSpPr>
        <p:sp>
          <p:nvSpPr>
            <p:cNvPr id="55" name="Oval 3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6" name="Oval 3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7" name="Oval 40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58" name="Oval 4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E35E23">
                    <a:gamma/>
                    <a:shade val="0"/>
                    <a:invGamma/>
                  </a:srgbClr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59" name="Oval 42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60" name="Oval 4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E35E23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  <p:grpSp>
        <p:nvGrpSpPr>
          <p:cNvPr id="78" name="Group 23"/>
          <p:cNvGrpSpPr>
            <a:grpSpLocks/>
          </p:cNvGrpSpPr>
          <p:nvPr/>
        </p:nvGrpSpPr>
        <p:grpSpPr bwMode="auto">
          <a:xfrm>
            <a:off x="4283968" y="4365104"/>
            <a:ext cx="381000" cy="381000"/>
            <a:chOff x="2078" y="1680"/>
            <a:chExt cx="1615" cy="1615"/>
          </a:xfrm>
        </p:grpSpPr>
        <p:sp>
          <p:nvSpPr>
            <p:cNvPr id="79" name="Oval 2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0" name="Oval 2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1" name="Oval 26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82" name="Oval 2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83" name="Oval 28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84" name="Oval 2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  <p:grpSp>
        <p:nvGrpSpPr>
          <p:cNvPr id="85" name="Group 23"/>
          <p:cNvGrpSpPr>
            <a:grpSpLocks/>
          </p:cNvGrpSpPr>
          <p:nvPr/>
        </p:nvGrpSpPr>
        <p:grpSpPr bwMode="auto">
          <a:xfrm>
            <a:off x="3491880" y="5733256"/>
            <a:ext cx="381000" cy="381000"/>
            <a:chOff x="2078" y="1680"/>
            <a:chExt cx="1615" cy="1615"/>
          </a:xfrm>
        </p:grpSpPr>
        <p:sp>
          <p:nvSpPr>
            <p:cNvPr id="86" name="Oval 2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7" name="Oval 2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8" name="Oval 26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89" name="Oval 2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90" name="Oval 28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91" name="Oval 2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  <p:grpSp>
        <p:nvGrpSpPr>
          <p:cNvPr id="92" name="Group 37"/>
          <p:cNvGrpSpPr>
            <a:grpSpLocks/>
          </p:cNvGrpSpPr>
          <p:nvPr/>
        </p:nvGrpSpPr>
        <p:grpSpPr bwMode="auto">
          <a:xfrm>
            <a:off x="4139952" y="4869160"/>
            <a:ext cx="355600" cy="381000"/>
            <a:chOff x="2078" y="1680"/>
            <a:chExt cx="1615" cy="1615"/>
          </a:xfrm>
        </p:grpSpPr>
        <p:sp>
          <p:nvSpPr>
            <p:cNvPr id="93" name="Oval 3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4" name="Oval 3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5" name="Oval 40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96" name="Oval 4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E35E23">
                    <a:gamma/>
                    <a:shade val="0"/>
                    <a:invGamma/>
                  </a:srgbClr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97" name="Oval 42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98" name="Oval 4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E35E23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  <p:grpSp>
        <p:nvGrpSpPr>
          <p:cNvPr id="99" name="Group 30"/>
          <p:cNvGrpSpPr>
            <a:grpSpLocks/>
          </p:cNvGrpSpPr>
          <p:nvPr/>
        </p:nvGrpSpPr>
        <p:grpSpPr bwMode="auto">
          <a:xfrm>
            <a:off x="2915816" y="6165304"/>
            <a:ext cx="381000" cy="381000"/>
            <a:chOff x="2078" y="1680"/>
            <a:chExt cx="1615" cy="1615"/>
          </a:xfrm>
        </p:grpSpPr>
        <p:sp>
          <p:nvSpPr>
            <p:cNvPr id="100" name="Oval 3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1" name="Oval 3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" name="Oval 33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103" name="Oval 3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8D67E1">
                    <a:gamma/>
                    <a:shade val="0"/>
                    <a:invGamma/>
                  </a:srgbClr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104" name="Oval 35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105" name="Oval 3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6" grpId="0" animBg="1"/>
      <p:bldP spid="67" grpId="0"/>
      <p:bldP spid="63" grpId="0" animBg="1"/>
      <p:bldP spid="64" grpId="0" animBg="1"/>
      <p:bldP spid="65" grpId="0" animBg="1"/>
      <p:bldP spid="69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 descr="ходьб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9752" y="4509120"/>
            <a:ext cx="1550391" cy="2160240"/>
          </a:xfrm>
          <a:prstGeom prst="rect">
            <a:avLst/>
          </a:prstGeom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627784" y="2780928"/>
            <a:ext cx="4038600" cy="1219200"/>
          </a:xfrm>
          <a:prstGeom prst="rect">
            <a:avLst/>
          </a:prstGeom>
          <a:gradFill rotWithShape="1">
            <a:gsLst>
              <a:gs pos="0">
                <a:srgbClr val="33CC33"/>
              </a:gs>
              <a:gs pos="50000">
                <a:srgbClr val="BDFFBD"/>
              </a:gs>
              <a:gs pos="100000">
                <a:srgbClr val="33CC33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BDFFBD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uk-UA" sz="2400" b="1" dirty="0">
                <a:solidFill>
                  <a:schemeClr val="tx2"/>
                </a:solidFill>
              </a:rPr>
              <a:t>Здоров</a:t>
            </a:r>
            <a:r>
              <a:rPr lang="en-US" sz="2400" b="1" dirty="0">
                <a:solidFill>
                  <a:schemeClr val="tx2"/>
                </a:solidFill>
              </a:rPr>
              <a:t>’</a:t>
            </a:r>
            <a:r>
              <a:rPr lang="uk-UA" sz="2400" b="1" dirty="0" err="1" smtClean="0">
                <a:solidFill>
                  <a:schemeClr val="tx2"/>
                </a:solidFill>
              </a:rPr>
              <a:t>язберігаюча</a:t>
            </a:r>
            <a:r>
              <a:rPr lang="uk-UA" sz="2400" b="1" dirty="0" smtClean="0">
                <a:solidFill>
                  <a:schemeClr val="tx2"/>
                </a:solidFill>
              </a:rPr>
              <a:t> </a:t>
            </a:r>
          </a:p>
          <a:p>
            <a:pPr algn="ctr"/>
            <a:r>
              <a:rPr lang="uk-UA" sz="2400" b="1" dirty="0" smtClean="0">
                <a:solidFill>
                  <a:schemeClr val="tx2"/>
                </a:solidFill>
              </a:rPr>
              <a:t> технологія</a:t>
            </a:r>
            <a:endParaRPr lang="uk-UA" sz="2400" b="1" dirty="0">
              <a:solidFill>
                <a:schemeClr val="tx2"/>
              </a:solidFill>
            </a:endParaRPr>
          </a:p>
        </p:txBody>
      </p:sp>
      <p:sp>
        <p:nvSpPr>
          <p:cNvPr id="7" name="Загнутый угол 6"/>
          <p:cNvSpPr/>
          <p:nvPr/>
        </p:nvSpPr>
        <p:spPr>
          <a:xfrm>
            <a:off x="467544" y="476672"/>
            <a:ext cx="2088232" cy="1368152"/>
          </a:xfrm>
          <a:prstGeom prst="foldedCorne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dirty="0" smtClean="0">
              <a:solidFill>
                <a:srgbClr val="002E00"/>
              </a:solidFill>
            </a:endParaRPr>
          </a:p>
          <a:p>
            <a:pPr algn="ctr"/>
            <a:r>
              <a:rPr lang="uk-UA" sz="2400" dirty="0" smtClean="0">
                <a:solidFill>
                  <a:srgbClr val="002E00"/>
                </a:solidFill>
              </a:rPr>
              <a:t>Інноваційні технології в моїй роботі</a:t>
            </a:r>
            <a:endParaRPr lang="ru-RU" sz="2400" dirty="0">
              <a:solidFill>
                <a:srgbClr val="002E00"/>
              </a:solidFill>
            </a:endParaRPr>
          </a:p>
        </p:txBody>
      </p:sp>
      <p:pic>
        <p:nvPicPr>
          <p:cNvPr id="8" name="Рисунок 7" descr="кнопка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6452"/>
          <a:stretch>
            <a:fillRect/>
          </a:stretch>
        </p:blipFill>
        <p:spPr>
          <a:xfrm>
            <a:off x="1043608" y="260648"/>
            <a:ext cx="595767" cy="504056"/>
          </a:xfrm>
          <a:prstGeom prst="rect">
            <a:avLst/>
          </a:prstGeom>
        </p:spPr>
      </p:pic>
      <p:pic>
        <p:nvPicPr>
          <p:cNvPr id="9" name="Picture 6" descr="ел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4288" y="2132856"/>
            <a:ext cx="1527175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WordArt 8"/>
          <p:cNvSpPr>
            <a:spLocks noChangeArrowheads="1" noChangeShapeType="1" noTextEdit="1"/>
          </p:cNvSpPr>
          <p:nvPr/>
        </p:nvSpPr>
        <p:spPr bwMode="auto">
          <a:xfrm rot="21251432">
            <a:off x="6245566" y="2348900"/>
            <a:ext cx="2304187" cy="69120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ознайомлення</a:t>
            </a:r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ru-RU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з</a:t>
            </a:r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ru-RU" sz="36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проявами</a:t>
            </a:r>
            <a:endParaRPr lang="ru-RU" sz="3600" kern="10" dirty="0" smtClean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Arial"/>
              <a:cs typeface="Arial"/>
            </a:endParaRPr>
          </a:p>
          <a:p>
            <a:pPr algn="ctr"/>
            <a:r>
              <a:rPr lang="ru-RU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ru-RU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небезпеки</a:t>
            </a:r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ru-RU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в </a:t>
            </a:r>
            <a:r>
              <a:rPr lang="ru-RU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тій</a:t>
            </a:r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ru-RU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чи</a:t>
            </a:r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ru-RU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іншій</a:t>
            </a:r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ru-RU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галузі</a:t>
            </a:r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, </a:t>
            </a:r>
            <a:endParaRPr lang="ru-RU" sz="3600" kern="10" dirty="0" smtClean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Arial"/>
              <a:cs typeface="Arial"/>
            </a:endParaRPr>
          </a:p>
          <a:p>
            <a:pPr algn="ctr"/>
            <a:r>
              <a:rPr lang="ru-RU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методами </a:t>
            </a:r>
            <a:r>
              <a:rPr lang="ru-RU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захисту</a:t>
            </a:r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1" name="WordArt 9"/>
          <p:cNvSpPr>
            <a:spLocks noChangeArrowheads="1" noChangeShapeType="1" noTextEdit="1"/>
          </p:cNvSpPr>
          <p:nvPr/>
        </p:nvSpPr>
        <p:spPr bwMode="auto">
          <a:xfrm rot="16200000">
            <a:off x="4456075" y="1672717"/>
            <a:ext cx="1688778" cy="44881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проведення</a:t>
            </a:r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 </a:t>
            </a:r>
          </a:p>
          <a:p>
            <a:pPr algn="ctr"/>
            <a:r>
              <a:rPr lang="uk-UA" sz="36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руханок</a:t>
            </a:r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15" name="Picture 30" descr="Новый рисунок (1)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1916832"/>
            <a:ext cx="1681163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9" descr="Новый рисунок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6" y="3284984"/>
            <a:ext cx="173355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33" descr="DSC00839"/>
          <p:cNvPicPr>
            <a:picLocks noChangeAspect="1" noChangeArrowheads="1"/>
          </p:cNvPicPr>
          <p:nvPr/>
        </p:nvPicPr>
        <p:blipFill>
          <a:blip r:embed="rId7" cstate="print"/>
          <a:srcRect t="7547"/>
          <a:stretch>
            <a:fillRect/>
          </a:stretch>
        </p:blipFill>
        <p:spPr bwMode="auto">
          <a:xfrm>
            <a:off x="2843808" y="692696"/>
            <a:ext cx="2284663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34" descr="DSC0084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80112" y="384684"/>
            <a:ext cx="2160240" cy="1620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35" descr="DSC00842"/>
          <p:cNvPicPr>
            <a:picLocks noChangeAspect="1" noChangeArrowheads="1"/>
          </p:cNvPicPr>
          <p:nvPr/>
        </p:nvPicPr>
        <p:blipFill>
          <a:blip r:embed="rId9" cstate="print"/>
          <a:srcRect l="23000" t="8000" r="32001" b="39999"/>
          <a:stretch>
            <a:fillRect/>
          </a:stretch>
        </p:blipFill>
        <p:spPr bwMode="auto">
          <a:xfrm>
            <a:off x="3995936" y="5085184"/>
            <a:ext cx="17526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37" descr="1265823550_organ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380312" y="4077072"/>
            <a:ext cx="1066800" cy="104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WordArt 12"/>
          <p:cNvSpPr>
            <a:spLocks noChangeArrowheads="1" noChangeShapeType="1" noTextEdit="1"/>
          </p:cNvSpPr>
          <p:nvPr/>
        </p:nvSpPr>
        <p:spPr bwMode="auto">
          <a:xfrm rot="20062051">
            <a:off x="5630423" y="4068315"/>
            <a:ext cx="1786018" cy="123684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пояснення</a:t>
            </a:r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ru-RU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фізичних</a:t>
            </a:r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ru-RU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процесів</a:t>
            </a:r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 в </a:t>
            </a:r>
            <a:r>
              <a:rPr lang="ru-RU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організмі</a:t>
            </a:r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</a:p>
          <a:p>
            <a:pPr algn="ctr"/>
            <a:r>
              <a:rPr lang="ru-RU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людини</a:t>
            </a:r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; </a:t>
            </a:r>
            <a:r>
              <a:rPr lang="ru-RU" sz="36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способи</a:t>
            </a:r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algn="ctr"/>
            <a:r>
              <a:rPr lang="ru-RU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збереження</a:t>
            </a:r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 та</a:t>
            </a:r>
          </a:p>
          <a:p>
            <a:pPr algn="ctr"/>
            <a:r>
              <a:rPr lang="ru-RU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профілактики</a:t>
            </a:r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ru-RU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здоров'я</a:t>
            </a:r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13" name="WordArt 11"/>
          <p:cNvSpPr>
            <a:spLocks noChangeArrowheads="1" noChangeShapeType="1" noTextEdit="1"/>
          </p:cNvSpPr>
          <p:nvPr/>
        </p:nvSpPr>
        <p:spPr bwMode="auto">
          <a:xfrm rot="16200000">
            <a:off x="4231382" y="4417690"/>
            <a:ext cx="1257300" cy="43204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випуск</a:t>
            </a:r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ru-RU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гезети</a:t>
            </a:r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"</a:t>
            </a:r>
            <a:r>
              <a:rPr lang="ru-RU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Чар-зілля</a:t>
            </a:r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"</a:t>
            </a:r>
          </a:p>
        </p:txBody>
      </p:sp>
      <p:sp>
        <p:nvSpPr>
          <p:cNvPr id="12" name="WordArt 10"/>
          <p:cNvSpPr>
            <a:spLocks noChangeArrowheads="1" noChangeShapeType="1" noTextEdit="1"/>
          </p:cNvSpPr>
          <p:nvPr/>
        </p:nvSpPr>
        <p:spPr bwMode="auto">
          <a:xfrm rot="18776876">
            <a:off x="1728445" y="4134454"/>
            <a:ext cx="1828917" cy="67732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випуск</a:t>
            </a:r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ru-RU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бюлетенів</a:t>
            </a:r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</a:p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"Здоровий </a:t>
            </a:r>
            <a:r>
              <a:rPr lang="ru-RU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спосіб</a:t>
            </a:r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ru-RU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життя</a:t>
            </a:r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"</a:t>
            </a:r>
          </a:p>
        </p:txBody>
      </p:sp>
      <p:pic>
        <p:nvPicPr>
          <p:cNvPr id="22" name="Рисунок 21"/>
          <p:cNvPicPr/>
          <p:nvPr/>
        </p:nvPicPr>
        <p:blipFill>
          <a:blip r:embed="rId11" cstate="print"/>
          <a:srcRect l="33993" t="21937" r="14858" b="12536"/>
          <a:stretch>
            <a:fillRect/>
          </a:stretch>
        </p:blipFill>
        <p:spPr bwMode="auto">
          <a:xfrm>
            <a:off x="6861101" y="5243314"/>
            <a:ext cx="2282899" cy="1614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 descr="20151110_14415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3501008"/>
            <a:ext cx="2431818" cy="1823864"/>
          </a:xfrm>
          <a:prstGeom prst="rect">
            <a:avLst/>
          </a:prstGeom>
        </p:spPr>
      </p:pic>
      <p:sp>
        <p:nvSpPr>
          <p:cNvPr id="2" name="Загнутый угол 1"/>
          <p:cNvSpPr/>
          <p:nvPr/>
        </p:nvSpPr>
        <p:spPr>
          <a:xfrm>
            <a:off x="467544" y="476672"/>
            <a:ext cx="2088232" cy="1368152"/>
          </a:xfrm>
          <a:prstGeom prst="foldedCorne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dirty="0" smtClean="0">
              <a:solidFill>
                <a:srgbClr val="002E00"/>
              </a:solidFill>
            </a:endParaRPr>
          </a:p>
          <a:p>
            <a:pPr algn="ctr"/>
            <a:r>
              <a:rPr lang="uk-UA" sz="2400" dirty="0" smtClean="0">
                <a:solidFill>
                  <a:srgbClr val="002E00"/>
                </a:solidFill>
              </a:rPr>
              <a:t>Інноваційні технології в моїй роботі</a:t>
            </a:r>
            <a:endParaRPr lang="ru-RU" sz="2400" dirty="0">
              <a:solidFill>
                <a:srgbClr val="002E00"/>
              </a:solidFill>
            </a:endParaRPr>
          </a:p>
        </p:txBody>
      </p:sp>
      <p:pic>
        <p:nvPicPr>
          <p:cNvPr id="3" name="Рисунок 2" descr="кнопка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6452"/>
          <a:stretch>
            <a:fillRect/>
          </a:stretch>
        </p:blipFill>
        <p:spPr>
          <a:xfrm>
            <a:off x="1043608" y="260648"/>
            <a:ext cx="595767" cy="504056"/>
          </a:xfrm>
          <a:prstGeom prst="rect">
            <a:avLst/>
          </a:prstGeom>
        </p:spPr>
      </p:pic>
      <p:pic>
        <p:nvPicPr>
          <p:cNvPr id="4" name="Picture 180" descr="DSC0079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1916832"/>
            <a:ext cx="1944216" cy="145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78" descr="Безымянный"/>
          <p:cNvPicPr>
            <a:picLocks noChangeAspect="1" noChangeArrowheads="1"/>
          </p:cNvPicPr>
          <p:nvPr/>
        </p:nvPicPr>
        <p:blipFill>
          <a:blip r:embed="rId5" cstate="print"/>
          <a:srcRect r="17860"/>
          <a:stretch>
            <a:fillRect/>
          </a:stretch>
        </p:blipFill>
        <p:spPr bwMode="auto">
          <a:xfrm rot="20906663">
            <a:off x="539550" y="5027956"/>
            <a:ext cx="1022464" cy="1541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3491880" y="548680"/>
            <a:ext cx="4536504" cy="720080"/>
          </a:xfrm>
          <a:prstGeom prst="rect">
            <a:avLst/>
          </a:prstGeom>
          <a:gradFill rotWithShape="1">
            <a:gsLst>
              <a:gs pos="0">
                <a:srgbClr val="CCCCFF"/>
              </a:gs>
              <a:gs pos="9000">
                <a:srgbClr val="99CCFF"/>
              </a:gs>
              <a:gs pos="19501">
                <a:srgbClr val="CC99FF"/>
              </a:gs>
              <a:gs pos="32001">
                <a:srgbClr val="9966FF"/>
              </a:gs>
              <a:gs pos="41000">
                <a:srgbClr val="99CCFF"/>
              </a:gs>
              <a:gs pos="50000">
                <a:srgbClr val="CCCCFF"/>
              </a:gs>
              <a:gs pos="59000">
                <a:srgbClr val="99CCFF"/>
              </a:gs>
              <a:gs pos="67999">
                <a:srgbClr val="9966FF"/>
              </a:gs>
              <a:gs pos="80499">
                <a:srgbClr val="CC99FF"/>
              </a:gs>
              <a:gs pos="91000">
                <a:srgbClr val="99CCFF"/>
              </a:gs>
              <a:gs pos="100000">
                <a:srgbClr val="CCCCFF"/>
              </a:gs>
            </a:gsLst>
            <a:lin ang="2700000" scaled="1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bliqueTopRight"/>
            <a:lightRig rig="threePt" dir="t"/>
          </a:scene3d>
          <a:sp3d>
            <a:bevelT prst="convex"/>
          </a:sp3d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Проектне навчання</a:t>
            </a:r>
            <a:endParaRPr kumimoji="0" lang="ru-RU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" name="Picture 6" descr="Безымянный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75656" y="5589240"/>
            <a:ext cx="1403648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3" descr="радиация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63688" y="5949280"/>
            <a:ext cx="307564" cy="294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1475656" y="5589240"/>
            <a:ext cx="1368152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uk-UA" sz="600" b="1" dirty="0" smtClean="0">
                <a:solidFill>
                  <a:srgbClr val="008000"/>
                </a:solidFill>
                <a:latin typeface="Arial" charset="0"/>
              </a:rPr>
              <a:t>Біологічна дія радіоактивного випромінювання</a:t>
            </a:r>
            <a:endParaRPr lang="ru-RU" sz="600" b="1" dirty="0" smtClean="0">
              <a:solidFill>
                <a:srgbClr val="008000"/>
              </a:solidFill>
              <a:latin typeface="Arial" charset="0"/>
            </a:endParaRPr>
          </a:p>
        </p:txBody>
      </p:sp>
      <p:pic>
        <p:nvPicPr>
          <p:cNvPr id="14" name="Рисунок 13" descr="SAM_3124 - копия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443931">
            <a:off x="6372200" y="4221088"/>
            <a:ext cx="2609850" cy="1695450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6948264" y="6669360"/>
            <a:ext cx="1368152" cy="18864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699792" y="1628800"/>
            <a:ext cx="3888432" cy="4824536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Створено проекти: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uk-UA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“</a:t>
            </a:r>
            <a:r>
              <a:rPr lang="uk-UA" sz="2000" b="1" dirty="0" smtClean="0"/>
              <a:t>Визначення середньої швидкості руху</a:t>
            </a:r>
            <a:r>
              <a:rPr kumimoji="0" lang="uk-UA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” (7 кл.)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uk-UA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“Гідростатика</a:t>
            </a:r>
            <a:r>
              <a:rPr kumimoji="0" lang="uk-UA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в живій </a:t>
            </a:r>
            <a:r>
              <a:rPr kumimoji="0" lang="uk-UA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природі”</a:t>
            </a:r>
            <a:r>
              <a:rPr kumimoji="0" lang="uk-UA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(8 кл.)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uk-UA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“Електричне</a:t>
            </a:r>
            <a:r>
              <a:rPr kumimoji="0" lang="uk-UA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uk-UA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поле”</a:t>
            </a:r>
            <a:r>
              <a:rPr kumimoji="0" lang="uk-UA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(9 кл.)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uk-UA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“</a:t>
            </a:r>
            <a:r>
              <a:rPr lang="uk-UA" sz="2000" b="1" noProof="0" dirty="0" err="1" smtClean="0"/>
              <a:t>Чорнобиль-</a:t>
            </a:r>
            <a:r>
              <a:rPr lang="uk-UA" sz="2000" b="1" noProof="0" dirty="0" smtClean="0"/>
              <a:t> незагоєна рана </a:t>
            </a:r>
            <a:r>
              <a:rPr lang="uk-UA" sz="2000" b="1" noProof="0" dirty="0" err="1" smtClean="0"/>
              <a:t>України</a:t>
            </a:r>
            <a:r>
              <a:rPr kumimoji="0" lang="uk-UA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”</a:t>
            </a:r>
            <a:r>
              <a:rPr kumimoji="0" lang="uk-UA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(5, 9 кл.)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uk-UA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“Найдивовижніша</a:t>
            </a:r>
            <a:r>
              <a:rPr kumimoji="0" lang="uk-UA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uk-UA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речовина”</a:t>
            </a:r>
            <a:r>
              <a:rPr kumimoji="0" lang="uk-UA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(5-9 кл.)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uk-UA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“У світі </a:t>
            </a:r>
            <a:r>
              <a:rPr kumimoji="0" lang="uk-UA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звуків”</a:t>
            </a:r>
            <a:r>
              <a:rPr kumimoji="0" lang="uk-UA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(8 клас)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uk-UA" sz="2000" b="1" dirty="0" err="1" smtClean="0"/>
              <a:t>“Безпека</a:t>
            </a:r>
            <a:r>
              <a:rPr lang="uk-UA" sz="2000" b="1" dirty="0" smtClean="0"/>
              <a:t> нашого </a:t>
            </a:r>
            <a:r>
              <a:rPr lang="uk-UA" sz="2000" b="1" dirty="0" err="1" smtClean="0"/>
              <a:t>життя”</a:t>
            </a:r>
            <a:endParaRPr lang="uk-UA" sz="2000" b="1" dirty="0" smtClean="0"/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uk-UA" sz="2000" b="1" dirty="0" smtClean="0"/>
              <a:t> (8 кл)</a:t>
            </a:r>
            <a:endParaRPr kumimoji="0" lang="uk-UA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uk-UA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7" name="Рисунок 16" descr="безп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444208" y="1412776"/>
            <a:ext cx="1872803" cy="26002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val 12"/>
          <p:cNvSpPr>
            <a:spLocks noChangeArrowheads="1"/>
          </p:cNvSpPr>
          <p:nvPr/>
        </p:nvSpPr>
        <p:spPr bwMode="auto">
          <a:xfrm rot="5664586">
            <a:off x="5876900" y="1692052"/>
            <a:ext cx="1981200" cy="990600"/>
          </a:xfrm>
          <a:prstGeom prst="ellipse">
            <a:avLst/>
          </a:prstGeom>
          <a:gradFill rotWithShape="1">
            <a:gsLst>
              <a:gs pos="0">
                <a:srgbClr val="FF99FF"/>
              </a:gs>
              <a:gs pos="100000">
                <a:srgbClr val="FED6FB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uk-UA" dirty="0" smtClean="0"/>
              <a:t>Метод “ПРЕС”</a:t>
            </a:r>
            <a:endParaRPr lang="ru-RU" dirty="0"/>
          </a:p>
        </p:txBody>
      </p:sp>
      <p:pic>
        <p:nvPicPr>
          <p:cNvPr id="26" name="Рисунок 25" descr="20170523_1133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9752" y="1354980"/>
            <a:ext cx="2952328" cy="2218830"/>
          </a:xfrm>
          <a:prstGeom prst="rect">
            <a:avLst/>
          </a:prstGeom>
        </p:spPr>
      </p:pic>
      <p:sp>
        <p:nvSpPr>
          <p:cNvPr id="10242" name="Oval 19"/>
          <p:cNvSpPr>
            <a:spLocks noChangeArrowheads="1"/>
          </p:cNvSpPr>
          <p:nvPr/>
        </p:nvSpPr>
        <p:spPr bwMode="auto">
          <a:xfrm rot="-5944075">
            <a:off x="6365876" y="4683125"/>
            <a:ext cx="1447800" cy="904875"/>
          </a:xfrm>
          <a:prstGeom prst="ellipse">
            <a:avLst/>
          </a:prstGeom>
          <a:gradFill rotWithShape="1">
            <a:gsLst>
              <a:gs pos="0">
                <a:srgbClr val="FF66CC"/>
              </a:gs>
              <a:gs pos="100000">
                <a:srgbClr val="FBD0FC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uk-UA"/>
              <a:t>Складання </a:t>
            </a:r>
          </a:p>
          <a:p>
            <a:pPr algn="ctr"/>
            <a:r>
              <a:rPr lang="uk-UA"/>
              <a:t>сенкану</a:t>
            </a:r>
            <a:endParaRPr lang="ru-RU"/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3563888" y="476672"/>
            <a:ext cx="4690864" cy="792088"/>
          </a:xfrm>
          <a:gradFill rotWithShape="1">
            <a:gsLst>
              <a:gs pos="0">
                <a:srgbClr val="96AB94"/>
              </a:gs>
              <a:gs pos="8501">
                <a:srgbClr val="D4DEFF"/>
              </a:gs>
              <a:gs pos="23500">
                <a:srgbClr val="D4DEFF"/>
              </a:gs>
              <a:gs pos="50000">
                <a:srgbClr val="8488C4"/>
              </a:gs>
              <a:gs pos="76500">
                <a:srgbClr val="D4DEFF"/>
              </a:gs>
              <a:gs pos="91499">
                <a:srgbClr val="D4DEFF"/>
              </a:gs>
              <a:gs pos="100000">
                <a:srgbClr val="96AB94"/>
              </a:gs>
            </a:gsLst>
            <a:lin ang="2700000" scaled="1"/>
          </a:gra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eaLnBrk="1" hangingPunct="1"/>
            <a:r>
              <a:rPr lang="uk-UA" sz="3200" dirty="0" smtClean="0"/>
              <a:t>Інтерактивні технології</a:t>
            </a:r>
            <a:endParaRPr lang="ru-RU" sz="3200" dirty="0" smtClean="0"/>
          </a:p>
        </p:txBody>
      </p:sp>
      <p:sp>
        <p:nvSpPr>
          <p:cNvPr id="10246" name="Oval 9"/>
          <p:cNvSpPr>
            <a:spLocks noChangeArrowheads="1"/>
          </p:cNvSpPr>
          <p:nvPr/>
        </p:nvSpPr>
        <p:spPr bwMode="auto">
          <a:xfrm>
            <a:off x="3707904" y="3501008"/>
            <a:ext cx="2133600" cy="914400"/>
          </a:xfrm>
          <a:prstGeom prst="ellipse">
            <a:avLst/>
          </a:prstGeom>
          <a:gradFill rotWithShape="1">
            <a:gsLst>
              <a:gs pos="0">
                <a:srgbClr val="FF99FF"/>
              </a:gs>
              <a:gs pos="100000">
                <a:srgbClr val="FED6FB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uk-UA"/>
              <a:t>“Мозковий штурм”</a:t>
            </a:r>
            <a:endParaRPr lang="ru-RU"/>
          </a:p>
        </p:txBody>
      </p:sp>
      <p:sp>
        <p:nvSpPr>
          <p:cNvPr id="10247" name="Oval 10"/>
          <p:cNvSpPr>
            <a:spLocks noChangeArrowheads="1"/>
          </p:cNvSpPr>
          <p:nvPr/>
        </p:nvSpPr>
        <p:spPr bwMode="auto">
          <a:xfrm rot="-3858289">
            <a:off x="4610100" y="4991100"/>
            <a:ext cx="2438400" cy="838200"/>
          </a:xfrm>
          <a:prstGeom prst="ellipse">
            <a:avLst/>
          </a:prstGeom>
          <a:gradFill rotWithShape="1">
            <a:gsLst>
              <a:gs pos="0">
                <a:srgbClr val="FF99FF"/>
              </a:gs>
              <a:gs pos="100000">
                <a:srgbClr val="FED6FB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uk-UA"/>
              <a:t>“Відкритий мікрофон”</a:t>
            </a:r>
            <a:endParaRPr lang="ru-RU"/>
          </a:p>
        </p:txBody>
      </p:sp>
      <p:sp>
        <p:nvSpPr>
          <p:cNvPr id="10248" name="Oval 11"/>
          <p:cNvSpPr>
            <a:spLocks noChangeArrowheads="1"/>
          </p:cNvSpPr>
          <p:nvPr/>
        </p:nvSpPr>
        <p:spPr bwMode="auto">
          <a:xfrm rot="2259043">
            <a:off x="7306857" y="4083734"/>
            <a:ext cx="1981200" cy="906462"/>
          </a:xfrm>
          <a:prstGeom prst="ellipse">
            <a:avLst/>
          </a:prstGeom>
          <a:gradFill rotWithShape="1">
            <a:gsLst>
              <a:gs pos="0">
                <a:srgbClr val="FED6FB"/>
              </a:gs>
              <a:gs pos="100000">
                <a:srgbClr val="FF99FF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uk-UA" dirty="0" err="1"/>
              <a:t>“Злови</a:t>
            </a:r>
            <a:r>
              <a:rPr lang="uk-UA" dirty="0"/>
              <a:t> </a:t>
            </a:r>
            <a:r>
              <a:rPr lang="uk-UA" dirty="0" err="1"/>
              <a:t>помилку”</a:t>
            </a:r>
            <a:endParaRPr lang="ru-RU" dirty="0"/>
          </a:p>
        </p:txBody>
      </p:sp>
      <p:sp>
        <p:nvSpPr>
          <p:cNvPr id="10249" name="Oval 12"/>
          <p:cNvSpPr>
            <a:spLocks noChangeArrowheads="1"/>
          </p:cNvSpPr>
          <p:nvPr/>
        </p:nvSpPr>
        <p:spPr bwMode="auto">
          <a:xfrm rot="4622607">
            <a:off x="4790251" y="1849893"/>
            <a:ext cx="1981200" cy="990600"/>
          </a:xfrm>
          <a:prstGeom prst="ellipse">
            <a:avLst/>
          </a:prstGeom>
          <a:gradFill rotWithShape="1">
            <a:gsLst>
              <a:gs pos="0">
                <a:srgbClr val="FF99FF"/>
              </a:gs>
              <a:gs pos="100000">
                <a:srgbClr val="FED6FB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uk-UA"/>
              <a:t>Робота в групах</a:t>
            </a:r>
            <a:endParaRPr lang="ru-RU"/>
          </a:p>
        </p:txBody>
      </p:sp>
      <p:sp>
        <p:nvSpPr>
          <p:cNvPr id="10250" name="Oval 13"/>
          <p:cNvSpPr>
            <a:spLocks noChangeArrowheads="1"/>
          </p:cNvSpPr>
          <p:nvPr/>
        </p:nvSpPr>
        <p:spPr bwMode="auto">
          <a:xfrm rot="-3197769">
            <a:off x="6978650" y="1957388"/>
            <a:ext cx="2438400" cy="800100"/>
          </a:xfrm>
          <a:prstGeom prst="ellipse">
            <a:avLst/>
          </a:prstGeom>
          <a:gradFill rotWithShape="1">
            <a:gsLst>
              <a:gs pos="0">
                <a:srgbClr val="FED6FB"/>
              </a:gs>
              <a:gs pos="100000">
                <a:srgbClr val="FF99FF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uk-UA"/>
              <a:t>“Незакінчене речення”</a:t>
            </a:r>
            <a:endParaRPr lang="ru-RU"/>
          </a:p>
        </p:txBody>
      </p:sp>
      <p:sp>
        <p:nvSpPr>
          <p:cNvPr id="10251" name="Oval 14"/>
          <p:cNvSpPr>
            <a:spLocks noChangeArrowheads="1"/>
          </p:cNvSpPr>
          <p:nvPr/>
        </p:nvSpPr>
        <p:spPr bwMode="auto">
          <a:xfrm>
            <a:off x="5724128" y="3068960"/>
            <a:ext cx="1905000" cy="1481138"/>
          </a:xfrm>
          <a:prstGeom prst="ellipse">
            <a:avLst/>
          </a:prstGeom>
          <a:solidFill>
            <a:srgbClr val="FFFF99"/>
          </a:solidFill>
          <a:ln w="28575">
            <a:solidFill>
              <a:srgbClr val="990B9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uk-UA" b="1"/>
              <a:t>Інтерактивні </a:t>
            </a:r>
          </a:p>
          <a:p>
            <a:pPr algn="ctr"/>
            <a:r>
              <a:rPr lang="uk-UA" b="1"/>
              <a:t>вправи</a:t>
            </a:r>
            <a:endParaRPr lang="ru-RU" b="1"/>
          </a:p>
        </p:txBody>
      </p:sp>
      <p:sp>
        <p:nvSpPr>
          <p:cNvPr id="10257" name="Text Box 22"/>
          <p:cNvSpPr txBox="1">
            <a:spLocks noChangeArrowheads="1"/>
          </p:cNvSpPr>
          <p:nvPr/>
        </p:nvSpPr>
        <p:spPr bwMode="auto">
          <a:xfrm>
            <a:off x="7772400" y="5562600"/>
            <a:ext cx="914400" cy="244475"/>
          </a:xfrm>
          <a:prstGeom prst="rect">
            <a:avLst/>
          </a:prstGeom>
          <a:solidFill>
            <a:srgbClr val="FF7D7D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1000"/>
              <a:t>Дисперсія</a:t>
            </a:r>
            <a:endParaRPr lang="ru-RU" sz="1000"/>
          </a:p>
        </p:txBody>
      </p:sp>
      <p:sp>
        <p:nvSpPr>
          <p:cNvPr id="10258" name="Text Box 23"/>
          <p:cNvSpPr txBox="1">
            <a:spLocks noChangeArrowheads="1"/>
          </p:cNvSpPr>
          <p:nvPr/>
        </p:nvSpPr>
        <p:spPr bwMode="auto">
          <a:xfrm>
            <a:off x="7467600" y="5791200"/>
            <a:ext cx="1371600" cy="244475"/>
          </a:xfrm>
          <a:prstGeom prst="rect">
            <a:avLst/>
          </a:prstGeom>
          <a:solidFill>
            <a:srgbClr val="EBF68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1000"/>
              <a:t>Яскрава, кольорова</a:t>
            </a:r>
            <a:endParaRPr lang="ru-RU" sz="1000"/>
          </a:p>
        </p:txBody>
      </p:sp>
      <p:sp>
        <p:nvSpPr>
          <p:cNvPr id="10259" name="Text Box 25"/>
          <p:cNvSpPr txBox="1">
            <a:spLocks noChangeArrowheads="1"/>
          </p:cNvSpPr>
          <p:nvPr/>
        </p:nvSpPr>
        <p:spPr bwMode="auto">
          <a:xfrm>
            <a:off x="6858000" y="6019800"/>
            <a:ext cx="2057400" cy="244475"/>
          </a:xfrm>
          <a:prstGeom prst="rect">
            <a:avLst/>
          </a:prstGeom>
          <a:solidFill>
            <a:srgbClr val="AAF4AA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1000"/>
              <a:t>Заломлює, розділює, створює</a:t>
            </a:r>
            <a:endParaRPr lang="ru-RU" sz="1000"/>
          </a:p>
        </p:txBody>
      </p:sp>
      <p:sp>
        <p:nvSpPr>
          <p:cNvPr id="10260" name="Text Box 26"/>
          <p:cNvSpPr txBox="1">
            <a:spLocks noChangeArrowheads="1"/>
          </p:cNvSpPr>
          <p:nvPr/>
        </p:nvSpPr>
        <p:spPr bwMode="auto">
          <a:xfrm>
            <a:off x="6629400" y="6248400"/>
            <a:ext cx="2362200" cy="24447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1000"/>
              <a:t>Біле світло перетворює в кольорове </a:t>
            </a:r>
            <a:endParaRPr lang="ru-RU" sz="1000"/>
          </a:p>
        </p:txBody>
      </p:sp>
      <p:sp>
        <p:nvSpPr>
          <p:cNvPr id="22" name="Прямоугольник 21"/>
          <p:cNvSpPr/>
          <p:nvPr/>
        </p:nvSpPr>
        <p:spPr>
          <a:xfrm>
            <a:off x="6948264" y="6669360"/>
            <a:ext cx="1368152" cy="18864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61" name="Text Box 27"/>
          <p:cNvSpPr txBox="1">
            <a:spLocks noChangeArrowheads="1"/>
          </p:cNvSpPr>
          <p:nvPr/>
        </p:nvSpPr>
        <p:spPr bwMode="auto">
          <a:xfrm>
            <a:off x="7467600" y="6477000"/>
            <a:ext cx="1143000" cy="244475"/>
          </a:xfrm>
          <a:prstGeom prst="rect">
            <a:avLst/>
          </a:prstGeom>
          <a:solidFill>
            <a:srgbClr val="FF81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1000"/>
              <a:t>Розсіювання</a:t>
            </a:r>
            <a:endParaRPr lang="ru-RU" sz="1000"/>
          </a:p>
        </p:txBody>
      </p:sp>
      <p:sp>
        <p:nvSpPr>
          <p:cNvPr id="23" name="Загнутый угол 22"/>
          <p:cNvSpPr/>
          <p:nvPr/>
        </p:nvSpPr>
        <p:spPr>
          <a:xfrm>
            <a:off x="467544" y="476672"/>
            <a:ext cx="2088232" cy="1368152"/>
          </a:xfrm>
          <a:prstGeom prst="foldedCorne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dirty="0" smtClean="0">
              <a:solidFill>
                <a:srgbClr val="002E00"/>
              </a:solidFill>
            </a:endParaRPr>
          </a:p>
          <a:p>
            <a:pPr algn="ctr"/>
            <a:r>
              <a:rPr lang="uk-UA" sz="2400" dirty="0" smtClean="0">
                <a:solidFill>
                  <a:srgbClr val="002E00"/>
                </a:solidFill>
              </a:rPr>
              <a:t>Інноваційні технології в моїй роботі</a:t>
            </a:r>
            <a:endParaRPr lang="ru-RU" sz="2400" dirty="0">
              <a:solidFill>
                <a:srgbClr val="002E00"/>
              </a:solidFill>
            </a:endParaRPr>
          </a:p>
        </p:txBody>
      </p:sp>
      <p:pic>
        <p:nvPicPr>
          <p:cNvPr id="24" name="Рисунок 23" descr="кнопка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6452"/>
          <a:stretch>
            <a:fillRect/>
          </a:stretch>
        </p:blipFill>
        <p:spPr>
          <a:xfrm>
            <a:off x="1043608" y="260648"/>
            <a:ext cx="595767" cy="504056"/>
          </a:xfrm>
          <a:prstGeom prst="rect">
            <a:avLst/>
          </a:prstGeom>
        </p:spPr>
      </p:pic>
      <p:pic>
        <p:nvPicPr>
          <p:cNvPr id="25" name="Рисунок 24"/>
          <p:cNvPicPr/>
          <p:nvPr/>
        </p:nvPicPr>
        <p:blipFill>
          <a:blip r:embed="rId4" cstate="print"/>
          <a:srcRect l="15072" t="22507" r="59754" b="44445"/>
          <a:stretch>
            <a:fillRect/>
          </a:stretch>
        </p:blipFill>
        <p:spPr bwMode="auto">
          <a:xfrm>
            <a:off x="395536" y="3861048"/>
            <a:ext cx="3240360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4" name="Text Box 6"/>
          <p:cNvSpPr txBox="1">
            <a:spLocks noChangeArrowheads="1"/>
          </p:cNvSpPr>
          <p:nvPr/>
        </p:nvSpPr>
        <p:spPr bwMode="auto">
          <a:xfrm>
            <a:off x="467544" y="3501008"/>
            <a:ext cx="1295400" cy="641350"/>
          </a:xfrm>
          <a:prstGeom prst="rect">
            <a:avLst/>
          </a:prstGeom>
          <a:gradFill rotWithShape="1">
            <a:gsLst>
              <a:gs pos="0">
                <a:srgbClr val="FF99FF"/>
              </a:gs>
              <a:gs pos="50000">
                <a:srgbClr val="FED6FB"/>
              </a:gs>
              <a:gs pos="100000">
                <a:srgbClr val="FF99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dirty="0"/>
              <a:t>Імітаційні        ігри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843808" y="476672"/>
            <a:ext cx="5688632" cy="1143000"/>
          </a:xfrm>
          <a:solidFill>
            <a:srgbClr val="92D05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normAutofit/>
          </a:bodyPr>
          <a:lstStyle/>
          <a:p>
            <a:pPr eaLnBrk="1" hangingPunct="1"/>
            <a:r>
              <a:rPr lang="uk-UA" sz="3200" dirty="0" smtClean="0"/>
              <a:t>Інформаційно-комунікаційні технології</a:t>
            </a:r>
            <a:endParaRPr lang="ru-RU" sz="3200" dirty="0" smtClean="0"/>
          </a:p>
        </p:txBody>
      </p:sp>
      <p:pic>
        <p:nvPicPr>
          <p:cNvPr id="15365" name="Picture 5" descr="1210097781_pic_id4153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57920" y="3068960"/>
            <a:ext cx="2166208" cy="1485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6" name="WordArt 6"/>
          <p:cNvSpPr>
            <a:spLocks noChangeArrowheads="1" noChangeShapeType="1" noTextEdit="1"/>
          </p:cNvSpPr>
          <p:nvPr/>
        </p:nvSpPr>
        <p:spPr bwMode="auto">
          <a:xfrm>
            <a:off x="3779912" y="3501008"/>
            <a:ext cx="1765920" cy="295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СВІТЛОВІ ЯВИЩА</a:t>
            </a:r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3635896" y="4437112"/>
            <a:ext cx="3048000" cy="581025"/>
          </a:xfrm>
          <a:prstGeom prst="rect">
            <a:avLst/>
          </a:prstGeom>
          <a:solidFill>
            <a:srgbClr val="B7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1600" b="1" i="1" dirty="0"/>
              <a:t>Створення презентацій, наочного матеріалу до уроку</a:t>
            </a:r>
            <a:endParaRPr lang="ru-RU" sz="1600" b="1" i="1" dirty="0"/>
          </a:p>
        </p:txBody>
      </p:sp>
      <p:pic>
        <p:nvPicPr>
          <p:cNvPr id="15370" name="Picture 10" descr="0008-008-Budova-atomv-metalv"/>
          <p:cNvPicPr>
            <a:picLocks noChangeAspect="1" noChangeArrowheads="1"/>
          </p:cNvPicPr>
          <p:nvPr/>
        </p:nvPicPr>
        <p:blipFill>
          <a:blip r:embed="rId4" cstate="print"/>
          <a:srcRect l="45000" t="45555" r="5000" b="7777"/>
          <a:stretch>
            <a:fillRect/>
          </a:stretch>
        </p:blipFill>
        <p:spPr bwMode="auto">
          <a:xfrm>
            <a:off x="6300192" y="4869160"/>
            <a:ext cx="2133600" cy="149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4" name="Text Box 11"/>
          <p:cNvSpPr txBox="1">
            <a:spLocks noChangeArrowheads="1"/>
          </p:cNvSpPr>
          <p:nvPr/>
        </p:nvSpPr>
        <p:spPr bwMode="auto">
          <a:xfrm>
            <a:off x="7020272" y="4581128"/>
            <a:ext cx="1828800" cy="641350"/>
          </a:xfrm>
          <a:prstGeom prst="rect">
            <a:avLst/>
          </a:prstGeom>
          <a:solidFill>
            <a:srgbClr val="B7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b="1" i="1" dirty="0"/>
              <a:t>Моделювання фізичних явищ</a:t>
            </a:r>
            <a:endParaRPr lang="ru-RU" b="1" i="1" dirty="0"/>
          </a:p>
        </p:txBody>
      </p:sp>
      <p:sp>
        <p:nvSpPr>
          <p:cNvPr id="11275" name="Text Box 12"/>
          <p:cNvSpPr txBox="1">
            <a:spLocks noChangeArrowheads="1"/>
          </p:cNvSpPr>
          <p:nvPr/>
        </p:nvSpPr>
        <p:spPr bwMode="auto">
          <a:xfrm>
            <a:off x="304800" y="3886200"/>
            <a:ext cx="2971800" cy="641350"/>
          </a:xfrm>
          <a:prstGeom prst="rect">
            <a:avLst/>
          </a:prstGeom>
          <a:solidFill>
            <a:srgbClr val="A3FBB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b="1" i="1" dirty="0"/>
              <a:t>Формування критичного мислення школярів</a:t>
            </a:r>
            <a:endParaRPr lang="ru-RU" b="1" i="1" dirty="0"/>
          </a:p>
        </p:txBody>
      </p:sp>
      <p:sp>
        <p:nvSpPr>
          <p:cNvPr id="16" name="Загнутый угол 15"/>
          <p:cNvSpPr/>
          <p:nvPr/>
        </p:nvSpPr>
        <p:spPr>
          <a:xfrm>
            <a:off x="467544" y="476672"/>
            <a:ext cx="2088232" cy="1368152"/>
          </a:xfrm>
          <a:prstGeom prst="foldedCorne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dirty="0" smtClean="0">
              <a:solidFill>
                <a:srgbClr val="002E00"/>
              </a:solidFill>
            </a:endParaRPr>
          </a:p>
          <a:p>
            <a:pPr algn="ctr"/>
            <a:r>
              <a:rPr lang="uk-UA" sz="2400" dirty="0" smtClean="0">
                <a:solidFill>
                  <a:srgbClr val="002E00"/>
                </a:solidFill>
              </a:rPr>
              <a:t>Інноваційні технології в моїй роботі</a:t>
            </a:r>
            <a:endParaRPr lang="ru-RU" sz="2400" dirty="0">
              <a:solidFill>
                <a:srgbClr val="002E00"/>
              </a:solidFill>
            </a:endParaRPr>
          </a:p>
        </p:txBody>
      </p:sp>
      <p:pic>
        <p:nvPicPr>
          <p:cNvPr id="17" name="Рисунок 16" descr="кнопка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6452"/>
          <a:stretch>
            <a:fillRect/>
          </a:stretch>
        </p:blipFill>
        <p:spPr>
          <a:xfrm>
            <a:off x="1043608" y="260648"/>
            <a:ext cx="595767" cy="504056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7020272" y="6669360"/>
            <a:ext cx="1224136" cy="18864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Рисунок 18" descr="сайт с.jpg"/>
          <p:cNvPicPr>
            <a:picLocks noChangeAspect="1"/>
          </p:cNvPicPr>
          <p:nvPr/>
        </p:nvPicPr>
        <p:blipFill>
          <a:blip r:embed="rId6" cstate="print"/>
          <a:srcRect r="6358"/>
          <a:stretch>
            <a:fillRect/>
          </a:stretch>
        </p:blipFill>
        <p:spPr>
          <a:xfrm>
            <a:off x="5724128" y="1988840"/>
            <a:ext cx="2952328" cy="1752600"/>
          </a:xfrm>
          <a:prstGeom prst="rect">
            <a:avLst/>
          </a:prstGeom>
        </p:spPr>
      </p:pic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67944" y="1844824"/>
            <a:ext cx="2448272" cy="360040"/>
          </a:xfrm>
          <a:solidFill>
            <a:srgbClr val="A3FBB2"/>
          </a:solidFill>
        </p:spPr>
        <p:txBody>
          <a:bodyPr>
            <a:normAutofit fontScale="92500"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uk-UA" sz="1800" b="1" i="1" dirty="0" smtClean="0"/>
              <a:t>     </a:t>
            </a:r>
            <a:r>
              <a:rPr lang="uk-UA" sz="1800" b="1" i="1" dirty="0" err="1" smtClean="0"/>
              <a:t>Онлайн</a:t>
            </a:r>
            <a:r>
              <a:rPr lang="uk-UA" sz="1800" b="1" i="1" dirty="0" smtClean="0"/>
              <a:t> тестування</a:t>
            </a:r>
            <a:endParaRPr lang="ru-RU" sz="1800" b="1" i="1" dirty="0" smtClean="0"/>
          </a:p>
        </p:txBody>
      </p:sp>
      <p:pic>
        <p:nvPicPr>
          <p:cNvPr id="20" name="Рисунок 19"/>
          <p:cNvPicPr/>
          <p:nvPr/>
        </p:nvPicPr>
        <p:blipFill>
          <a:blip r:embed="rId7" cstate="print"/>
          <a:srcRect l="7696" t="3704" r="44522" b="34188"/>
          <a:stretch>
            <a:fillRect/>
          </a:stretch>
        </p:blipFill>
        <p:spPr bwMode="auto">
          <a:xfrm>
            <a:off x="611560" y="1916832"/>
            <a:ext cx="2838450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Рисунок 21"/>
          <p:cNvPicPr/>
          <p:nvPr/>
        </p:nvPicPr>
        <p:blipFill>
          <a:blip r:embed="rId8" cstate="print"/>
          <a:srcRect l="8149" t="18158" r="10049" b="16216"/>
          <a:stretch>
            <a:fillRect/>
          </a:stretch>
        </p:blipFill>
        <p:spPr bwMode="auto">
          <a:xfrm>
            <a:off x="179512" y="4581128"/>
            <a:ext cx="3456384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1691680" y="6309320"/>
            <a:ext cx="2592288" cy="338554"/>
          </a:xfrm>
          <a:prstGeom prst="rect">
            <a:avLst/>
          </a:prstGeom>
          <a:solidFill>
            <a:srgbClr val="B7FF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uk-UA" sz="1600" b="1" i="1" dirty="0" smtClean="0"/>
              <a:t>Проведення </a:t>
            </a:r>
            <a:r>
              <a:rPr lang="uk-UA" sz="1600" b="1" i="1" dirty="0" err="1" smtClean="0"/>
              <a:t>веб-квестів</a:t>
            </a:r>
            <a:endParaRPr lang="ru-RU" sz="1600" b="1" i="1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2699792" y="548680"/>
            <a:ext cx="5987008" cy="868958"/>
          </a:xfrm>
          <a:gradFill rotWithShape="1">
            <a:gsLst>
              <a:gs pos="0">
                <a:srgbClr val="7FAD0B"/>
              </a:gs>
              <a:gs pos="50000">
                <a:srgbClr val="E5F19D"/>
              </a:gs>
              <a:gs pos="100000">
                <a:srgbClr val="7FAD0B"/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eaLnBrk="1" hangingPunct="1"/>
            <a:r>
              <a:rPr lang="uk-UA" sz="3600" dirty="0" smtClean="0"/>
              <a:t>ПРОБЛЕМНЕ НАВЧАННЯ</a:t>
            </a:r>
            <a:endParaRPr lang="ru-RU" sz="3600" dirty="0" smtClean="0"/>
          </a:p>
        </p:txBody>
      </p:sp>
      <p:pic>
        <p:nvPicPr>
          <p:cNvPr id="13316" name="Picture 5" descr="pict_03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844823"/>
            <a:ext cx="1728192" cy="2584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7" descr="pict_1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4214449"/>
            <a:ext cx="2520280" cy="2139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8" descr="pict_124"/>
          <p:cNvPicPr>
            <a:picLocks noChangeAspect="1" noChangeArrowheads="1"/>
          </p:cNvPicPr>
          <p:nvPr/>
        </p:nvPicPr>
        <p:blipFill>
          <a:blip r:embed="rId4" cstate="print">
            <a:lum contrast="6000"/>
          </a:blip>
          <a:srcRect/>
          <a:stretch>
            <a:fillRect/>
          </a:stretch>
        </p:blipFill>
        <p:spPr bwMode="auto">
          <a:xfrm>
            <a:off x="5580111" y="2852936"/>
            <a:ext cx="3355817" cy="2806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9" descr="pict_004"/>
          <p:cNvPicPr>
            <a:picLocks noChangeAspect="1" noChangeArrowheads="1"/>
          </p:cNvPicPr>
          <p:nvPr/>
        </p:nvPicPr>
        <p:blipFill>
          <a:blip r:embed="rId5" cstate="print"/>
          <a:srcRect t="-3859"/>
          <a:stretch>
            <a:fillRect/>
          </a:stretch>
        </p:blipFill>
        <p:spPr bwMode="auto">
          <a:xfrm>
            <a:off x="4211960" y="1628800"/>
            <a:ext cx="1737746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0" name="Text Box 10"/>
          <p:cNvSpPr txBox="1">
            <a:spLocks noChangeArrowheads="1"/>
          </p:cNvSpPr>
          <p:nvPr/>
        </p:nvSpPr>
        <p:spPr bwMode="auto">
          <a:xfrm>
            <a:off x="381000" y="4191000"/>
            <a:ext cx="137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13321" name="Text Box 11"/>
          <p:cNvSpPr txBox="1">
            <a:spLocks noChangeArrowheads="1"/>
          </p:cNvSpPr>
          <p:nvPr/>
        </p:nvSpPr>
        <p:spPr bwMode="auto">
          <a:xfrm>
            <a:off x="323528" y="4365104"/>
            <a:ext cx="2146176" cy="855663"/>
          </a:xfrm>
          <a:prstGeom prst="rect">
            <a:avLst/>
          </a:prstGeom>
          <a:solidFill>
            <a:srgbClr val="F4FABC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1600" b="1" dirty="0"/>
              <a:t>Атмосферний тиск</a:t>
            </a:r>
            <a:r>
              <a:rPr lang="uk-UA" sz="1600" dirty="0"/>
              <a:t> </a:t>
            </a:r>
            <a:r>
              <a:rPr lang="uk-UA" sz="1600" i="1" dirty="0"/>
              <a:t>Чому проливається вода?</a:t>
            </a:r>
            <a:r>
              <a:rPr lang="uk-UA" dirty="0"/>
              <a:t> </a:t>
            </a:r>
            <a:endParaRPr lang="ru-RU" dirty="0"/>
          </a:p>
        </p:txBody>
      </p:sp>
      <p:sp>
        <p:nvSpPr>
          <p:cNvPr id="13322" name="Text Box 12"/>
          <p:cNvSpPr txBox="1">
            <a:spLocks noChangeArrowheads="1"/>
          </p:cNvSpPr>
          <p:nvPr/>
        </p:nvSpPr>
        <p:spPr bwMode="auto">
          <a:xfrm>
            <a:off x="2699792" y="2996952"/>
            <a:ext cx="2057400" cy="825500"/>
          </a:xfrm>
          <a:prstGeom prst="rect">
            <a:avLst/>
          </a:prstGeom>
          <a:solidFill>
            <a:srgbClr val="F4FAB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1600" b="1" dirty="0"/>
              <a:t>Інерція</a:t>
            </a:r>
            <a:r>
              <a:rPr lang="uk-UA" sz="1600" dirty="0"/>
              <a:t>                  </a:t>
            </a:r>
            <a:r>
              <a:rPr lang="uk-UA" sz="1600" i="1" dirty="0"/>
              <a:t>Як попасти копійкою в пляшку?</a:t>
            </a:r>
            <a:endParaRPr lang="ru-RU" sz="1600" i="1" dirty="0"/>
          </a:p>
        </p:txBody>
      </p:sp>
      <p:sp>
        <p:nvSpPr>
          <p:cNvPr id="13323" name="Text Box 13"/>
          <p:cNvSpPr txBox="1">
            <a:spLocks noChangeArrowheads="1"/>
          </p:cNvSpPr>
          <p:nvPr/>
        </p:nvSpPr>
        <p:spPr bwMode="auto">
          <a:xfrm>
            <a:off x="6516216" y="5301208"/>
            <a:ext cx="2133600" cy="825500"/>
          </a:xfrm>
          <a:prstGeom prst="rect">
            <a:avLst/>
          </a:prstGeom>
          <a:solidFill>
            <a:srgbClr val="F4FAB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1600" b="1" dirty="0"/>
              <a:t>Плоске дзеркало    </a:t>
            </a:r>
            <a:r>
              <a:rPr lang="uk-UA" sz="1600" dirty="0"/>
              <a:t> </a:t>
            </a:r>
            <a:r>
              <a:rPr lang="uk-UA" sz="1600" i="1" dirty="0"/>
              <a:t>Як запалити свічку за склом?</a:t>
            </a:r>
            <a:endParaRPr lang="ru-RU" sz="1600" i="1" dirty="0"/>
          </a:p>
        </p:txBody>
      </p:sp>
      <p:sp>
        <p:nvSpPr>
          <p:cNvPr id="13324" name="Text Box 14"/>
          <p:cNvSpPr txBox="1">
            <a:spLocks noChangeArrowheads="1"/>
          </p:cNvSpPr>
          <p:nvPr/>
        </p:nvSpPr>
        <p:spPr bwMode="auto">
          <a:xfrm>
            <a:off x="899592" y="5373216"/>
            <a:ext cx="1981200" cy="1314450"/>
          </a:xfrm>
          <a:prstGeom prst="rect">
            <a:avLst/>
          </a:prstGeom>
          <a:solidFill>
            <a:srgbClr val="F4FAB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1600" b="1" dirty="0"/>
              <a:t>Електромагнітна індукція</a:t>
            </a:r>
            <a:r>
              <a:rPr lang="uk-UA" sz="1600" dirty="0"/>
              <a:t>           </a:t>
            </a:r>
            <a:r>
              <a:rPr lang="uk-UA" sz="1600" i="1" dirty="0"/>
              <a:t>Чому одне кільце обертає важіль, друге – ні?</a:t>
            </a:r>
            <a:endParaRPr lang="ru-RU" sz="1600" i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948264" y="6669360"/>
            <a:ext cx="1368152" cy="18864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Загнутый угол 13"/>
          <p:cNvSpPr/>
          <p:nvPr/>
        </p:nvSpPr>
        <p:spPr>
          <a:xfrm>
            <a:off x="467544" y="476672"/>
            <a:ext cx="2088232" cy="1368152"/>
          </a:xfrm>
          <a:prstGeom prst="foldedCorne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dirty="0" smtClean="0">
              <a:solidFill>
                <a:srgbClr val="002E00"/>
              </a:solidFill>
            </a:endParaRPr>
          </a:p>
          <a:p>
            <a:pPr algn="ctr"/>
            <a:r>
              <a:rPr lang="uk-UA" sz="2400" dirty="0" smtClean="0">
                <a:solidFill>
                  <a:srgbClr val="002E00"/>
                </a:solidFill>
              </a:rPr>
              <a:t>Інноваційні технології в моїй роботі</a:t>
            </a:r>
            <a:endParaRPr lang="ru-RU" sz="2400" dirty="0">
              <a:solidFill>
                <a:srgbClr val="002E00"/>
              </a:solidFill>
            </a:endParaRPr>
          </a:p>
        </p:txBody>
      </p:sp>
      <p:pic>
        <p:nvPicPr>
          <p:cNvPr id="15" name="Рисунок 14" descr="кнопка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6452"/>
          <a:stretch>
            <a:fillRect/>
          </a:stretch>
        </p:blipFill>
        <p:spPr>
          <a:xfrm>
            <a:off x="1043608" y="260648"/>
            <a:ext cx="595767" cy="504056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нутый угол 1"/>
          <p:cNvSpPr/>
          <p:nvPr/>
        </p:nvSpPr>
        <p:spPr>
          <a:xfrm>
            <a:off x="467544" y="476672"/>
            <a:ext cx="2088232" cy="1368152"/>
          </a:xfrm>
          <a:prstGeom prst="foldedCorne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dirty="0" smtClean="0">
              <a:solidFill>
                <a:srgbClr val="002E00"/>
              </a:solidFill>
            </a:endParaRPr>
          </a:p>
          <a:p>
            <a:pPr algn="ctr"/>
            <a:r>
              <a:rPr lang="uk-UA" sz="2400" dirty="0" smtClean="0">
                <a:solidFill>
                  <a:srgbClr val="002E00"/>
                </a:solidFill>
              </a:rPr>
              <a:t>Інноваційні технології в моїй роботі</a:t>
            </a:r>
            <a:endParaRPr lang="ru-RU" sz="2400" dirty="0">
              <a:solidFill>
                <a:srgbClr val="002E00"/>
              </a:solidFill>
            </a:endParaRPr>
          </a:p>
        </p:txBody>
      </p:sp>
      <p:pic>
        <p:nvPicPr>
          <p:cNvPr id="3" name="Рисунок 2" descr="кнопка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6452"/>
          <a:stretch>
            <a:fillRect/>
          </a:stretch>
        </p:blipFill>
        <p:spPr>
          <a:xfrm>
            <a:off x="1043608" y="260648"/>
            <a:ext cx="595767" cy="50405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627784" y="3212976"/>
            <a:ext cx="3456384" cy="1080120"/>
          </a:xfrm>
          <a:prstGeom prst="rect">
            <a:avLst/>
          </a:prstGeom>
          <a:solidFill>
            <a:srgbClr val="71FFB1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rgbClr val="003300"/>
                </a:solidFill>
              </a:rPr>
              <a:t>Нестандартні </a:t>
            </a:r>
          </a:p>
          <a:p>
            <a:pPr algn="ctr"/>
            <a:r>
              <a:rPr lang="uk-UA" sz="3200" b="1" dirty="0" smtClean="0">
                <a:solidFill>
                  <a:srgbClr val="003300"/>
                </a:solidFill>
              </a:rPr>
              <a:t>уроки</a:t>
            </a:r>
            <a:endParaRPr lang="ru-RU" sz="3200" b="1" dirty="0">
              <a:solidFill>
                <a:srgbClr val="003300"/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67544" y="2204864"/>
            <a:ext cx="2448272" cy="360040"/>
          </a:xfrm>
          <a:prstGeom prst="rect">
            <a:avLst/>
          </a:prstGeom>
          <a:gradFill rotWithShape="1">
            <a:gsLst>
              <a:gs pos="0">
                <a:srgbClr val="0B8352"/>
              </a:gs>
              <a:gs pos="50000">
                <a:srgbClr val="A8F6DE"/>
              </a:gs>
              <a:gs pos="100000">
                <a:srgbClr val="0B8352"/>
              </a:gs>
            </a:gsLst>
            <a:lin ang="5400000" scaled="1"/>
          </a:gradFill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A8F6DE"/>
            </a:extrusionClr>
          </a:sp3d>
        </p:spPr>
        <p:txBody>
          <a:bodyPr>
            <a:flatTx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Уроки - дослідження</a:t>
            </a: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" name="Picture 9" descr="PA020617 (2)"/>
          <p:cNvPicPr>
            <a:picLocks noChangeAspect="1" noChangeArrowheads="1"/>
          </p:cNvPicPr>
          <p:nvPr/>
        </p:nvPicPr>
        <p:blipFill>
          <a:blip r:embed="rId3" cstate="print"/>
          <a:srcRect l="14189" t="15256" b="2441"/>
          <a:stretch>
            <a:fillRect/>
          </a:stretch>
        </p:blipFill>
        <p:spPr bwMode="auto">
          <a:xfrm>
            <a:off x="7020272" y="4149080"/>
            <a:ext cx="1823230" cy="2332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6732240" y="3789040"/>
            <a:ext cx="1944216" cy="360040"/>
          </a:xfrm>
          <a:prstGeom prst="rect">
            <a:avLst/>
          </a:prstGeom>
          <a:gradFill rotWithShape="1">
            <a:gsLst>
              <a:gs pos="0">
                <a:srgbClr val="0B8352"/>
              </a:gs>
              <a:gs pos="50000">
                <a:srgbClr val="A8F6DE"/>
              </a:gs>
              <a:gs pos="100000">
                <a:srgbClr val="0B8352"/>
              </a:gs>
            </a:gsLst>
            <a:lin ang="5400000" scaled="1"/>
          </a:gradFill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A8F6DE"/>
            </a:extrusionClr>
          </a:sp3d>
        </p:spPr>
        <p:txBody>
          <a:bodyPr>
            <a:flatTx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Уроки - подорожі</a:t>
            </a: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146" name="Picture 2" descr="7 клас. Урок 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1628800"/>
            <a:ext cx="2376264" cy="1786710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6948264" y="6669360"/>
            <a:ext cx="1296144" cy="18864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 descr="SAM_271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27584" y="2564904"/>
            <a:ext cx="1458162" cy="1944216"/>
          </a:xfrm>
          <a:prstGeom prst="rect">
            <a:avLst/>
          </a:prstGeom>
        </p:spPr>
      </p:pic>
      <p:pic>
        <p:nvPicPr>
          <p:cNvPr id="19" name="Рисунок 18" descr="20170523_11250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131840" y="4581128"/>
            <a:ext cx="2808312" cy="2110594"/>
          </a:xfrm>
          <a:prstGeom prst="rect">
            <a:avLst/>
          </a:prstGeom>
        </p:spPr>
      </p:pic>
      <p:sp>
        <p:nvSpPr>
          <p:cNvPr id="18" name="Rectangle 2"/>
          <p:cNvSpPr txBox="1">
            <a:spLocks noChangeArrowheads="1"/>
          </p:cNvSpPr>
          <p:nvPr/>
        </p:nvSpPr>
        <p:spPr>
          <a:xfrm>
            <a:off x="827584" y="5157192"/>
            <a:ext cx="2448272" cy="360040"/>
          </a:xfrm>
          <a:prstGeom prst="rect">
            <a:avLst/>
          </a:prstGeom>
          <a:gradFill rotWithShape="1">
            <a:gsLst>
              <a:gs pos="0">
                <a:srgbClr val="0B8352"/>
              </a:gs>
              <a:gs pos="50000">
                <a:srgbClr val="A8F6DE"/>
              </a:gs>
              <a:gs pos="100000">
                <a:srgbClr val="0B8352"/>
              </a:gs>
            </a:gsLst>
            <a:lin ang="5400000" scaled="1"/>
          </a:gradFill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A8F6DE"/>
            </a:extrusionClr>
          </a:sp3d>
        </p:spPr>
        <p:txBody>
          <a:bodyPr>
            <a:flatTx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Уроки - </a:t>
            </a:r>
            <a:r>
              <a:rPr lang="uk-UA" sz="1600" b="1" dirty="0" smtClean="0">
                <a:latin typeface="+mj-lt"/>
                <a:ea typeface="+mj-ea"/>
                <a:cs typeface="+mj-cs"/>
              </a:rPr>
              <a:t>змагання</a:t>
            </a: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3491880" y="1916832"/>
            <a:ext cx="2448272" cy="360040"/>
          </a:xfrm>
          <a:prstGeom prst="rect">
            <a:avLst/>
          </a:prstGeom>
          <a:gradFill rotWithShape="1">
            <a:gsLst>
              <a:gs pos="0">
                <a:srgbClr val="0B8352"/>
              </a:gs>
              <a:gs pos="50000">
                <a:srgbClr val="A8F6DE"/>
              </a:gs>
              <a:gs pos="100000">
                <a:srgbClr val="0B8352"/>
              </a:gs>
            </a:gsLst>
            <a:lin ang="5400000" scaled="1"/>
          </a:gradFill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A8F6DE"/>
            </a:extrusionClr>
          </a:sp3d>
        </p:spPr>
        <p:txBody>
          <a:bodyPr>
            <a:flatTx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Уроки - </a:t>
            </a:r>
            <a:r>
              <a:rPr lang="uk-UA" sz="1600" b="1" dirty="0" smtClean="0">
                <a:latin typeface="+mj-lt"/>
                <a:ea typeface="+mj-ea"/>
                <a:cs typeface="+mj-cs"/>
              </a:rPr>
              <a:t>практикуми</a:t>
            </a: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1" name="Rectangle 2"/>
          <p:cNvSpPr txBox="1">
            <a:spLocks noChangeArrowheads="1"/>
          </p:cNvSpPr>
          <p:nvPr/>
        </p:nvSpPr>
        <p:spPr>
          <a:xfrm>
            <a:off x="3491880" y="2564904"/>
            <a:ext cx="2448272" cy="360040"/>
          </a:xfrm>
          <a:prstGeom prst="rect">
            <a:avLst/>
          </a:prstGeom>
          <a:gradFill rotWithShape="1">
            <a:gsLst>
              <a:gs pos="0">
                <a:srgbClr val="0B8352"/>
              </a:gs>
              <a:gs pos="50000">
                <a:srgbClr val="A8F6DE"/>
              </a:gs>
              <a:gs pos="100000">
                <a:srgbClr val="0B8352"/>
              </a:gs>
            </a:gsLst>
            <a:lin ang="5400000" scaled="1"/>
          </a:gradFill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A8F6DE"/>
            </a:extrusionClr>
          </a:sp3d>
        </p:spPr>
        <p:txBody>
          <a:bodyPr>
            <a:flatTx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Уроки - </a:t>
            </a:r>
            <a:r>
              <a:rPr lang="uk-UA" sz="1600" b="1" dirty="0" err="1" smtClean="0">
                <a:latin typeface="+mj-lt"/>
                <a:ea typeface="+mj-ea"/>
                <a:cs typeface="+mj-cs"/>
              </a:rPr>
              <a:t>квести</a:t>
            </a: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2" name="Rectangle 2"/>
          <p:cNvSpPr txBox="1">
            <a:spLocks noChangeArrowheads="1"/>
          </p:cNvSpPr>
          <p:nvPr/>
        </p:nvSpPr>
        <p:spPr>
          <a:xfrm>
            <a:off x="2843808" y="620688"/>
            <a:ext cx="4752528" cy="360040"/>
          </a:xfrm>
          <a:prstGeom prst="rect">
            <a:avLst/>
          </a:prstGeom>
          <a:gradFill rotWithShape="1">
            <a:gsLst>
              <a:gs pos="0">
                <a:srgbClr val="0B8352"/>
              </a:gs>
              <a:gs pos="50000">
                <a:srgbClr val="A8F6DE"/>
              </a:gs>
              <a:gs pos="100000">
                <a:srgbClr val="0B8352"/>
              </a:gs>
            </a:gsLst>
            <a:lin ang="5400000" scaled="1"/>
          </a:gradFill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A8F6DE"/>
            </a:extrusionClr>
          </a:sp3d>
        </p:spPr>
        <p:txBody>
          <a:bodyPr>
            <a:flatTx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1600" b="1" dirty="0" smtClean="0">
                <a:latin typeface="+mj-lt"/>
                <a:ea typeface="+mj-ea"/>
                <a:cs typeface="+mj-cs"/>
              </a:rPr>
              <a:t>Технологія </a:t>
            </a:r>
            <a:r>
              <a:rPr lang="uk-UA" sz="1600" b="1" dirty="0" err="1" smtClean="0">
                <a:latin typeface="+mj-lt"/>
                <a:ea typeface="+mj-ea"/>
                <a:cs typeface="+mj-cs"/>
              </a:rPr>
              <a:t>“Перевернутий</a:t>
            </a:r>
            <a:r>
              <a:rPr lang="uk-UA" sz="1600" b="1" dirty="0" smtClean="0">
                <a:latin typeface="+mj-lt"/>
                <a:ea typeface="+mj-ea"/>
                <a:cs typeface="+mj-cs"/>
              </a:rPr>
              <a:t> </a:t>
            </a:r>
            <a:r>
              <a:rPr lang="uk-UA" sz="1600" b="1" dirty="0" err="1" smtClean="0">
                <a:latin typeface="+mj-lt"/>
                <a:ea typeface="+mj-ea"/>
                <a:cs typeface="+mj-cs"/>
              </a:rPr>
              <a:t>клас”</a:t>
            </a: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5076056" y="1340768"/>
            <a:ext cx="3574504" cy="338554"/>
          </a:xfrm>
          <a:prstGeom prst="rect">
            <a:avLst/>
          </a:prstGeom>
          <a:gradFill rotWithShape="1">
            <a:gsLst>
              <a:gs pos="0">
                <a:srgbClr val="0B8352"/>
              </a:gs>
              <a:gs pos="50000">
                <a:srgbClr val="A8F6DE"/>
              </a:gs>
              <a:gs pos="100000">
                <a:srgbClr val="0B8352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A8F6DE"/>
            </a:extrusionClr>
          </a:sp3d>
        </p:spPr>
        <p:txBody>
          <a:bodyPr wrap="square">
            <a:spAutoFit/>
            <a:flatTx/>
          </a:bodyPr>
          <a:lstStyle/>
          <a:p>
            <a:pPr algn="ctr">
              <a:spcBef>
                <a:spcPct val="50000"/>
              </a:spcBef>
            </a:pPr>
            <a:r>
              <a:rPr lang="uk-UA" sz="1600" b="1" dirty="0">
                <a:latin typeface="+mj-lt"/>
              </a:rPr>
              <a:t>Різнорівневі лабораторні роботи</a:t>
            </a:r>
            <a:endParaRPr lang="ru-RU" sz="1600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800000"/>
      </a:hlink>
      <a:folHlink>
        <a:srgbClr val="D99694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714</TotalTime>
  <Words>583</Words>
  <Application>Microsoft Office PowerPoint</Application>
  <PresentationFormat>Экран (4:3)</PresentationFormat>
  <Paragraphs>137</Paragraphs>
  <Slides>12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Томілович  Стефанія Михайлівна</vt:lpstr>
      <vt:lpstr>Слайд 2</vt:lpstr>
      <vt:lpstr>Слайд 3</vt:lpstr>
      <vt:lpstr>Слайд 4</vt:lpstr>
      <vt:lpstr>Слайд 5</vt:lpstr>
      <vt:lpstr>Інтерактивні технології</vt:lpstr>
      <vt:lpstr>Інформаційно-комунікаційні технології</vt:lpstr>
      <vt:lpstr>ПРОБЛЕМНЕ НАВЧАННЯ</vt:lpstr>
      <vt:lpstr>Слайд 9</vt:lpstr>
      <vt:lpstr>      Позакласна робота – найефективніша форма роботи для розвитку всіх життєвих компетентностей учнів</vt:lpstr>
      <vt:lpstr>Слайд 11</vt:lpstr>
      <vt:lpstr>Слайд 12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Елена</dc:creator>
  <cp:lastModifiedBy>RePack by SPecialiST</cp:lastModifiedBy>
  <cp:revision>78</cp:revision>
  <dcterms:created xsi:type="dcterms:W3CDTF">2013-07-29T17:42:42Z</dcterms:created>
  <dcterms:modified xsi:type="dcterms:W3CDTF">2019-02-05T19:07:57Z</dcterms:modified>
</cp:coreProperties>
</file>