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radu.pp.ua/nauka/19021-fales-mletskiy-flosofya.html" TargetMode="External"/><Relationship Id="rId7" Type="http://schemas.openxmlformats.org/officeDocument/2006/relationships/hyperlink" Target="http://helpiks.org/6-19040.html" TargetMode="External"/><Relationship Id="rId2" Type="http://schemas.openxmlformats.org/officeDocument/2006/relationships/hyperlink" Target="http://vsviti.com.ua/other/blog/240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ookbk.net/book/269-mir-yelektrichestva-anatolij-tomilin/6-glava-3-ot-yavleniya-k-yeksperimentu.html" TargetMode="External"/><Relationship Id="rId5" Type="http://schemas.openxmlformats.org/officeDocument/2006/relationships/hyperlink" Target="http://www.wikiwand.com/uk/&#1042;&#1110;&#1083;&#1100;&#1103;&#1084;_&#1043;&#1110;&#1083;&#1073;&#1077;&#1088;&#1090;" TargetMode="External"/><Relationship Id="rId4" Type="http://schemas.openxmlformats.org/officeDocument/2006/relationships/hyperlink" Target="http://banar.uol.ua/ukr/text/519169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980728"/>
            <a:ext cx="4174232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b="1" dirty="0" smtClean="0"/>
              <a:t/>
            </a:r>
            <a:br>
              <a:rPr lang="uk-UA" sz="6000" b="1" dirty="0" smtClean="0"/>
            </a:b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b="1" dirty="0" smtClean="0"/>
              <a:t>Вивчення електризації</a:t>
            </a:r>
            <a:br>
              <a:rPr lang="uk-UA" sz="6000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4797152"/>
            <a:ext cx="3272408" cy="648072"/>
          </a:xfrm>
        </p:spPr>
        <p:txBody>
          <a:bodyPr/>
          <a:lstStyle/>
          <a:p>
            <a:r>
              <a:rPr lang="uk-UA" dirty="0" smtClean="0"/>
              <a:t>Історична довідка</a:t>
            </a:r>
            <a:endParaRPr lang="ru-RU" dirty="0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rcRect l="12132" r="17342"/>
          <a:stretch>
            <a:fillRect/>
          </a:stretch>
        </p:blipFill>
        <p:spPr>
          <a:xfrm>
            <a:off x="0" y="0"/>
            <a:ext cx="439248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ales-mletskiy-flosofya_55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692696"/>
            <a:ext cx="3131840" cy="328199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51520" y="4553744"/>
            <a:ext cx="8712968" cy="23042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5616624" cy="345638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Електризацію помітили вчені  Давнього Китаю, Індії, Давньої Греції.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uk-UA" sz="2800" dirty="0" smtClean="0"/>
              <a:t>Процес електризації бурштину був вперше зафіксований</a:t>
            </a:r>
            <a:br>
              <a:rPr lang="uk-UA" sz="2800" dirty="0" smtClean="0"/>
            </a:br>
            <a:r>
              <a:rPr lang="uk-UA" sz="2800" dirty="0" smtClean="0"/>
              <a:t> </a:t>
            </a:r>
            <a:r>
              <a:rPr lang="uk-UA" sz="2800" b="1" dirty="0" smtClean="0"/>
              <a:t>Фалесом </a:t>
            </a:r>
            <a:r>
              <a:rPr lang="uk-UA" sz="2800" b="1" dirty="0" err="1" smtClean="0"/>
              <a:t>Мілетським</a:t>
            </a:r>
            <a:r>
              <a:rPr lang="uk-UA" sz="2800" dirty="0" smtClean="0"/>
              <a:t> </a:t>
            </a:r>
            <a:br>
              <a:rPr lang="uk-UA" sz="2800" dirty="0" smtClean="0"/>
            </a:br>
            <a:r>
              <a:rPr lang="uk-UA" sz="2800" dirty="0" smtClean="0"/>
              <a:t>близько 600 </a:t>
            </a:r>
            <a:r>
              <a:rPr lang="ru-RU" sz="2800" dirty="0" smtClean="0"/>
              <a:t>року до н. е.</a:t>
            </a:r>
            <a:endParaRPr lang="ru-RU" dirty="0"/>
          </a:p>
        </p:txBody>
      </p:sp>
      <p:pic>
        <p:nvPicPr>
          <p:cNvPr id="5" name="Рисунок 4" descr="5158c8c5aca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8772013">
            <a:off x="4062148" y="4071277"/>
            <a:ext cx="1714500" cy="1714500"/>
          </a:xfrm>
          <a:prstGeom prst="rect">
            <a:avLst/>
          </a:prstGeom>
        </p:spPr>
      </p:pic>
      <p:pic>
        <p:nvPicPr>
          <p:cNvPr id="9" name="Рисунок 8" descr="b9db81fe5840b0ba97131c81eb1009b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5229200"/>
            <a:ext cx="576064" cy="874383"/>
          </a:xfrm>
          <a:prstGeom prst="rect">
            <a:avLst/>
          </a:prstGeom>
        </p:spPr>
      </p:pic>
      <p:pic>
        <p:nvPicPr>
          <p:cNvPr id="11" name="Рисунок 10" descr="Prem_850fillpower-EE_goosedown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060407"/>
              </a:clrFrom>
              <a:clrTo>
                <a:srgbClr val="06040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6093296"/>
            <a:ext cx="576064" cy="606067"/>
          </a:xfrm>
          <a:prstGeom prst="rect">
            <a:avLst/>
          </a:prstGeom>
        </p:spPr>
      </p:pic>
      <p:pic>
        <p:nvPicPr>
          <p:cNvPr id="12" name="Рисунок 11" descr="Гусиный-пух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72200" y="6165304"/>
            <a:ext cx="432048" cy="402968"/>
          </a:xfrm>
          <a:prstGeom prst="ellipse">
            <a:avLst/>
          </a:prstGeom>
        </p:spPr>
      </p:pic>
      <p:pic>
        <p:nvPicPr>
          <p:cNvPr id="13" name="Рисунок 12" descr="b9db81fe5840b0ba97131c81eb1009b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23254" flipH="1">
            <a:off x="3261517" y="5696867"/>
            <a:ext cx="576064" cy="874383"/>
          </a:xfrm>
          <a:prstGeom prst="rect">
            <a:avLst/>
          </a:prstGeom>
        </p:spPr>
      </p:pic>
      <p:pic>
        <p:nvPicPr>
          <p:cNvPr id="14" name="Рисунок 13" descr="b9db81fe5840b0ba97131c81eb1009b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7982976">
            <a:off x="7452320" y="5661248"/>
            <a:ext cx="576064" cy="874383"/>
          </a:xfrm>
          <a:prstGeom prst="rect">
            <a:avLst/>
          </a:prstGeom>
        </p:spPr>
      </p:pic>
      <p:pic>
        <p:nvPicPr>
          <p:cNvPr id="15" name="Рисунок 14" descr="Prem_850fillpower-EE_goosedow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771915">
            <a:off x="2161232" y="5969280"/>
            <a:ext cx="369226" cy="388456"/>
          </a:xfrm>
          <a:prstGeom prst="ellipse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88832" cy="7383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600 років до нашої ери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35 -0.03169 C -0.12951 -0.0791 -0.21267 -0.12651 -0.24635 -0.14639 " pathEditMode="relative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05365E-6 L -0.10243 -0.1237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-6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04903E-6 L 0.09462 -0.13622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66512E-7 L 0.18837 -0.1359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6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8.69565E-7 L 0.33872 -0.09435 " pathEditMode="relative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6.23497E-6 L -3.61111E-6 -0.0946 " pathEditMode="relative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5112568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XVI </a:t>
            </a:r>
            <a:r>
              <a:rPr lang="uk-UA" dirty="0" smtClean="0"/>
              <a:t>століття</a:t>
            </a:r>
            <a:endParaRPr lang="ru-RU" dirty="0"/>
          </a:p>
        </p:txBody>
      </p:sp>
      <p:pic>
        <p:nvPicPr>
          <p:cNvPr id="4" name="Содержимое 3" descr="William_Gilbert_45626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68144" y="1052736"/>
            <a:ext cx="3048000" cy="4051300"/>
          </a:xfrm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251520" y="2708920"/>
            <a:ext cx="5400600" cy="34563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Вільям Гілберт 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першим виявив, що електризація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властива не тільки бурштину, але й алмазові, сірці, смолі.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uk-UA" sz="2800" baseline="0" dirty="0" smtClean="0"/>
              <a:t>Помітив, що</a:t>
            </a:r>
            <a:r>
              <a:rPr lang="uk-UA" sz="2800" dirty="0" smtClean="0"/>
              <a:t> метали, камені, кістки не електризуються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5517232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Вільям Гілберт(1544-1603)</a:t>
            </a:r>
          </a:p>
          <a:p>
            <a:pPr algn="ctr"/>
            <a:r>
              <a:rPr lang="uk-UA" sz="2000" dirty="0" smtClean="0"/>
              <a:t> - англійський фізик і лікар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0"/>
            <a:ext cx="5770984" cy="7360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XVI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століття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908720"/>
            <a:ext cx="6120680" cy="309634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У 1707 році французький фізик </a:t>
            </a:r>
            <a:r>
              <a:rPr lang="uk-UA" b="1" dirty="0" smtClean="0"/>
              <a:t>Шарль </a:t>
            </a:r>
            <a:r>
              <a:rPr lang="uk-UA" b="1" dirty="0" err="1" smtClean="0"/>
              <a:t>Дюфе</a:t>
            </a:r>
            <a:r>
              <a:rPr lang="uk-UA" b="1" dirty="0" smtClean="0"/>
              <a:t> </a:t>
            </a:r>
            <a:r>
              <a:rPr lang="uk-UA" dirty="0" smtClean="0"/>
              <a:t>знайшов різницю між електрикою, що її одержували від тертя скляної кулі, і електрикою, одержуваною від тертя диска з деревної смоли. </a:t>
            </a:r>
          </a:p>
          <a:p>
            <a:pPr lvl="0"/>
            <a:r>
              <a:rPr lang="uk-UA" dirty="0" smtClean="0"/>
              <a:t>Дав їм назви: </a:t>
            </a:r>
            <a:r>
              <a:rPr lang="uk-UA" dirty="0" err="1" smtClean="0"/>
              <a:t>“смоляна</a:t>
            </a:r>
            <a:r>
              <a:rPr lang="uk-UA" dirty="0" smtClean="0"/>
              <a:t> </a:t>
            </a:r>
            <a:r>
              <a:rPr lang="uk-UA" dirty="0" err="1" smtClean="0"/>
              <a:t>електрика”</a:t>
            </a:r>
            <a:r>
              <a:rPr lang="uk-UA" dirty="0" smtClean="0"/>
              <a:t> і </a:t>
            </a:r>
            <a:r>
              <a:rPr lang="uk-UA" dirty="0" err="1" smtClean="0"/>
              <a:t>“скляна</a:t>
            </a:r>
            <a:r>
              <a:rPr lang="uk-UA" dirty="0" smtClean="0"/>
              <a:t> </a:t>
            </a:r>
            <a:r>
              <a:rPr lang="uk-UA" dirty="0" err="1" smtClean="0"/>
              <a:t>електрика”</a:t>
            </a:r>
            <a:endParaRPr lang="uk-UA" dirty="0" smtClean="0"/>
          </a:p>
          <a:p>
            <a:r>
              <a:rPr lang="uk-UA" dirty="0" smtClean="0"/>
              <a:t>Встановив два види електричної взаємодії: притягання і відштовхування.</a:t>
            </a:r>
            <a:endParaRPr lang="ru-RU" dirty="0" smtClean="0"/>
          </a:p>
          <a:p>
            <a:pPr lvl="0"/>
            <a:endParaRPr lang="uk-UA" dirty="0" smtClean="0"/>
          </a:p>
          <a:p>
            <a:endParaRPr lang="uk-UA" dirty="0" smtClean="0"/>
          </a:p>
        </p:txBody>
      </p:sp>
      <p:pic>
        <p:nvPicPr>
          <p:cNvPr id="6" name="Рисунок 5" descr="image0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493901" cy="3168352"/>
          </a:xfrm>
          <a:prstGeom prst="rect">
            <a:avLst/>
          </a:prstGeom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251520" y="4941168"/>
            <a:ext cx="5148064" cy="1296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79512" y="3861048"/>
            <a:ext cx="5040560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uk-UA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355976" y="3933056"/>
            <a:ext cx="4608512" cy="259228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uk-UA" sz="2800" dirty="0" smtClean="0"/>
              <a:t>Протягом 1747-1754 </a:t>
            </a:r>
            <a:r>
              <a:rPr lang="uk-UA" sz="2800" dirty="0" err="1" smtClean="0"/>
              <a:t>р.р</a:t>
            </a:r>
            <a:r>
              <a:rPr lang="uk-UA" sz="2800" dirty="0" smtClean="0"/>
              <a:t>. американський вчений </a:t>
            </a:r>
            <a:r>
              <a:rPr lang="uk-UA" sz="2800" b="1" dirty="0" smtClean="0"/>
              <a:t>Бенджамін Франклін </a:t>
            </a:r>
            <a:r>
              <a:rPr lang="uk-UA" sz="2800" dirty="0" smtClean="0"/>
              <a:t>здійснив низку експериментальних досліджень з електрики.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uk-UA" sz="2800" dirty="0" smtClean="0"/>
              <a:t>Вперше запровадив поняття позитивної та негативної електрики (заряду) та їх позначення: «+» </a:t>
            </a:r>
            <a:r>
              <a:rPr lang="ru-RU" sz="2800" dirty="0" err="1" smtClean="0"/>
              <a:t>і</a:t>
            </a:r>
            <a:r>
              <a:rPr lang="ru-RU" sz="2800" dirty="0" smtClean="0"/>
              <a:t> «-»</a:t>
            </a:r>
          </a:p>
        </p:txBody>
      </p:sp>
      <p:pic>
        <p:nvPicPr>
          <p:cNvPr id="11" name="Рисунок 10" descr="Bendzhamin-Franklin-i-ego-mor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3933056"/>
            <a:ext cx="2579062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5832648" cy="2304256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У 1771 році англієць </a:t>
            </a:r>
            <a:r>
              <a:rPr lang="uk-UA" b="1" dirty="0" smtClean="0"/>
              <a:t>Генрі </a:t>
            </a:r>
            <a:r>
              <a:rPr lang="uk-UA" b="1" dirty="0" err="1" smtClean="0"/>
              <a:t>Кавендіш</a:t>
            </a:r>
            <a:r>
              <a:rPr lang="uk-UA" b="1" dirty="0" smtClean="0"/>
              <a:t> </a:t>
            </a:r>
            <a:r>
              <a:rPr lang="uk-UA" dirty="0" smtClean="0"/>
              <a:t>визначив, що сила взаємодії між </a:t>
            </a:r>
            <a:r>
              <a:rPr lang="uk-UA" dirty="0" err="1" smtClean="0"/>
              <a:t>електрично</a:t>
            </a:r>
            <a:r>
              <a:rPr lang="uk-UA" dirty="0" smtClean="0"/>
              <a:t> зарядженими кульками зменшується при збільшенні відстані між ними у певній математичній залежності. </a:t>
            </a:r>
          </a:p>
          <a:p>
            <a:r>
              <a:rPr lang="uk-UA" dirty="0" smtClean="0"/>
              <a:t>Сила взаємодії залежить від величини заряду.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987824" y="0"/>
            <a:ext cx="5770984" cy="736072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XVI</a:t>
            </a:r>
            <a:r>
              <a:rPr kumimoji="0" lang="uk-UA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</a:t>
            </a: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століття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кавн=ендіш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836712"/>
            <a:ext cx="2438400" cy="3267456"/>
          </a:xfrm>
          <a:prstGeom prst="rect">
            <a:avLst/>
          </a:prstGeom>
        </p:spPr>
      </p:pic>
      <p:pic>
        <p:nvPicPr>
          <p:cNvPr id="6" name="Рисунок 5" descr="кул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501008"/>
            <a:ext cx="2314844" cy="3148188"/>
          </a:xfrm>
          <a:prstGeom prst="rect">
            <a:avLst/>
          </a:prstGeom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2843808" y="4365104"/>
            <a:ext cx="5904656" cy="17281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1777 році відкриття </a:t>
            </a:r>
            <a:r>
              <a:rPr kumimoji="0" lang="uk-UA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Кавендіша</a:t>
            </a:r>
            <a:r>
              <a:rPr kumimoji="0" lang="uk-U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“перевідкрив”</a:t>
            </a:r>
            <a:r>
              <a:rPr kumimoji="0" lang="uk-U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французький військовий інженер і дослідник 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Шарль Кулон</a:t>
            </a:r>
            <a:r>
              <a:rPr kumimoji="0" lang="uk-U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0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6974" y="3284984"/>
            <a:ext cx="5201493" cy="335699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>
            <a:normAutofit/>
          </a:bodyPr>
          <a:lstStyle/>
          <a:p>
            <a:r>
              <a:rPr lang="uk-UA" dirty="0" smtClean="0"/>
              <a:t>У 1729 році англієць </a:t>
            </a:r>
            <a:r>
              <a:rPr lang="uk-UA" b="1" dirty="0" smtClean="0"/>
              <a:t>Стефан </a:t>
            </a:r>
            <a:r>
              <a:rPr lang="uk-UA" b="1" dirty="0" err="1" smtClean="0"/>
              <a:t>Грей</a:t>
            </a:r>
            <a:r>
              <a:rPr lang="uk-UA" b="1" dirty="0" smtClean="0"/>
              <a:t> </a:t>
            </a:r>
            <a:r>
              <a:rPr lang="uk-UA" dirty="0" smtClean="0"/>
              <a:t>встановив існування провідності, яка властива металевим дротам, вугільним стержням, тілу людини чи тварини. Електрика не передається через каучук, шовк, фарфор.</a:t>
            </a:r>
          </a:p>
          <a:p>
            <a:r>
              <a:rPr lang="uk-UA" dirty="0" smtClean="0"/>
              <a:t>Вказав, що всі тіла </a:t>
            </a:r>
          </a:p>
          <a:p>
            <a:pPr>
              <a:buNone/>
            </a:pPr>
            <a:r>
              <a:rPr lang="uk-UA" dirty="0" smtClean="0"/>
              <a:t>    можна поділити на </a:t>
            </a:r>
          </a:p>
          <a:p>
            <a:pPr>
              <a:buNone/>
            </a:pPr>
            <a:r>
              <a:rPr lang="uk-UA" dirty="0" smtClean="0"/>
              <a:t>    провідники і </a:t>
            </a:r>
          </a:p>
          <a:p>
            <a:pPr>
              <a:buNone/>
            </a:pPr>
            <a:r>
              <a:rPr lang="uk-UA" dirty="0" smtClean="0"/>
              <a:t>    непровідники </a:t>
            </a:r>
          </a:p>
          <a:p>
            <a:pPr>
              <a:buNone/>
            </a:pPr>
            <a:r>
              <a:rPr lang="uk-UA" dirty="0" smtClean="0"/>
              <a:t>    електрики.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987824" y="0"/>
            <a:ext cx="5770984" cy="736072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XVI</a:t>
            </a:r>
            <a:r>
              <a:rPr kumimoji="0" lang="uk-UA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</a:t>
            </a: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5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століття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http://vsviti.com.ua/other/blog/24039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http://poradu.pp.ua/nauka/19021-fales-mletskiy-flosofya.html</a:t>
            </a:r>
            <a:endParaRPr lang="uk-UA" dirty="0" smtClean="0"/>
          </a:p>
          <a:p>
            <a:r>
              <a:rPr lang="en-US" dirty="0" smtClean="0">
                <a:hlinkClick r:id="rId4"/>
              </a:rPr>
              <a:t>http://banar.uol.ua/ukr/text/5191696/</a:t>
            </a:r>
            <a:endParaRPr lang="uk-UA" dirty="0" smtClean="0"/>
          </a:p>
          <a:p>
            <a:r>
              <a:rPr lang="en-US" dirty="0" smtClean="0">
                <a:hlinkClick r:id="rId5"/>
              </a:rPr>
              <a:t>http://www.wikiwand.com/uk/</a:t>
            </a:r>
            <a:r>
              <a:rPr lang="uk-UA" dirty="0" smtClean="0">
                <a:hlinkClick r:id="rId5"/>
              </a:rPr>
              <a:t>Вільям_Гілберт</a:t>
            </a:r>
            <a:endParaRPr lang="uk-UA" dirty="0" smtClean="0"/>
          </a:p>
          <a:p>
            <a:r>
              <a:rPr lang="en-US" dirty="0" smtClean="0">
                <a:hlinkClick r:id="rId6"/>
              </a:rPr>
              <a:t>http://bookbk.net/book/269-mir-yelektrichestva-anatolij-tomilin/6-glava-3-ot-yavleniya-k-yeksperimentu.html</a:t>
            </a:r>
            <a:endParaRPr lang="uk-UA" dirty="0" smtClean="0"/>
          </a:p>
          <a:p>
            <a:r>
              <a:rPr lang="en-US" dirty="0" smtClean="0">
                <a:hlinkClick r:id="rId7"/>
              </a:rPr>
              <a:t>http://helpiks.org/6-19040.html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484</TotalTime>
  <Words>282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 Вивчення електризації </vt:lpstr>
      <vt:lpstr>600 років до нашої ери</vt:lpstr>
      <vt:lpstr>XVI століття</vt:lpstr>
      <vt:lpstr>XVIІ століття</vt:lpstr>
      <vt:lpstr>Слайд 5</vt:lpstr>
      <vt:lpstr>Слайд 6</vt:lpstr>
      <vt:lpstr>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Історична довідка</dc:title>
  <dc:creator>дом</dc:creator>
  <cp:lastModifiedBy>RePack by SPecialiST</cp:lastModifiedBy>
  <cp:revision>45</cp:revision>
  <dcterms:created xsi:type="dcterms:W3CDTF">2017-07-30T13:30:14Z</dcterms:created>
  <dcterms:modified xsi:type="dcterms:W3CDTF">2017-08-01T16:37:34Z</dcterms:modified>
</cp:coreProperties>
</file>