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E1"/>
    <a:srgbClr val="FFFFC5"/>
    <a:srgbClr val="FFFFE7"/>
    <a:srgbClr val="000000"/>
    <a:srgbClr val="006600"/>
    <a:srgbClr val="999999"/>
    <a:srgbClr val="7F7F7F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wand.com/uk/&#1051;&#1110;&#1085;&#1079;&#1072;" TargetMode="External"/><Relationship Id="rId2" Type="http://schemas.openxmlformats.org/officeDocument/2006/relationships/hyperlink" Target="http://u-news.com.ua/7844-krapl-rosi-unkaln-foto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://information-technology.ru/sci-pop-articles/23-physics/255-kakov-printsip-dejstviya-uvelichitelnogo-stekla" TargetMode="External"/><Relationship Id="rId4" Type="http://schemas.openxmlformats.org/officeDocument/2006/relationships/hyperlink" Target="http://subject.com.ua/physics/junior/185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348065286_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55967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4464496" cy="2232248"/>
          </a:xfrm>
        </p:spPr>
        <p:txBody>
          <a:bodyPr>
            <a:normAutofit/>
          </a:bodyPr>
          <a:lstStyle/>
          <a:p>
            <a:r>
              <a:rPr lang="uk-UA" sz="9600" b="1" dirty="0" smtClean="0">
                <a:solidFill>
                  <a:schemeClr val="bg1"/>
                </a:solidFill>
              </a:rPr>
              <a:t>Лінзи</a:t>
            </a:r>
            <a:r>
              <a:rPr lang="uk-UA" sz="6000" b="1" dirty="0" smtClean="0">
                <a:solidFill>
                  <a:schemeClr val="bg1"/>
                </a:solidFill>
              </a:rPr>
              <a:t> 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3968" y="5129808"/>
            <a:ext cx="4032448" cy="1728192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uk-UA" sz="40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Види</a:t>
            </a:r>
          </a:p>
          <a:p>
            <a:pPr algn="l">
              <a:buFont typeface="Arial" pitchFamily="34" charset="0"/>
              <a:buChar char="•"/>
            </a:pPr>
            <a:r>
              <a:rPr lang="uk-UA" sz="40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Характеристики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0"/>
            <a:ext cx="3456384" cy="792088"/>
          </a:xfrm>
          <a:solidFill>
            <a:schemeClr val="accent3">
              <a:lumMod val="60000"/>
              <a:lumOff val="40000"/>
            </a:schemeClr>
          </a:solidFill>
          <a:effectLst>
            <a:reflection blurRad="6350" stA="50000" endA="300" endPos="90000" dir="5400000" sy="-100000" algn="bl" rotWithShape="0"/>
          </a:effectLst>
        </p:spPr>
        <p:txBody>
          <a:bodyPr/>
          <a:lstStyle/>
          <a:p>
            <a:r>
              <a:rPr lang="uk-UA" b="1" dirty="0" smtClean="0"/>
              <a:t>Види лінз</a:t>
            </a:r>
            <a:endParaRPr lang="ru-RU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67544" y="1700808"/>
            <a:ext cx="1944216" cy="49574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uk-UA" dirty="0" smtClean="0"/>
              <a:t>І варіант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89408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dirty="0" smtClean="0"/>
              <a:t>Виберіть збиральні лінзи і запишіть їх вид</a:t>
            </a:r>
          </a:p>
          <a:p>
            <a:pPr>
              <a:buNone/>
            </a:pPr>
            <a:endParaRPr lang="uk-UA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932040" y="1628800"/>
            <a:ext cx="1728192" cy="495746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uk-UA" dirty="0" smtClean="0"/>
              <a:t> ІІ варіант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932040" y="2132856"/>
            <a:ext cx="4041775" cy="894085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dirty="0" smtClean="0"/>
              <a:t>Виберіть розсіювальні лінзи і запишіть їх вид</a:t>
            </a:r>
          </a:p>
          <a:p>
            <a:pPr>
              <a:buNone/>
            </a:pPr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  <p:pic>
        <p:nvPicPr>
          <p:cNvPr id="15" name="Рисунок 14" descr="Lens_types - копия (3)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04048" y="3356992"/>
            <a:ext cx="720080" cy="2784309"/>
          </a:xfrm>
          <a:prstGeom prst="rect">
            <a:avLst/>
          </a:prstGeom>
        </p:spPr>
      </p:pic>
      <p:pic>
        <p:nvPicPr>
          <p:cNvPr id="16" name="Рисунок 15" descr="Lens_types - копия (4)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23728" y="3140968"/>
            <a:ext cx="779104" cy="2880320"/>
          </a:xfrm>
          <a:prstGeom prst="rect">
            <a:avLst/>
          </a:prstGeom>
        </p:spPr>
      </p:pic>
      <p:pic>
        <p:nvPicPr>
          <p:cNvPr id="17" name="Рисунок 16" descr="Lens_types - копия (5)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44208" y="3068960"/>
            <a:ext cx="792088" cy="2818902"/>
          </a:xfrm>
          <a:prstGeom prst="rect">
            <a:avLst/>
          </a:prstGeom>
        </p:spPr>
      </p:pic>
      <p:pic>
        <p:nvPicPr>
          <p:cNvPr id="18" name="Рисунок 17" descr="Lens_types - копия (6).pn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1560" y="3501007"/>
            <a:ext cx="648072" cy="2736305"/>
          </a:xfrm>
          <a:prstGeom prst="rect">
            <a:avLst/>
          </a:prstGeom>
        </p:spPr>
      </p:pic>
      <p:pic>
        <p:nvPicPr>
          <p:cNvPr id="19" name="Рисунок 18" descr="Lens_types - копия.pn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68344" y="3618370"/>
            <a:ext cx="648072" cy="2684869"/>
          </a:xfrm>
          <a:prstGeom prst="rect">
            <a:avLst/>
          </a:prstGeom>
        </p:spPr>
      </p:pic>
      <p:pic>
        <p:nvPicPr>
          <p:cNvPr id="20" name="Рисунок 19" descr="Lens_types.pn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63888" y="3501007"/>
            <a:ext cx="484417" cy="2537425"/>
          </a:xfrm>
          <a:prstGeom prst="rect">
            <a:avLst/>
          </a:prstGeom>
        </p:spPr>
      </p:pic>
      <p:pic>
        <p:nvPicPr>
          <p:cNvPr id="21" name="Рисунок 20" descr="BiconvexLens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770315" y="0"/>
            <a:ext cx="1373685" cy="1844824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827584" y="6211669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1</a:t>
            </a:r>
            <a:endParaRPr lang="ru-RU" sz="3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267744" y="5877272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2</a:t>
            </a:r>
            <a:endParaRPr lang="ru-RU" sz="36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707904" y="6021288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3</a:t>
            </a:r>
            <a:endParaRPr lang="ru-RU" sz="3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148064" y="6021288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4</a:t>
            </a:r>
            <a:endParaRPr lang="ru-RU" sz="36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660232" y="5805264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5</a:t>
            </a:r>
            <a:endParaRPr lang="ru-RU" sz="3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7740352" y="6211669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6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Прямоугольник 5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>
            <a:normAutofit/>
          </a:bodyPr>
          <a:lstStyle/>
          <a:p>
            <a:r>
              <a:rPr lang="uk-UA" b="1" dirty="0" smtClean="0"/>
              <a:t>Характеристики  лінз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836712"/>
            <a:ext cx="4040188" cy="639762"/>
          </a:xfrm>
        </p:spPr>
        <p:txBody>
          <a:bodyPr/>
          <a:lstStyle/>
          <a:p>
            <a:r>
              <a:rPr lang="uk-UA" dirty="0" smtClean="0"/>
              <a:t>І варіант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02225" y="836712"/>
            <a:ext cx="4041775" cy="639762"/>
          </a:xfrm>
        </p:spPr>
        <p:txBody>
          <a:bodyPr/>
          <a:lstStyle/>
          <a:p>
            <a:r>
              <a:rPr lang="uk-UA" dirty="0" smtClean="0"/>
              <a:t>ІІ варіант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56792"/>
            <a:ext cx="4319463" cy="5040560"/>
          </a:xfrm>
          <a:noFill/>
        </p:spPr>
        <p:txBody>
          <a:bodyPr/>
          <a:lstStyle/>
          <a:p>
            <a:pPr>
              <a:buNone/>
            </a:pP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6660232" y="2420888"/>
            <a:ext cx="0" cy="288032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2123728" y="5229200"/>
            <a:ext cx="0" cy="7200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2123728" y="2564904"/>
            <a:ext cx="0" cy="7200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123728" y="2636912"/>
            <a:ext cx="0" cy="26642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323528" y="4005064"/>
            <a:ext cx="3960440" cy="0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444208" y="2924944"/>
            <a:ext cx="360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dirty="0" smtClean="0">
                <a:solidFill>
                  <a:srgbClr val="FF0000"/>
                </a:solidFill>
              </a:rPr>
              <a:t>.</a:t>
            </a:r>
            <a:endParaRPr lang="ru-RU" sz="7200" dirty="0">
              <a:solidFill>
                <a:srgbClr val="FF0000"/>
              </a:solidFill>
            </a:endParaRPr>
          </a:p>
        </p:txBody>
      </p:sp>
      <p:sp>
        <p:nvSpPr>
          <p:cNvPr id="33" name="Содержимое 32"/>
          <p:cNvSpPr txBox="1">
            <a:spLocks noGrp="1"/>
          </p:cNvSpPr>
          <p:nvPr>
            <p:ph sz="half" idx="2"/>
          </p:nvPr>
        </p:nvSpPr>
        <p:spPr>
          <a:xfrm>
            <a:off x="1547664" y="3140968"/>
            <a:ext cx="576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uk-UA" sz="7200" dirty="0" smtClean="0">
                <a:solidFill>
                  <a:srgbClr val="00B050"/>
                </a:solidFill>
              </a:rPr>
              <a:t>.</a:t>
            </a:r>
            <a:endParaRPr lang="ru-RU" sz="7200" dirty="0">
              <a:solidFill>
                <a:srgbClr val="00B050"/>
              </a:solidFill>
            </a:endParaRPr>
          </a:p>
        </p:txBody>
      </p:sp>
      <p:sp>
        <p:nvSpPr>
          <p:cNvPr id="34" name="Содержимое 32"/>
          <p:cNvSpPr txBox="1">
            <a:spLocks/>
          </p:cNvSpPr>
          <p:nvPr/>
        </p:nvSpPr>
        <p:spPr>
          <a:xfrm>
            <a:off x="2339752" y="3140968"/>
            <a:ext cx="576064" cy="1200329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7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7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4932040" y="3789040"/>
            <a:ext cx="37444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Скругленный прямоугольник 37"/>
          <p:cNvSpPr/>
          <p:nvPr/>
        </p:nvSpPr>
        <p:spPr>
          <a:xfrm>
            <a:off x="323528" y="6093296"/>
            <a:ext cx="576064" cy="62068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0000"/>
                </a:solidFill>
              </a:rPr>
              <a:t>1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115616" y="6093296"/>
            <a:ext cx="576064" cy="62068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0000"/>
                </a:solidFill>
              </a:rPr>
              <a:t>2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907704" y="6093296"/>
            <a:ext cx="576064" cy="62068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0000"/>
                </a:solidFill>
              </a:rPr>
              <a:t>3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2699792" y="6093296"/>
            <a:ext cx="576064" cy="62068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0000"/>
                </a:solidFill>
              </a:rPr>
              <a:t>4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491880" y="6093296"/>
            <a:ext cx="576064" cy="62068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0000"/>
                </a:solidFill>
              </a:rPr>
              <a:t>5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4283968" y="6093296"/>
            <a:ext cx="576064" cy="62068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0000"/>
                </a:solidFill>
              </a:rPr>
              <a:t>6</a:t>
            </a:r>
            <a:endParaRPr lang="ru-RU" sz="3600" b="1" dirty="0">
              <a:solidFill>
                <a:srgbClr val="000000"/>
              </a:solidFill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2555776" y="2852936"/>
            <a:ext cx="0" cy="2304256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5652120" y="2348880"/>
            <a:ext cx="2016224" cy="28083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907704" y="3140968"/>
            <a:ext cx="360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dirty="0" smtClean="0">
                <a:solidFill>
                  <a:srgbClr val="FF0000"/>
                </a:solidFill>
              </a:rPr>
              <a:t>.</a:t>
            </a:r>
            <a:endParaRPr lang="ru-RU" sz="7200" dirty="0">
              <a:solidFill>
                <a:srgbClr val="FF0000"/>
              </a:solidFill>
            </a:endParaRPr>
          </a:p>
        </p:txBody>
      </p:sp>
      <p:sp>
        <p:nvSpPr>
          <p:cNvPr id="52" name="Содержимое 32"/>
          <p:cNvSpPr txBox="1">
            <a:spLocks/>
          </p:cNvSpPr>
          <p:nvPr/>
        </p:nvSpPr>
        <p:spPr>
          <a:xfrm>
            <a:off x="5580112" y="2924944"/>
            <a:ext cx="576064" cy="1200329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7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7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3" name="Содержимое 32"/>
          <p:cNvSpPr txBox="1">
            <a:spLocks/>
          </p:cNvSpPr>
          <p:nvPr/>
        </p:nvSpPr>
        <p:spPr>
          <a:xfrm>
            <a:off x="7236296" y="2924944"/>
            <a:ext cx="576064" cy="1200329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7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7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 flipH="1">
            <a:off x="899592" y="2996952"/>
            <a:ext cx="2304256" cy="2088232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7452320" y="2420888"/>
            <a:ext cx="0" cy="2880320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Левая фигурная скобка 63"/>
          <p:cNvSpPr/>
          <p:nvPr/>
        </p:nvSpPr>
        <p:spPr>
          <a:xfrm rot="5400000" flipV="1">
            <a:off x="1835696" y="3645024"/>
            <a:ext cx="216024" cy="360040"/>
          </a:xfrm>
          <a:prstGeom prst="leftBrac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Левая фигурная скобка 64"/>
          <p:cNvSpPr/>
          <p:nvPr/>
        </p:nvSpPr>
        <p:spPr>
          <a:xfrm rot="16200000">
            <a:off x="6120172" y="3465004"/>
            <a:ext cx="216024" cy="864096"/>
          </a:xfrm>
          <a:prstGeom prst="leftBrac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5004048" y="6093296"/>
            <a:ext cx="576064" cy="62068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0000"/>
                </a:solidFill>
              </a:rPr>
              <a:t>7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95536" y="1844824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D</a:t>
            </a:r>
            <a:endParaRPr lang="ru-RU" sz="44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6876256" y="573325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9" name="TextBox 68"/>
          <p:cNvSpPr txBox="1"/>
          <p:nvPr/>
        </p:nvSpPr>
        <p:spPr>
          <a:xfrm>
            <a:off x="7308304" y="5733256"/>
            <a:ext cx="10801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D = </a:t>
            </a:r>
            <a:endParaRPr lang="ru-RU" sz="4400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2987824" y="4581128"/>
            <a:ext cx="10801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D = </a:t>
            </a:r>
            <a:endParaRPr lang="ru-RU" sz="4400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8388424" y="1628800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D</a:t>
            </a:r>
            <a:endParaRPr lang="ru-RU" sz="4400" b="1" dirty="0"/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5724128" y="6093296"/>
            <a:ext cx="576064" cy="62068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0000"/>
                </a:solidFill>
              </a:rPr>
              <a:t>8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6444208" y="6093296"/>
            <a:ext cx="576064" cy="62068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0000"/>
                </a:solidFill>
              </a:rPr>
              <a:t>9</a:t>
            </a:r>
            <a:endParaRPr lang="ru-RU" sz="36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3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3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3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 build="p"/>
      <p:bldP spid="34" grpId="0"/>
      <p:bldP spid="39" grpId="0" animBg="1"/>
      <p:bldP spid="40" grpId="0" animBg="1"/>
      <p:bldP spid="41" grpId="0" animBg="1"/>
      <p:bldP spid="42" grpId="0" animBg="1"/>
      <p:bldP spid="43" grpId="0" animBg="1"/>
      <p:bldP spid="51" grpId="0"/>
      <p:bldP spid="52" grpId="0"/>
      <p:bldP spid="53" grpId="0"/>
      <p:bldP spid="64" grpId="0" animBg="1"/>
      <p:bldP spid="65" grpId="0" animBg="1"/>
      <p:bldP spid="66" grpId="0" animBg="1"/>
      <p:bldP spid="67" grpId="0"/>
      <p:bldP spid="69" grpId="0"/>
      <p:bldP spid="70" grpId="0"/>
      <p:bldP spid="71" grpId="0"/>
      <p:bldP spid="73" grpId="0" animBg="1"/>
      <p:bldP spid="7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0"/>
            <a:ext cx="4040188" cy="451122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І варіант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476672"/>
            <a:ext cx="4572000" cy="638132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uk-UA" b="1" dirty="0" smtClean="0"/>
              <a:t>Види лінз </a:t>
            </a:r>
          </a:p>
          <a:p>
            <a:pPr>
              <a:buNone/>
            </a:pPr>
            <a:r>
              <a:rPr lang="uk-UA" sz="2200" dirty="0" smtClean="0"/>
              <a:t>1     </a:t>
            </a:r>
            <a:r>
              <a:rPr lang="uk-UA" sz="2200" dirty="0" err="1" smtClean="0"/>
              <a:t>Увігнутоопукла</a:t>
            </a:r>
            <a:r>
              <a:rPr lang="uk-UA" sz="2200" dirty="0" smtClean="0"/>
              <a:t> (збиральний меніск)</a:t>
            </a:r>
          </a:p>
          <a:p>
            <a:pPr>
              <a:buNone/>
            </a:pPr>
            <a:r>
              <a:rPr lang="uk-UA" sz="2200" dirty="0" smtClean="0"/>
              <a:t>3     </a:t>
            </a:r>
            <a:r>
              <a:rPr lang="uk-UA" sz="2200" dirty="0" err="1" smtClean="0"/>
              <a:t>плоскоопукла</a:t>
            </a:r>
            <a:endParaRPr lang="uk-UA" sz="2200" dirty="0" smtClean="0"/>
          </a:p>
          <a:p>
            <a:pPr>
              <a:buNone/>
            </a:pPr>
            <a:r>
              <a:rPr lang="uk-UA" sz="2200" dirty="0" smtClean="0"/>
              <a:t>6     двоопукла                            </a:t>
            </a:r>
          </a:p>
          <a:p>
            <a:r>
              <a:rPr lang="uk-UA" b="1" dirty="0" smtClean="0"/>
              <a:t>Характеристики лінз</a:t>
            </a:r>
            <a:endParaRPr lang="uk-UA" sz="3200" b="1" dirty="0" smtClean="0"/>
          </a:p>
          <a:p>
            <a:r>
              <a:rPr lang="uk-UA" b="1" dirty="0" smtClean="0"/>
              <a:t>    </a:t>
            </a:r>
            <a:r>
              <a:rPr lang="uk-UA" sz="2600" dirty="0" smtClean="0"/>
              <a:t>розсіювальна лінза</a:t>
            </a:r>
          </a:p>
          <a:p>
            <a:r>
              <a:rPr lang="uk-UA" sz="2600" dirty="0" smtClean="0"/>
              <a:t>    головна оптична вісь</a:t>
            </a:r>
          </a:p>
          <a:p>
            <a:r>
              <a:rPr lang="uk-UA" sz="2600" dirty="0" smtClean="0"/>
              <a:t>    головні уявні фокуси лінзи</a:t>
            </a:r>
          </a:p>
          <a:p>
            <a:r>
              <a:rPr lang="uk-UA" sz="2600" dirty="0" smtClean="0"/>
              <a:t>    фокальна площина</a:t>
            </a:r>
          </a:p>
          <a:p>
            <a:r>
              <a:rPr lang="uk-UA" sz="2600" dirty="0" smtClean="0"/>
              <a:t>    оптичний центр лінзи</a:t>
            </a:r>
          </a:p>
          <a:p>
            <a:r>
              <a:rPr lang="uk-UA" sz="2600" dirty="0" smtClean="0"/>
              <a:t>    побічна оптична вісь</a:t>
            </a:r>
            <a:endParaRPr lang="en-US" sz="2600" dirty="0" smtClean="0"/>
          </a:p>
          <a:p>
            <a:r>
              <a:rPr lang="en-US" sz="2600" dirty="0" smtClean="0"/>
              <a:t>    </a:t>
            </a:r>
            <a:r>
              <a:rPr lang="uk-UA" sz="2600" dirty="0" smtClean="0"/>
              <a:t>фокусна відстань</a:t>
            </a:r>
          </a:p>
          <a:p>
            <a:r>
              <a:rPr lang="uk-UA" sz="2600" dirty="0" smtClean="0"/>
              <a:t>    оптична сила</a:t>
            </a:r>
          </a:p>
          <a:p>
            <a:r>
              <a:rPr lang="uk-UA" sz="2600" dirty="0" smtClean="0"/>
              <a:t>    1/</a:t>
            </a:r>
            <a:r>
              <a:rPr lang="en-US" sz="2600" dirty="0" smtClean="0"/>
              <a:t>F</a:t>
            </a:r>
            <a:endParaRPr lang="uk-UA" sz="2600" dirty="0" smtClean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02225" y="0"/>
            <a:ext cx="4041775" cy="451122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ІІ варіант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6015" y="476672"/>
            <a:ext cx="4427985" cy="638132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uk-UA" b="1" dirty="0" smtClean="0"/>
              <a:t>Види лінз </a:t>
            </a:r>
          </a:p>
          <a:p>
            <a:pPr>
              <a:buNone/>
            </a:pPr>
            <a:r>
              <a:rPr lang="uk-UA" sz="2200" dirty="0" smtClean="0"/>
              <a:t>2    </a:t>
            </a:r>
            <a:r>
              <a:rPr lang="uk-UA" sz="2200" dirty="0" err="1" smtClean="0"/>
              <a:t>плосковвігнута</a:t>
            </a:r>
            <a:endParaRPr lang="uk-UA" sz="2200" dirty="0" smtClean="0"/>
          </a:p>
          <a:p>
            <a:pPr>
              <a:buNone/>
            </a:pPr>
            <a:r>
              <a:rPr lang="uk-UA" sz="2200" dirty="0" smtClean="0"/>
              <a:t>4    </a:t>
            </a:r>
            <a:r>
              <a:rPr lang="uk-UA" sz="2200" dirty="0" err="1" smtClean="0"/>
              <a:t>опукловвігнута</a:t>
            </a:r>
            <a:r>
              <a:rPr lang="uk-UA" sz="2200" dirty="0" smtClean="0"/>
              <a:t> (розсіювальний меніск)</a:t>
            </a:r>
          </a:p>
          <a:p>
            <a:pPr>
              <a:buNone/>
            </a:pPr>
            <a:r>
              <a:rPr lang="uk-UA" sz="2200" dirty="0" smtClean="0"/>
              <a:t>5   двоввігнута</a:t>
            </a:r>
          </a:p>
          <a:p>
            <a:r>
              <a:rPr lang="uk-UA" b="1" dirty="0" smtClean="0"/>
              <a:t>Характеристики лінз</a:t>
            </a:r>
          </a:p>
          <a:p>
            <a:r>
              <a:rPr lang="uk-UA" dirty="0" smtClean="0"/>
              <a:t>    </a:t>
            </a:r>
            <a:r>
              <a:rPr lang="uk-UA" sz="2600" dirty="0" smtClean="0"/>
              <a:t>збиральна лінза</a:t>
            </a:r>
          </a:p>
          <a:p>
            <a:r>
              <a:rPr lang="uk-UA" sz="2600" dirty="0" smtClean="0"/>
              <a:t>    оптичний центр лінзи</a:t>
            </a:r>
          </a:p>
          <a:p>
            <a:r>
              <a:rPr lang="uk-UA" sz="2600" dirty="0" smtClean="0"/>
              <a:t>    головна оптична вісь</a:t>
            </a:r>
          </a:p>
          <a:p>
            <a:r>
              <a:rPr lang="uk-UA" sz="2600" dirty="0" smtClean="0"/>
              <a:t>    побічна оптична вісь</a:t>
            </a:r>
          </a:p>
          <a:p>
            <a:r>
              <a:rPr lang="uk-UA" sz="2600" dirty="0" smtClean="0"/>
              <a:t>    дійсні фокуси лінзи</a:t>
            </a:r>
          </a:p>
          <a:p>
            <a:r>
              <a:rPr lang="uk-UA" sz="2600" dirty="0" smtClean="0"/>
              <a:t>    фокальна площина</a:t>
            </a:r>
            <a:endParaRPr lang="en-US" sz="2600" dirty="0" smtClean="0"/>
          </a:p>
          <a:p>
            <a:r>
              <a:rPr lang="en-US" sz="2600" dirty="0" smtClean="0"/>
              <a:t>    </a:t>
            </a:r>
            <a:r>
              <a:rPr lang="uk-UA" sz="2600" dirty="0" smtClean="0"/>
              <a:t>фокусна відстань</a:t>
            </a:r>
          </a:p>
          <a:p>
            <a:r>
              <a:rPr lang="uk-UA" sz="2600" dirty="0" smtClean="0"/>
              <a:t>    1/</a:t>
            </a:r>
            <a:r>
              <a:rPr lang="en-US" sz="2600" dirty="0" smtClean="0"/>
              <a:t>F</a:t>
            </a:r>
          </a:p>
          <a:p>
            <a:r>
              <a:rPr lang="uk-UA" sz="2600" dirty="0" smtClean="0"/>
              <a:t>    оптична сила</a:t>
            </a:r>
          </a:p>
          <a:p>
            <a:endParaRPr lang="en-US" dirty="0" smtClean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0" y="2780928"/>
            <a:ext cx="395536" cy="43204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0000"/>
                </a:solidFill>
              </a:rPr>
              <a:t>1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3212976"/>
            <a:ext cx="395536" cy="360040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0000"/>
                </a:solidFill>
              </a:rPr>
              <a:t>2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0" y="3573016"/>
            <a:ext cx="395536" cy="43204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0000"/>
                </a:solidFill>
              </a:rPr>
              <a:t>3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0" y="4005064"/>
            <a:ext cx="395536" cy="360040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0000"/>
                </a:solidFill>
              </a:rPr>
              <a:t>4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0" y="4365104"/>
            <a:ext cx="395536" cy="504056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0000"/>
                </a:solidFill>
              </a:rPr>
              <a:t>5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716016" y="4941168"/>
            <a:ext cx="432048" cy="43204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0000"/>
                </a:solidFill>
              </a:rPr>
              <a:t>6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0" y="4869160"/>
            <a:ext cx="395536" cy="43204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0000"/>
                </a:solidFill>
              </a:rPr>
              <a:t>6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716016" y="4509120"/>
            <a:ext cx="432048" cy="43204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0000"/>
                </a:solidFill>
              </a:rPr>
              <a:t>5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716016" y="4077072"/>
            <a:ext cx="432048" cy="43204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0000"/>
                </a:solidFill>
              </a:rPr>
              <a:t>4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716016" y="3645024"/>
            <a:ext cx="432048" cy="43204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0000"/>
                </a:solidFill>
              </a:rPr>
              <a:t>3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716016" y="3212976"/>
            <a:ext cx="432048" cy="43204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0000"/>
                </a:solidFill>
              </a:rPr>
              <a:t>2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0" y="5301208"/>
            <a:ext cx="395536" cy="43204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0000"/>
                </a:solidFill>
              </a:rPr>
              <a:t>7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716016" y="5373216"/>
            <a:ext cx="432048" cy="43204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0000"/>
                </a:solidFill>
              </a:rPr>
              <a:t>7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0" y="5733256"/>
            <a:ext cx="395536" cy="43204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0000"/>
                </a:solidFill>
              </a:rPr>
              <a:t>8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0" y="6165304"/>
            <a:ext cx="395536" cy="43204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0000"/>
                </a:solidFill>
              </a:rPr>
              <a:t>9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716016" y="6237312"/>
            <a:ext cx="432048" cy="43204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0000"/>
                </a:solidFill>
              </a:rPr>
              <a:t>9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716016" y="5805264"/>
            <a:ext cx="432048" cy="43204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0000"/>
                </a:solidFill>
              </a:rPr>
              <a:t>8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716016" y="2780928"/>
            <a:ext cx="432048" cy="43204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0000"/>
                </a:solidFill>
              </a:rPr>
              <a:t>1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uk-UA" sz="6000" dirty="0" smtClean="0"/>
              <a:t>Відповіді</a:t>
            </a:r>
            <a:br>
              <a:rPr lang="uk-UA" sz="6000" dirty="0" smtClean="0"/>
            </a:br>
            <a:r>
              <a:rPr lang="uk-UA" sz="6000" dirty="0" smtClean="0"/>
              <a:t/>
            </a:r>
            <a:br>
              <a:rPr lang="uk-UA" sz="6000" dirty="0" smtClean="0"/>
            </a:br>
            <a:r>
              <a:rPr lang="uk-UA" sz="6000" dirty="0" smtClean="0"/>
              <a:t/>
            </a:r>
            <a:br>
              <a:rPr lang="uk-UA" sz="6000" dirty="0" smtClean="0"/>
            </a:br>
            <a:r>
              <a:rPr lang="uk-UA" sz="6000" dirty="0" smtClean="0"/>
              <a:t/>
            </a:r>
            <a:br>
              <a:rPr lang="uk-UA" sz="6000" dirty="0" smtClean="0"/>
            </a:br>
            <a:r>
              <a:rPr lang="uk-UA" sz="6000" dirty="0" smtClean="0"/>
              <a:t/>
            </a:r>
            <a:br>
              <a:rPr lang="uk-UA" sz="6000" dirty="0" smtClean="0"/>
            </a:br>
            <a:r>
              <a:rPr lang="uk-UA" sz="6000" dirty="0" smtClean="0"/>
              <a:t> </a:t>
            </a:r>
            <a:endParaRPr lang="ru-RU" sz="6000" dirty="0"/>
          </a:p>
        </p:txBody>
      </p:sp>
      <p:pic>
        <p:nvPicPr>
          <p:cNvPr id="27" name="Рисунок 26" descr="image17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492896"/>
            <a:ext cx="8494005" cy="38301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Використані джерела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2775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hlinkClick r:id="rId2"/>
              </a:rPr>
              <a:t>http://u-news.com.ua/7844-krapl-rosi-unkaln-foto.html</a:t>
            </a:r>
            <a:r>
              <a:rPr lang="uk-UA" dirty="0" smtClean="0"/>
              <a:t> </a:t>
            </a:r>
          </a:p>
          <a:p>
            <a:r>
              <a:rPr lang="en-US" dirty="0" smtClean="0">
                <a:hlinkClick r:id="rId3"/>
              </a:rPr>
              <a:t>http://www.wikiwand.com/uk/</a:t>
            </a:r>
            <a:r>
              <a:rPr lang="ru-RU" dirty="0" err="1" smtClean="0">
                <a:hlinkClick r:id="rId3"/>
              </a:rPr>
              <a:t>Лінза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subject.com.ua/physics/junior/185.html</a:t>
            </a:r>
            <a:endParaRPr lang="uk-UA" dirty="0" smtClean="0"/>
          </a:p>
          <a:p>
            <a:r>
              <a:rPr lang="en-US" dirty="0" smtClean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information-technology.ru/sci-pop-articles/23-physics/255-kakov-printsip-dejstviya-uvelichitelnogo-stekla</a:t>
            </a:r>
            <a:r>
              <a:rPr lang="uk-UA" dirty="0" smtClean="0"/>
              <a:t> </a:t>
            </a:r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5" name="Рисунок 4" descr="linza.jpg"/>
          <p:cNvPicPr>
            <a:picLocks noChangeAspect="1"/>
          </p:cNvPicPr>
          <p:nvPr/>
        </p:nvPicPr>
        <p:blipFill>
          <a:blip r:embed="rId6" cstate="print"/>
          <a:srcRect b="4255"/>
          <a:stretch>
            <a:fillRect/>
          </a:stretch>
        </p:blipFill>
        <p:spPr>
          <a:xfrm>
            <a:off x="1835696" y="3272662"/>
            <a:ext cx="5385617" cy="35853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444</TotalTime>
  <Words>188</Words>
  <Application>Microsoft Office PowerPoint</Application>
  <PresentationFormat>Экран (4:3)</PresentationFormat>
  <Paragraphs>91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Лінзи </vt:lpstr>
      <vt:lpstr>Види лінз</vt:lpstr>
      <vt:lpstr>Характеристики  лінз</vt:lpstr>
      <vt:lpstr>Відповіді      </vt:lpstr>
      <vt:lpstr>Використані джерела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Характеристики лінзи </dc:title>
  <dc:creator>дом</dc:creator>
  <cp:lastModifiedBy>RePack by SPecialiST</cp:lastModifiedBy>
  <cp:revision>47</cp:revision>
  <dcterms:created xsi:type="dcterms:W3CDTF">2017-08-23T19:50:04Z</dcterms:created>
  <dcterms:modified xsi:type="dcterms:W3CDTF">2017-09-23T18:19:16Z</dcterms:modified>
</cp:coreProperties>
</file>