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4" r:id="rId3"/>
    <p:sldId id="257" r:id="rId4"/>
    <p:sldId id="266" r:id="rId5"/>
    <p:sldId id="265" r:id="rId6"/>
    <p:sldId id="275" r:id="rId7"/>
    <p:sldId id="260" r:id="rId8"/>
    <p:sldId id="258" r:id="rId9"/>
    <p:sldId id="259" r:id="rId10"/>
    <p:sldId id="267" r:id="rId11"/>
    <p:sldId id="268" r:id="rId12"/>
    <p:sldId id="269" r:id="rId13"/>
    <p:sldId id="270" r:id="rId14"/>
    <p:sldId id="271" r:id="rId15"/>
    <p:sldId id="272" r:id="rId16"/>
    <p:sldId id="273" r:id="rId17"/>
    <p:sldId id="274" r:id="rId18"/>
    <p:sldId id="263" r:id="rId19"/>
    <p:sldId id="262" r:id="rId20"/>
    <p:sldId id="261"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00FF00"/>
    <a:srgbClr val="CCFFCC"/>
    <a:srgbClr val="F9A3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94660"/>
  </p:normalViewPr>
  <p:slideViewPr>
    <p:cSldViewPr>
      <p:cViewPr varScale="1">
        <p:scale>
          <a:sx n="65" d="100"/>
          <a:sy n="65" d="100"/>
        </p:scale>
        <p:origin x="-151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49C2F-5761-4722-A3ED-D01015C01659}" type="datetimeFigureOut">
              <a:rPr lang="ru-RU" smtClean="0"/>
              <a:pPr/>
              <a:t>07.02.2019</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34F225-B7FE-46D2-9D26-5CF44149DB59}" type="slidenum">
              <a:rPr lang="ru-RU" smtClean="0"/>
              <a:pPr/>
              <a:t>‹#›</a:t>
            </a:fld>
            <a:endParaRPr lang="ru-RU" dirty="0"/>
          </a:p>
        </p:txBody>
      </p:sp>
    </p:spTree>
    <p:extLst>
      <p:ext uri="{BB962C8B-B14F-4D97-AF65-F5344CB8AC3E}">
        <p14:creationId xmlns:p14="http://schemas.microsoft.com/office/powerpoint/2010/main" val="19999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07.02.2019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07.02.2019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07.02.2019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07.02.2019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07.02.2019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07.02.2019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07.02.2019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07.02.2019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07.02.2019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07.02.2019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07.02.2019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07.02.2019</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67744" y="404664"/>
            <a:ext cx="6876256" cy="1200329"/>
          </a:xfrm>
          <a:prstGeom prst="rect">
            <a:avLst/>
          </a:prstGeom>
          <a:noFill/>
        </p:spPr>
        <p:txBody>
          <a:bodyPr wrap="square" rtlCol="0">
            <a:spAutoFit/>
          </a:bodyPr>
          <a:lstStyle/>
          <a:p>
            <a:r>
              <a:rPr lang="en-US"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chemeClr val="accent6">
                      <a:satMod val="175000"/>
                      <a:alpha val="40000"/>
                    </a:schemeClr>
                  </a:glow>
                  <a:outerShdw blurRad="38100" dist="38100" dir="7020000" algn="tl">
                    <a:srgbClr val="000000">
                      <a:alpha val="35000"/>
                    </a:srgbClr>
                  </a:outerShdw>
                </a:effectLst>
                <a:latin typeface="Edwardian Script ITC" pitchFamily="66" charset="0"/>
              </a:rPr>
              <a:t>Welcome  to  England</a:t>
            </a:r>
            <a:endParaRPr lang="ru-RU" sz="7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228600">
                  <a:schemeClr val="accent6">
                    <a:satMod val="175000"/>
                    <a:alpha val="40000"/>
                  </a:schemeClr>
                </a:glow>
                <a:outerShdw blurRad="38100" dist="38100" dir="7020000" algn="tl">
                  <a:srgbClr val="000000">
                    <a:alpha val="35000"/>
                  </a:srgbClr>
                </a:outerShdw>
              </a:effectLst>
            </a:endParaRPr>
          </a:p>
        </p:txBody>
      </p:sp>
    </p:spTree>
    <p:extLst>
      <p:ext uri="{BB962C8B-B14F-4D97-AF65-F5344CB8AC3E}">
        <p14:creationId xmlns:p14="http://schemas.microsoft.com/office/powerpoint/2010/main" val="3821491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0"/>
        </a:gradFill>
        <a:effectLst/>
      </p:bgPr>
    </p:bg>
    <p:spTree>
      <p:nvGrpSpPr>
        <p:cNvPr id="1" name=""/>
        <p:cNvGrpSpPr/>
        <p:nvPr/>
      </p:nvGrpSpPr>
      <p:grpSpPr>
        <a:xfrm>
          <a:off x="0" y="0"/>
          <a:ext cx="0" cy="0"/>
          <a:chOff x="0" y="0"/>
          <a:chExt cx="0" cy="0"/>
        </a:xfrm>
      </p:grpSpPr>
      <p:sp>
        <p:nvSpPr>
          <p:cNvPr id="2" name="TextBox 1"/>
          <p:cNvSpPr txBox="1"/>
          <p:nvPr/>
        </p:nvSpPr>
        <p:spPr>
          <a:xfrm>
            <a:off x="611560" y="2254925"/>
            <a:ext cx="8352928" cy="923330"/>
          </a:xfrm>
          <a:prstGeom prst="rect">
            <a:avLst/>
          </a:prstGeom>
          <a:noFill/>
        </p:spPr>
        <p:txBody>
          <a:bodyPr wrap="square" rtlCol="0">
            <a:spAutoFit/>
          </a:bodyPr>
          <a:lstStyle/>
          <a:p>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Places of interest in England</a:t>
            </a:r>
            <a:endParaRPr lang="uk-UA"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82854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p:nvPr/>
        </p:nvSpPr>
        <p:spPr>
          <a:xfrm>
            <a:off x="5724128" y="692696"/>
            <a:ext cx="3168352" cy="369332"/>
          </a:xfrm>
          <a:prstGeom prst="rect">
            <a:avLst/>
          </a:prstGeom>
          <a:noFill/>
        </p:spPr>
        <p:txBody>
          <a:bodyPr wrap="square" rtlCol="0">
            <a:spAutoFit/>
          </a:bodyPr>
          <a:lstStyle/>
          <a:p>
            <a:r>
              <a:rPr lang="en-GB"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a:t>
            </a:r>
            <a:r>
              <a:rPr lang="en-GB"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adame </a:t>
            </a:r>
            <a:r>
              <a:rPr lang="en-GB"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Tussaud</a:t>
            </a:r>
            <a:r>
              <a:rPr lang="uk-UA"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r>
              <a:rPr lang="en-GB"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 Museum</a:t>
            </a:r>
            <a:endParaRPr lang="uk-UA"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324857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79512" y="116632"/>
            <a:ext cx="3528392" cy="523220"/>
          </a:xfrm>
          <a:prstGeom prst="rect">
            <a:avLst/>
          </a:prstGeom>
          <a:noFill/>
        </p:spPr>
        <p:txBody>
          <a:bodyPr wrap="square" rtlCol="0">
            <a:spAutoFit/>
          </a:bodyPr>
          <a:lstStyle/>
          <a:p>
            <a:r>
              <a:rPr lang="en-GB" sz="2800" dirty="0" smtClean="0">
                <a:solidFill>
                  <a:schemeClr val="bg1"/>
                </a:solidFill>
              </a:rPr>
              <a:t>Cambridge University</a:t>
            </a:r>
            <a:endParaRPr lang="uk-UA" sz="2800" dirty="0">
              <a:solidFill>
                <a:schemeClr val="bg1"/>
              </a:solidFill>
            </a:endParaRPr>
          </a:p>
        </p:txBody>
      </p:sp>
    </p:spTree>
    <p:extLst>
      <p:ext uri="{BB962C8B-B14F-4D97-AF65-F5344CB8AC3E}">
        <p14:creationId xmlns:p14="http://schemas.microsoft.com/office/powerpoint/2010/main" val="68162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2" name="TextBox 1"/>
          <p:cNvSpPr txBox="1"/>
          <p:nvPr/>
        </p:nvSpPr>
        <p:spPr>
          <a:xfrm>
            <a:off x="6659724" y="-6701"/>
            <a:ext cx="4968552" cy="461665"/>
          </a:xfrm>
          <a:prstGeom prst="rect">
            <a:avLst/>
          </a:prstGeom>
          <a:noFill/>
        </p:spPr>
        <p:txBody>
          <a:bodyPr wrap="square" rtlCol="0">
            <a:spAutoFit/>
          </a:bodyPr>
          <a:lstStyle/>
          <a:p>
            <a:r>
              <a:rPr lang="en-GB" sz="2400" dirty="0" smtClean="0"/>
              <a:t>Oxford University</a:t>
            </a:r>
            <a:endParaRPr lang="uk-UA" sz="2400" dirty="0"/>
          </a:p>
        </p:txBody>
      </p:sp>
    </p:spTree>
    <p:extLst>
      <p:ext uri="{BB962C8B-B14F-4D97-AF65-F5344CB8AC3E}">
        <p14:creationId xmlns:p14="http://schemas.microsoft.com/office/powerpoint/2010/main" val="925669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r="24680"/>
          <a:stretch/>
        </p:blipFill>
        <p:spPr>
          <a:xfrm>
            <a:off x="-1" y="29182"/>
            <a:ext cx="9144001" cy="6828818"/>
          </a:xfrm>
          <a:prstGeom prst="rect">
            <a:avLst/>
          </a:prstGeom>
        </p:spPr>
      </p:pic>
      <p:sp>
        <p:nvSpPr>
          <p:cNvPr id="3" name="TextBox 2"/>
          <p:cNvSpPr txBox="1"/>
          <p:nvPr/>
        </p:nvSpPr>
        <p:spPr>
          <a:xfrm>
            <a:off x="7452320" y="179348"/>
            <a:ext cx="3744416" cy="369332"/>
          </a:xfrm>
          <a:prstGeom prst="rect">
            <a:avLst/>
          </a:prstGeom>
          <a:noFill/>
        </p:spPr>
        <p:txBody>
          <a:bodyPr wrap="square" rtlCol="0">
            <a:spAutoFit/>
          </a:bodyPr>
          <a:lstStyle/>
          <a:p>
            <a:r>
              <a:rPr lang="en-US" dirty="0" smtClean="0">
                <a:solidFill>
                  <a:schemeClr val="bg1"/>
                </a:solidFill>
              </a:rPr>
              <a:t>London Eye</a:t>
            </a:r>
            <a:endParaRPr lang="uk-UA" dirty="0">
              <a:solidFill>
                <a:schemeClr val="bg1"/>
              </a:solidFill>
            </a:endParaRPr>
          </a:p>
        </p:txBody>
      </p:sp>
    </p:spTree>
    <p:extLst>
      <p:ext uri="{BB962C8B-B14F-4D97-AF65-F5344CB8AC3E}">
        <p14:creationId xmlns:p14="http://schemas.microsoft.com/office/powerpoint/2010/main" val="2942182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742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9512" y="188640"/>
            <a:ext cx="2160240" cy="369332"/>
          </a:xfrm>
          <a:prstGeom prst="rect">
            <a:avLst/>
          </a:prstGeom>
          <a:noFill/>
        </p:spPr>
        <p:txBody>
          <a:bodyPr wrap="square" rtlCol="0">
            <a:spAutoFit/>
          </a:bodyPr>
          <a:lstStyle/>
          <a:p>
            <a:r>
              <a:rPr lang="en-GB"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Westminster Abbey</a:t>
            </a:r>
            <a:endParaRPr lang="uk-UA"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660762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79512" y="245839"/>
            <a:ext cx="5688632" cy="646331"/>
          </a:xfrm>
          <a:prstGeom prst="rect">
            <a:avLst/>
          </a:prstGeom>
          <a:noFill/>
        </p:spPr>
        <p:txBody>
          <a:bodyPr wrap="square" rtlCol="0">
            <a:spAutoFit/>
          </a:bodyPr>
          <a:lstStyle/>
          <a:p>
            <a:r>
              <a:rPr lang="en-GB"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Houses </a:t>
            </a:r>
            <a:r>
              <a:rPr lang="en-GB"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of </a:t>
            </a:r>
            <a:r>
              <a:rPr lang="en-GB"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Parliament</a:t>
            </a:r>
            <a:endParaRPr lang="uk-UA"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280484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4547" y="-776"/>
            <a:ext cx="3289453" cy="232332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8" y="3573016"/>
            <a:ext cx="3048000" cy="2714625"/>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3573016"/>
            <a:ext cx="3203848" cy="2611352"/>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32" y="-1310"/>
            <a:ext cx="2411761" cy="3002657"/>
          </a:xfrm>
          <a:prstGeom prst="rect">
            <a:avLst/>
          </a:prstGeom>
        </p:spPr>
      </p:pic>
      <p:sp>
        <p:nvSpPr>
          <p:cNvPr id="6" name="TextBox 5"/>
          <p:cNvSpPr txBox="1"/>
          <p:nvPr/>
        </p:nvSpPr>
        <p:spPr>
          <a:xfrm>
            <a:off x="389636" y="2998262"/>
            <a:ext cx="2202917" cy="369332"/>
          </a:xfrm>
          <a:prstGeom prst="rect">
            <a:avLst/>
          </a:prstGeom>
          <a:noFill/>
        </p:spPr>
        <p:txBody>
          <a:bodyPr wrap="square" rtlCol="0">
            <a:spAutoFit/>
          </a:bodyPr>
          <a:lstStyle/>
          <a:p>
            <a:r>
              <a:rPr lang="en-GB" dirty="0"/>
              <a:t>Red Deer</a:t>
            </a:r>
            <a:endParaRPr lang="ru-RU" dirty="0"/>
          </a:p>
        </p:txBody>
      </p:sp>
      <p:sp>
        <p:nvSpPr>
          <p:cNvPr id="7" name="TextBox 6"/>
          <p:cNvSpPr txBox="1"/>
          <p:nvPr/>
        </p:nvSpPr>
        <p:spPr>
          <a:xfrm>
            <a:off x="6780196" y="2322544"/>
            <a:ext cx="2376264" cy="369332"/>
          </a:xfrm>
          <a:prstGeom prst="rect">
            <a:avLst/>
          </a:prstGeom>
          <a:noFill/>
        </p:spPr>
        <p:txBody>
          <a:bodyPr wrap="square" rtlCol="0">
            <a:spAutoFit/>
          </a:bodyPr>
          <a:lstStyle/>
          <a:p>
            <a:r>
              <a:rPr lang="en-GB" dirty="0"/>
              <a:t>Common Seal</a:t>
            </a:r>
            <a:endParaRPr lang="ru-RU" dirty="0"/>
          </a:p>
        </p:txBody>
      </p:sp>
      <p:sp>
        <p:nvSpPr>
          <p:cNvPr id="8" name="TextBox 7"/>
          <p:cNvSpPr txBox="1"/>
          <p:nvPr/>
        </p:nvSpPr>
        <p:spPr>
          <a:xfrm>
            <a:off x="472507" y="6236001"/>
            <a:ext cx="2562957" cy="369332"/>
          </a:xfrm>
          <a:prstGeom prst="rect">
            <a:avLst/>
          </a:prstGeom>
          <a:noFill/>
        </p:spPr>
        <p:txBody>
          <a:bodyPr wrap="square" rtlCol="0">
            <a:spAutoFit/>
          </a:bodyPr>
          <a:lstStyle/>
          <a:p>
            <a:r>
              <a:rPr lang="en-GB" dirty="0"/>
              <a:t>Hazel Dormouse</a:t>
            </a:r>
            <a:endParaRPr lang="ru-RU" dirty="0"/>
          </a:p>
        </p:txBody>
      </p:sp>
      <p:sp>
        <p:nvSpPr>
          <p:cNvPr id="9" name="TextBox 8"/>
          <p:cNvSpPr txBox="1"/>
          <p:nvPr/>
        </p:nvSpPr>
        <p:spPr>
          <a:xfrm>
            <a:off x="6876256" y="6184368"/>
            <a:ext cx="2736304" cy="369332"/>
          </a:xfrm>
          <a:prstGeom prst="rect">
            <a:avLst/>
          </a:prstGeom>
          <a:noFill/>
        </p:spPr>
        <p:txBody>
          <a:bodyPr wrap="square" rtlCol="0">
            <a:spAutoFit/>
          </a:bodyPr>
          <a:lstStyle/>
          <a:p>
            <a:r>
              <a:rPr lang="en-GB" dirty="0"/>
              <a:t>Polecat</a:t>
            </a:r>
            <a:endParaRPr lang="ru-RU" dirty="0"/>
          </a:p>
        </p:txBody>
      </p:sp>
      <p:sp>
        <p:nvSpPr>
          <p:cNvPr id="10" name="TextBox 9"/>
          <p:cNvSpPr txBox="1"/>
          <p:nvPr/>
        </p:nvSpPr>
        <p:spPr>
          <a:xfrm>
            <a:off x="2492997" y="2629416"/>
            <a:ext cx="5210006" cy="830997"/>
          </a:xfrm>
          <a:prstGeom prst="rect">
            <a:avLst/>
          </a:prstGeom>
          <a:noFill/>
        </p:spPr>
        <p:txBody>
          <a:bodyPr wrap="square" rtlCol="0">
            <a:spAutoFit/>
          </a:bodyPr>
          <a:lstStyle/>
          <a:p>
            <a:r>
              <a:rPr lang="en-GB"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60000" endA="900" endPos="58000" dir="5400000" sy="-100000" algn="bl" rotWithShape="0"/>
                </a:effectLst>
              </a:rPr>
              <a:t>TYPICAL  ANIMALS</a:t>
            </a:r>
          </a:p>
        </p:txBody>
      </p:sp>
    </p:spTree>
    <p:extLst>
      <p:ext uri="{BB962C8B-B14F-4D97-AF65-F5344CB8AC3E}">
        <p14:creationId xmlns:p14="http://schemas.microsoft.com/office/powerpoint/2010/main" val="784591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6254">
              <a:srgbClr val="D4F7DA"/>
            </a:gs>
            <a:gs pos="54000">
              <a:srgbClr val="D3F8D9"/>
            </a:gs>
            <a:gs pos="0">
              <a:srgbClr val="00FF00"/>
            </a:gs>
            <a:gs pos="54000">
              <a:srgbClr val="CCFFCC"/>
            </a:gs>
            <a:gs pos="89000">
              <a:schemeClr val="bg1"/>
            </a:gs>
          </a:gsLst>
          <a:lin ang="5400000" scaled="0"/>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279" y="32436"/>
            <a:ext cx="3227851" cy="2420888"/>
          </a:xfrm>
          <a:prstGeom prst="rect">
            <a:avLst/>
          </a:prstGeom>
        </p:spPr>
      </p:pic>
      <p:sp>
        <p:nvSpPr>
          <p:cNvPr id="3" name="TextBox 2"/>
          <p:cNvSpPr txBox="1"/>
          <p:nvPr/>
        </p:nvSpPr>
        <p:spPr>
          <a:xfrm>
            <a:off x="971600" y="2420888"/>
            <a:ext cx="2832315" cy="369332"/>
          </a:xfrm>
          <a:prstGeom prst="rect">
            <a:avLst/>
          </a:prstGeom>
          <a:noFill/>
        </p:spPr>
        <p:txBody>
          <a:bodyPr wrap="square" rtlCol="0">
            <a:spAutoFit/>
          </a:bodyPr>
          <a:lstStyle/>
          <a:p>
            <a:r>
              <a:rPr lang="en-GB" dirty="0" smtClean="0"/>
              <a:t>cricket</a:t>
            </a: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80" y="3816340"/>
            <a:ext cx="1896186" cy="2734207"/>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8028"/>
            <a:ext cx="3347864" cy="2428916"/>
          </a:xfrm>
          <a:prstGeom prst="rect">
            <a:avLst/>
          </a:prstGeom>
        </p:spPr>
      </p:pic>
      <p:sp>
        <p:nvSpPr>
          <p:cNvPr id="6" name="TextBox 5"/>
          <p:cNvSpPr txBox="1"/>
          <p:nvPr/>
        </p:nvSpPr>
        <p:spPr>
          <a:xfrm>
            <a:off x="7092280" y="2399152"/>
            <a:ext cx="2304256" cy="369332"/>
          </a:xfrm>
          <a:prstGeom prst="rect">
            <a:avLst/>
          </a:prstGeom>
          <a:noFill/>
        </p:spPr>
        <p:txBody>
          <a:bodyPr wrap="square" rtlCol="0">
            <a:spAutoFit/>
          </a:bodyPr>
          <a:lstStyle/>
          <a:p>
            <a:r>
              <a:rPr lang="en-GB" dirty="0" smtClean="0"/>
              <a:t>football</a:t>
            </a:r>
            <a:endParaRPr lang="ru-RU" dirty="0"/>
          </a:p>
        </p:txBody>
      </p:sp>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36" y="3839388"/>
            <a:ext cx="3347864" cy="2397923"/>
          </a:xfrm>
          <a:prstGeom prst="rect">
            <a:avLst/>
          </a:prstGeom>
        </p:spPr>
      </p:pic>
      <p:sp>
        <p:nvSpPr>
          <p:cNvPr id="8" name="TextBox 7"/>
          <p:cNvSpPr txBox="1"/>
          <p:nvPr/>
        </p:nvSpPr>
        <p:spPr>
          <a:xfrm>
            <a:off x="7127776" y="6181215"/>
            <a:ext cx="2016224" cy="369332"/>
          </a:xfrm>
          <a:prstGeom prst="rect">
            <a:avLst/>
          </a:prstGeom>
          <a:noFill/>
        </p:spPr>
        <p:txBody>
          <a:bodyPr wrap="square" rtlCol="0">
            <a:spAutoFit/>
          </a:bodyPr>
          <a:lstStyle/>
          <a:p>
            <a:r>
              <a:rPr lang="en-US" dirty="0" smtClean="0"/>
              <a:t>rugby</a:t>
            </a:r>
            <a:endParaRPr lang="ru-RU" dirty="0"/>
          </a:p>
        </p:txBody>
      </p:sp>
      <p:sp>
        <p:nvSpPr>
          <p:cNvPr id="9" name="TextBox 8"/>
          <p:cNvSpPr txBox="1"/>
          <p:nvPr/>
        </p:nvSpPr>
        <p:spPr>
          <a:xfrm>
            <a:off x="212080" y="6468256"/>
            <a:ext cx="1673932" cy="369332"/>
          </a:xfrm>
          <a:prstGeom prst="rect">
            <a:avLst/>
          </a:prstGeom>
          <a:noFill/>
        </p:spPr>
        <p:txBody>
          <a:bodyPr wrap="square" rtlCol="0">
            <a:spAutoFit/>
          </a:bodyPr>
          <a:lstStyle/>
          <a:p>
            <a:r>
              <a:rPr lang="en-GB" dirty="0" smtClean="0"/>
              <a:t>badminton</a:t>
            </a:r>
            <a:endParaRPr lang="ru-RU" dirty="0"/>
          </a:p>
        </p:txBody>
      </p:sp>
      <p:sp>
        <p:nvSpPr>
          <p:cNvPr id="10" name="TextBox 9"/>
          <p:cNvSpPr txBox="1"/>
          <p:nvPr/>
        </p:nvSpPr>
        <p:spPr>
          <a:xfrm>
            <a:off x="2387757" y="2809235"/>
            <a:ext cx="6624736" cy="92333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5400" b="1" dirty="0" smtClean="0">
                <a:ln/>
                <a:solidFill>
                  <a:schemeClr val="accent3"/>
                </a:solidFill>
                <a:effectLst>
                  <a:glow rad="63500">
                    <a:schemeClr val="accent1">
                      <a:satMod val="175000"/>
                      <a:alpha val="40000"/>
                    </a:schemeClr>
                  </a:glow>
                </a:effectLst>
              </a:rPr>
              <a:t>Sport in England</a:t>
            </a:r>
            <a:endParaRPr lang="ru-RU" sz="5400" b="1" dirty="0">
              <a:ln/>
              <a:solidFill>
                <a:schemeClr val="accent3"/>
              </a:solidFill>
              <a:effectLst>
                <a:glow rad="63500">
                  <a:schemeClr val="accent1">
                    <a:satMod val="175000"/>
                    <a:alpha val="40000"/>
                  </a:schemeClr>
                </a:glow>
              </a:effectLst>
            </a:endParaRPr>
          </a:p>
        </p:txBody>
      </p:sp>
    </p:spTree>
    <p:extLst>
      <p:ext uri="{BB962C8B-B14F-4D97-AF65-F5344CB8AC3E}">
        <p14:creationId xmlns:p14="http://schemas.microsoft.com/office/powerpoint/2010/main" val="2077829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611560" y="332656"/>
            <a:ext cx="6624736" cy="1754326"/>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England is the country that is a part of the United Kingdom. It shares land borders with Scotland to the north and Wales to the west; the Irish Sea is to the north west, the Celtic Sea to the south west, while the North Sea to the east and the English Channel to the south separate it from continental Europe. The country also includes over 100 smaller islands. The population of England is 53 million people. </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086982"/>
            <a:ext cx="5865440" cy="4485336"/>
          </a:xfrm>
          <a:prstGeom prst="rect">
            <a:avLst/>
          </a:prstGeom>
        </p:spPr>
      </p:pic>
    </p:spTree>
    <p:extLst>
      <p:ext uri="{BB962C8B-B14F-4D97-AF65-F5344CB8AC3E}">
        <p14:creationId xmlns:p14="http://schemas.microsoft.com/office/powerpoint/2010/main" val="3768468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979712" cy="2708920"/>
          </a:xfrm>
          <a:prstGeom prst="rect">
            <a:avLst/>
          </a:prstGeom>
        </p:spPr>
      </p:pic>
      <p:sp>
        <p:nvSpPr>
          <p:cNvPr id="3" name="TextBox 2"/>
          <p:cNvSpPr txBox="1"/>
          <p:nvPr/>
        </p:nvSpPr>
        <p:spPr>
          <a:xfrm>
            <a:off x="467544" y="2687128"/>
            <a:ext cx="2088232" cy="369332"/>
          </a:xfrm>
          <a:prstGeom prst="rect">
            <a:avLst/>
          </a:prstGeom>
          <a:noFill/>
        </p:spPr>
        <p:txBody>
          <a:bodyPr wrap="square" rtlCol="0">
            <a:spAutoFit/>
          </a:bodyPr>
          <a:lstStyle/>
          <a:p>
            <a:r>
              <a:rPr lang="en-US" dirty="0" smtClean="0"/>
              <a:t>Adele</a:t>
            </a: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0117" y="0"/>
            <a:ext cx="1953883" cy="2687128"/>
          </a:xfrm>
          <a:prstGeom prst="rect">
            <a:avLst/>
          </a:prstGeom>
        </p:spPr>
      </p:pic>
      <p:sp>
        <p:nvSpPr>
          <p:cNvPr id="5" name="TextBox 4"/>
          <p:cNvSpPr txBox="1"/>
          <p:nvPr/>
        </p:nvSpPr>
        <p:spPr>
          <a:xfrm>
            <a:off x="7452320" y="2708920"/>
            <a:ext cx="2088232" cy="369332"/>
          </a:xfrm>
          <a:prstGeom prst="rect">
            <a:avLst/>
          </a:prstGeom>
          <a:noFill/>
        </p:spPr>
        <p:txBody>
          <a:bodyPr wrap="square" rtlCol="0">
            <a:spAutoFit/>
          </a:bodyPr>
          <a:lstStyle/>
          <a:p>
            <a:r>
              <a:rPr lang="en-GB" dirty="0"/>
              <a:t>Emma Watson</a:t>
            </a:r>
            <a:endParaRPr lang="ru-RU" dirty="0"/>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7" y="-1"/>
            <a:ext cx="1944217" cy="2687129"/>
          </a:xfrm>
          <a:prstGeom prst="rect">
            <a:avLst/>
          </a:prstGeom>
        </p:spPr>
      </p:pic>
      <p:sp>
        <p:nvSpPr>
          <p:cNvPr id="7" name="TextBox 6"/>
          <p:cNvSpPr txBox="1"/>
          <p:nvPr/>
        </p:nvSpPr>
        <p:spPr>
          <a:xfrm>
            <a:off x="3707904" y="2687128"/>
            <a:ext cx="1944217" cy="369332"/>
          </a:xfrm>
          <a:prstGeom prst="rect">
            <a:avLst/>
          </a:prstGeom>
          <a:noFill/>
        </p:spPr>
        <p:txBody>
          <a:bodyPr wrap="square" rtlCol="0">
            <a:spAutoFit/>
          </a:bodyPr>
          <a:lstStyle/>
          <a:p>
            <a:r>
              <a:rPr lang="en-GB" dirty="0" smtClean="0"/>
              <a:t>Orlando </a:t>
            </a:r>
            <a:r>
              <a:rPr lang="en-GB" dirty="0"/>
              <a:t>Bloom</a:t>
            </a:r>
            <a:endParaRPr lang="ru-RU" dirty="0"/>
          </a:p>
        </p:txBody>
      </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15" y="3803053"/>
            <a:ext cx="1979712" cy="2736304"/>
          </a:xfrm>
          <a:prstGeom prst="rect">
            <a:avLst/>
          </a:prstGeom>
        </p:spPr>
      </p:pic>
      <p:sp>
        <p:nvSpPr>
          <p:cNvPr id="9" name="TextBox 8"/>
          <p:cNvSpPr txBox="1"/>
          <p:nvPr/>
        </p:nvSpPr>
        <p:spPr>
          <a:xfrm>
            <a:off x="122945" y="6518536"/>
            <a:ext cx="1872210" cy="369332"/>
          </a:xfrm>
          <a:prstGeom prst="rect">
            <a:avLst/>
          </a:prstGeom>
          <a:noFill/>
        </p:spPr>
        <p:txBody>
          <a:bodyPr wrap="square" rtlCol="0">
            <a:spAutoFit/>
          </a:bodyPr>
          <a:lstStyle/>
          <a:p>
            <a:r>
              <a:rPr lang="en-GB" dirty="0"/>
              <a:t>Kate </a:t>
            </a:r>
            <a:r>
              <a:rPr lang="en-GB" dirty="0" smtClean="0"/>
              <a:t>Winslet</a:t>
            </a:r>
            <a:endParaRPr lang="ru-RU" dirty="0"/>
          </a:p>
        </p:txBody>
      </p:sp>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0117" y="3777764"/>
            <a:ext cx="1953883" cy="2716832"/>
          </a:xfrm>
          <a:prstGeom prst="rect">
            <a:avLst/>
          </a:prstGeom>
        </p:spPr>
      </p:pic>
      <p:sp>
        <p:nvSpPr>
          <p:cNvPr id="11" name="TextBox 10"/>
          <p:cNvSpPr txBox="1"/>
          <p:nvPr/>
        </p:nvSpPr>
        <p:spPr>
          <a:xfrm>
            <a:off x="7236295" y="6514068"/>
            <a:ext cx="1979712" cy="369332"/>
          </a:xfrm>
          <a:prstGeom prst="rect">
            <a:avLst/>
          </a:prstGeom>
          <a:noFill/>
        </p:spPr>
        <p:txBody>
          <a:bodyPr wrap="square" rtlCol="0">
            <a:spAutoFit/>
          </a:bodyPr>
          <a:lstStyle/>
          <a:p>
            <a:r>
              <a:rPr lang="en-GB" dirty="0"/>
              <a:t>Victoria Beckham</a:t>
            </a:r>
            <a:endParaRPr lang="ru-RU" dirty="0"/>
          </a:p>
        </p:txBody>
      </p:sp>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63887" y="3777764"/>
            <a:ext cx="1944217" cy="2761593"/>
          </a:xfrm>
          <a:prstGeom prst="rect">
            <a:avLst/>
          </a:prstGeom>
        </p:spPr>
      </p:pic>
      <p:sp>
        <p:nvSpPr>
          <p:cNvPr id="13" name="TextBox 12"/>
          <p:cNvSpPr txBox="1"/>
          <p:nvPr/>
        </p:nvSpPr>
        <p:spPr>
          <a:xfrm>
            <a:off x="3707904" y="6488668"/>
            <a:ext cx="2592289" cy="369332"/>
          </a:xfrm>
          <a:prstGeom prst="rect">
            <a:avLst/>
          </a:prstGeom>
          <a:noFill/>
        </p:spPr>
        <p:txBody>
          <a:bodyPr wrap="square" rtlCol="0">
            <a:spAutoFit/>
          </a:bodyPr>
          <a:lstStyle/>
          <a:p>
            <a:r>
              <a:rPr lang="en-GB" dirty="0"/>
              <a:t>David Beckham</a:t>
            </a:r>
            <a:endParaRPr lang="ru-RU" dirty="0"/>
          </a:p>
        </p:txBody>
      </p:sp>
      <p:sp>
        <p:nvSpPr>
          <p:cNvPr id="14" name="TextBox 13"/>
          <p:cNvSpPr txBox="1"/>
          <p:nvPr/>
        </p:nvSpPr>
        <p:spPr>
          <a:xfrm>
            <a:off x="2872504" y="2893586"/>
            <a:ext cx="4608512" cy="707886"/>
          </a:xfrm>
          <a:prstGeom prst="rect">
            <a:avLst/>
          </a:prstGeom>
          <a:noFill/>
        </p:spPr>
        <p:txBody>
          <a:bodyPr wrap="square" rtlCol="0">
            <a:spAutoFit/>
          </a:bodyPr>
          <a:lstStyle/>
          <a:p>
            <a:r>
              <a:rPr lang="en-US"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50000" endA="300" endPos="50000" dist="29997" dir="5400000" sy="-100000" algn="bl" rotWithShape="0"/>
                </a:effectLst>
              </a:rPr>
              <a:t>Famous People</a:t>
            </a:r>
            <a:endParaRPr lang="ru-RU"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50000" endA="300" endPos="50000" dist="29997" dir="5400000" sy="-100000" algn="bl" rotWithShape="0"/>
              </a:effectLst>
            </a:endParaRPr>
          </a:p>
        </p:txBody>
      </p:sp>
    </p:spTree>
    <p:extLst>
      <p:ext uri="{BB962C8B-B14F-4D97-AF65-F5344CB8AC3E}">
        <p14:creationId xmlns:p14="http://schemas.microsoft.com/office/powerpoint/2010/main" val="829718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extBox 1"/>
          <p:cNvSpPr txBox="1"/>
          <p:nvPr/>
        </p:nvSpPr>
        <p:spPr>
          <a:xfrm>
            <a:off x="395536" y="116632"/>
            <a:ext cx="8208912" cy="1107996"/>
          </a:xfrm>
          <a:prstGeom prst="rect">
            <a:avLst/>
          </a:prstGeom>
          <a:noFill/>
        </p:spPr>
        <p:txBody>
          <a:bodyPr wrap="square" rtlCol="0">
            <a:prstTxWarp prst="textChevro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The flag of England</a:t>
            </a:r>
            <a:endParaRPr lang="ru-RU" sz="6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835096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899592" y="2132856"/>
            <a:ext cx="7560840" cy="1015663"/>
          </a:xfrm>
          <a:prstGeom prst="rect">
            <a:avLst/>
          </a:prstGeom>
          <a:noFill/>
        </p:spPr>
        <p:txBody>
          <a:bodyPr wrap="square" rtlCol="0">
            <a:spAutoFit/>
          </a:bodyPr>
          <a:lstStyle/>
          <a:p>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symbols of England</a:t>
            </a:r>
            <a:endParaRPr lang="uk-UA"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86470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797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123259" cy="5123259"/>
          </a:xfrm>
          <a:prstGeom prst="rect">
            <a:avLst/>
          </a:prstGeom>
        </p:spPr>
      </p:pic>
      <p:sp>
        <p:nvSpPr>
          <p:cNvPr id="4" name="TextBox 3"/>
          <p:cNvSpPr txBox="1"/>
          <p:nvPr/>
        </p:nvSpPr>
        <p:spPr>
          <a:xfrm>
            <a:off x="41349" y="5123258"/>
            <a:ext cx="5040560" cy="523220"/>
          </a:xfrm>
          <a:prstGeom prst="rect">
            <a:avLst/>
          </a:prstGeom>
          <a:noFill/>
        </p:spPr>
        <p:txBody>
          <a:bodyPr wrap="square" rtlCol="0">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royal family</a:t>
            </a:r>
            <a:endParaRPr lang="uk-UA"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5292080" y="231109"/>
            <a:ext cx="3096344" cy="1477328"/>
          </a:xfrm>
          <a:prstGeom prst="rect">
            <a:avLst/>
          </a:prstGeom>
          <a:noFill/>
        </p:spPr>
        <p:txBody>
          <a:bodyPr wrap="square" rtlCol="0">
            <a:spAutoFit/>
          </a:bodyPr>
          <a:lstStyle/>
          <a:p>
            <a:r>
              <a:rPr lang="en-US" dirty="0"/>
              <a:t>As a part of the United Kingdom, the basic political system in England is a constitutional monarchy and a parliamentary system.</a:t>
            </a:r>
          </a:p>
        </p:txBody>
      </p:sp>
    </p:spTree>
    <p:extLst>
      <p:ext uri="{BB962C8B-B14F-4D97-AF65-F5344CB8AC3E}">
        <p14:creationId xmlns:p14="http://schemas.microsoft.com/office/powerpoint/2010/main" val="267916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3" y="2420888"/>
            <a:ext cx="3549742" cy="1988839"/>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3563889" cy="1915045"/>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3" y="4941168"/>
            <a:ext cx="3541196" cy="1916832"/>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1760" y="2413917"/>
            <a:ext cx="3563922" cy="2002780"/>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2434" y="7770"/>
            <a:ext cx="3583247" cy="1915045"/>
          </a:xfrm>
          <a:prstGeom prst="rect">
            <a:avLst/>
          </a:prstGeom>
        </p:spPr>
      </p:pic>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2434" y="4941168"/>
            <a:ext cx="3692128" cy="1916832"/>
          </a:xfrm>
          <a:prstGeom prst="rect">
            <a:avLst/>
          </a:prstGeom>
        </p:spPr>
      </p:pic>
      <p:sp>
        <p:nvSpPr>
          <p:cNvPr id="9" name="TextBox 8"/>
          <p:cNvSpPr txBox="1"/>
          <p:nvPr/>
        </p:nvSpPr>
        <p:spPr>
          <a:xfrm>
            <a:off x="7155680" y="10490"/>
            <a:ext cx="1988319" cy="1938992"/>
          </a:xfrm>
          <a:prstGeom prst="rect">
            <a:avLst/>
          </a:prstGeom>
          <a:noFill/>
        </p:spPr>
        <p:txBody>
          <a:bodyPr wrap="square" rtlCol="0">
            <a:spAutoFit/>
          </a:bodyPr>
          <a:lstStyle/>
          <a:p>
            <a:r>
              <a:rPr lang="en-US" sz="2400" dirty="0"/>
              <a:t>The pound sterling is the official currency of England.</a:t>
            </a:r>
            <a:endParaRPr lang="ru-RU" sz="2400" dirty="0"/>
          </a:p>
        </p:txBody>
      </p:sp>
    </p:spTree>
    <p:extLst>
      <p:ext uri="{BB962C8B-B14F-4D97-AF65-F5344CB8AC3E}">
        <p14:creationId xmlns:p14="http://schemas.microsoft.com/office/powerpoint/2010/main" val="2673604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683568" y="260648"/>
            <a:ext cx="8136904" cy="70788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4000" b="1" dirty="0" smtClean="0">
                <a:ln w="50800"/>
                <a:solidFill>
                  <a:schemeClr val="bg1">
                    <a:shade val="50000"/>
                  </a:schemeClr>
                </a:solidFill>
                <a:effectLst>
                  <a:glow rad="228600">
                    <a:schemeClr val="accent6">
                      <a:satMod val="175000"/>
                      <a:alpha val="40000"/>
                    </a:schemeClr>
                  </a:glow>
                </a:effectLst>
              </a:rPr>
              <a:t>The capital of England is London</a:t>
            </a:r>
            <a:endParaRPr lang="ru-RU" sz="4000" b="1" dirty="0">
              <a:ln w="50800"/>
              <a:solidFill>
                <a:schemeClr val="bg1">
                  <a:shade val="50000"/>
                </a:schemeClr>
              </a:solidFill>
              <a:effectLst>
                <a:glow rad="228600">
                  <a:schemeClr val="accent6">
                    <a:satMod val="175000"/>
                    <a:alpha val="40000"/>
                  </a:schemeClr>
                </a:glow>
              </a:effectLst>
            </a:endParaRPr>
          </a:p>
        </p:txBody>
      </p:sp>
    </p:spTree>
    <p:extLst>
      <p:ext uri="{BB962C8B-B14F-4D97-AF65-F5344CB8AC3E}">
        <p14:creationId xmlns:p14="http://schemas.microsoft.com/office/powerpoint/2010/main" val="2487595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3000">
              <a:srgbClr val="FFF200"/>
            </a:gs>
            <a:gs pos="91659">
              <a:srgbClr val="9B0604"/>
            </a:gs>
            <a:gs pos="52000">
              <a:srgbClr val="F9A307"/>
            </a:gs>
            <a:gs pos="81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5000"/>
            <a:ext cx="3096344" cy="1859835"/>
          </a:xfrm>
          <a:prstGeom prst="rect">
            <a:avLst/>
          </a:prstGeom>
        </p:spPr>
      </p:pic>
      <p:sp>
        <p:nvSpPr>
          <p:cNvPr id="3" name="TextBox 2"/>
          <p:cNvSpPr txBox="1"/>
          <p:nvPr/>
        </p:nvSpPr>
        <p:spPr>
          <a:xfrm>
            <a:off x="4139952" y="1856997"/>
            <a:ext cx="2736304" cy="369332"/>
          </a:xfrm>
          <a:prstGeom prst="rect">
            <a:avLst/>
          </a:prstGeom>
          <a:noFill/>
        </p:spPr>
        <p:txBody>
          <a:bodyPr wrap="square" rtlCol="0">
            <a:spAutoFit/>
          </a:bodyPr>
          <a:lstStyle/>
          <a:p>
            <a:r>
              <a:rPr lang="en-GB" dirty="0"/>
              <a:t>York</a:t>
            </a: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000"/>
            <a:ext cx="2555776" cy="2221329"/>
          </a:xfrm>
          <a:prstGeom prst="rect">
            <a:avLst/>
          </a:prstGeom>
        </p:spPr>
      </p:pic>
      <p:sp>
        <p:nvSpPr>
          <p:cNvPr id="5" name="TextBox 4"/>
          <p:cNvSpPr txBox="1"/>
          <p:nvPr/>
        </p:nvSpPr>
        <p:spPr>
          <a:xfrm>
            <a:off x="827584" y="2187012"/>
            <a:ext cx="1800200" cy="369332"/>
          </a:xfrm>
          <a:prstGeom prst="rect">
            <a:avLst/>
          </a:prstGeom>
          <a:noFill/>
        </p:spPr>
        <p:txBody>
          <a:bodyPr wrap="square" rtlCol="0">
            <a:spAutoFit/>
          </a:bodyPr>
          <a:lstStyle/>
          <a:p>
            <a:r>
              <a:rPr lang="en-GB" dirty="0" smtClean="0"/>
              <a:t>Oxford</a:t>
            </a:r>
            <a:endParaRPr lang="ru-RU" dirty="0"/>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8864"/>
            <a:ext cx="2699792" cy="2217466"/>
          </a:xfrm>
          <a:prstGeom prst="rect">
            <a:avLst/>
          </a:prstGeom>
        </p:spPr>
      </p:pic>
      <p:sp>
        <p:nvSpPr>
          <p:cNvPr id="7" name="TextBox 6"/>
          <p:cNvSpPr txBox="1"/>
          <p:nvPr/>
        </p:nvSpPr>
        <p:spPr>
          <a:xfrm>
            <a:off x="7386654" y="2159995"/>
            <a:ext cx="2304256" cy="369332"/>
          </a:xfrm>
          <a:prstGeom prst="rect">
            <a:avLst/>
          </a:prstGeom>
          <a:noFill/>
        </p:spPr>
        <p:txBody>
          <a:bodyPr wrap="square" rtlCol="0">
            <a:spAutoFit/>
          </a:bodyPr>
          <a:lstStyle/>
          <a:p>
            <a:r>
              <a:rPr lang="en-GB" dirty="0"/>
              <a:t>Liverpool</a:t>
            </a:r>
            <a:endParaRPr lang="ru-RU" dirty="0"/>
          </a:p>
        </p:txBody>
      </p:sp>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6" y="4077072"/>
            <a:ext cx="2562623" cy="2086484"/>
          </a:xfrm>
          <a:prstGeom prst="rect">
            <a:avLst/>
          </a:prstGeom>
        </p:spPr>
      </p:pic>
      <p:sp>
        <p:nvSpPr>
          <p:cNvPr id="9" name="TextBox 8"/>
          <p:cNvSpPr txBox="1"/>
          <p:nvPr/>
        </p:nvSpPr>
        <p:spPr>
          <a:xfrm>
            <a:off x="467544" y="6124654"/>
            <a:ext cx="2880320" cy="369332"/>
          </a:xfrm>
          <a:prstGeom prst="rect">
            <a:avLst/>
          </a:prstGeom>
          <a:noFill/>
        </p:spPr>
        <p:txBody>
          <a:bodyPr wrap="square" rtlCol="0">
            <a:spAutoFit/>
          </a:bodyPr>
          <a:lstStyle/>
          <a:p>
            <a:r>
              <a:rPr lang="en-GB" dirty="0"/>
              <a:t>Birmingham</a:t>
            </a:r>
            <a:endParaRPr lang="ru-RU" dirty="0"/>
          </a:p>
        </p:txBody>
      </p:sp>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4208" y="4077072"/>
            <a:ext cx="2699792" cy="2086484"/>
          </a:xfrm>
          <a:prstGeom prst="rect">
            <a:avLst/>
          </a:prstGeom>
        </p:spPr>
      </p:pic>
      <p:sp>
        <p:nvSpPr>
          <p:cNvPr id="11" name="TextBox 10"/>
          <p:cNvSpPr txBox="1"/>
          <p:nvPr/>
        </p:nvSpPr>
        <p:spPr>
          <a:xfrm>
            <a:off x="7452320" y="6124654"/>
            <a:ext cx="2376264" cy="369332"/>
          </a:xfrm>
          <a:prstGeom prst="rect">
            <a:avLst/>
          </a:prstGeom>
          <a:noFill/>
        </p:spPr>
        <p:txBody>
          <a:bodyPr wrap="square" rtlCol="0">
            <a:spAutoFit/>
          </a:bodyPr>
          <a:lstStyle/>
          <a:p>
            <a:r>
              <a:rPr lang="en-GB" dirty="0" smtClean="0"/>
              <a:t>Cambridge</a:t>
            </a:r>
            <a:endParaRPr lang="ru-RU" dirty="0"/>
          </a:p>
        </p:txBody>
      </p:sp>
      <p:sp>
        <p:nvSpPr>
          <p:cNvPr id="12" name="TextBox 11"/>
          <p:cNvSpPr txBox="1"/>
          <p:nvPr/>
        </p:nvSpPr>
        <p:spPr>
          <a:xfrm>
            <a:off x="1907704" y="3003128"/>
            <a:ext cx="5256584" cy="646331"/>
          </a:xfrm>
          <a:prstGeom prst="rect">
            <a:avLst/>
          </a:prstGeom>
          <a:noFill/>
        </p:spPr>
        <p:txBody>
          <a:bodyPr wrap="square" rtlCol="0">
            <a:prstTxWarp prst="textArchUp">
              <a:avLst/>
            </a:prstTxWarp>
            <a:spAutoFit/>
          </a:bodyPr>
          <a:lstStyle/>
          <a:p>
            <a:r>
              <a:rPr lang="en-US"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cities of England</a:t>
            </a:r>
            <a:endParaRPr lang="ru-RU"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413833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197</Words>
  <Application>Microsoft Office PowerPoint</Application>
  <PresentationFormat>Экран (4:3)</PresentationFormat>
  <Paragraphs>38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20</cp:revision>
  <dcterms:created xsi:type="dcterms:W3CDTF">2013-01-03T16:55:40Z</dcterms:created>
  <dcterms:modified xsi:type="dcterms:W3CDTF">2019-02-07T10:10:39Z</dcterms:modified>
</cp:coreProperties>
</file>