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0" r:id="rId2"/>
    <p:sldId id="264" r:id="rId3"/>
    <p:sldId id="265" r:id="rId4"/>
    <p:sldId id="261" r:id="rId5"/>
    <p:sldId id="266" r:id="rId6"/>
    <p:sldId id="275" r:id="rId7"/>
    <p:sldId id="277" r:id="rId8"/>
    <p:sldId id="276" r:id="rId9"/>
    <p:sldId id="278" r:id="rId10"/>
    <p:sldId id="259" r:id="rId11"/>
    <p:sldId id="258" r:id="rId12"/>
    <p:sldId id="267" r:id="rId13"/>
    <p:sldId id="268" r:id="rId14"/>
    <p:sldId id="269" r:id="rId15"/>
    <p:sldId id="270" r:id="rId16"/>
    <p:sldId id="271" r:id="rId17"/>
    <p:sldId id="272" r:id="rId18"/>
    <p:sldId id="273" r:id="rId19"/>
    <p:sldId id="274" r:id="rId20"/>
    <p:sldId id="279" r:id="rId21"/>
    <p:sldId id="262" r:id="rId22"/>
    <p:sldId id="263" r:id="rId23"/>
    <p:sldId id="257" r:id="rId24"/>
    <p:sldId id="256"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47" autoAdjust="0"/>
    <p:restoredTop sz="94660"/>
  </p:normalViewPr>
  <p:slideViewPr>
    <p:cSldViewPr>
      <p:cViewPr varScale="1">
        <p:scale>
          <a:sx n="45" d="100"/>
          <a:sy n="45" d="100"/>
        </p:scale>
        <p:origin x="-1254"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709AC7-EADA-4FDF-BA25-C0B5500899C8}" type="datetimeFigureOut">
              <a:rPr lang="ru-RU" smtClean="0"/>
              <a:pPr/>
              <a:t>22.04.2013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0852E8-3FED-4723-BA20-078F99A8018A}" type="slidenum">
              <a:rPr lang="ru-RU" smtClean="0"/>
              <a:pPr/>
              <a:t>‹#›</a:t>
            </a:fld>
            <a:endParaRPr lang="ru-RU" dirty="0"/>
          </a:p>
        </p:txBody>
      </p:sp>
    </p:spTree>
    <p:extLst>
      <p:ext uri="{BB962C8B-B14F-4D97-AF65-F5344CB8AC3E}">
        <p14:creationId xmlns:p14="http://schemas.microsoft.com/office/powerpoint/2010/main" xmlns="" val="1955189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22.04.2013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22.04.2013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22.04.2013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22.04.2013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22.04.2013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22.04.2013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22.04.2013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22.04.2013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22.04.2013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22.04.2013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22.04.2013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22.04.2013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107504" y="0"/>
            <a:ext cx="9217024" cy="1323439"/>
          </a:xfrm>
          <a:prstGeom prst="rect">
            <a:avLst/>
          </a:prstGeom>
          <a:noFill/>
        </p:spPr>
        <p:txBody>
          <a:bodyPr wrap="square" rtlCol="0">
            <a:spAutoFit/>
          </a:bodyPr>
          <a:lstStyle/>
          <a:p>
            <a:r>
              <a:rPr lang="en-US" sz="8000" dirty="0" smtClean="0">
                <a:latin typeface="Edwardian Script ITC" pitchFamily="66" charset="0"/>
              </a:rPr>
              <a:t>      Welcome to the USA</a:t>
            </a:r>
            <a:endParaRPr lang="ru-RU" sz="8000" dirty="0"/>
          </a:p>
        </p:txBody>
      </p:sp>
    </p:spTree>
    <p:extLst>
      <p:ext uri="{BB962C8B-B14F-4D97-AF65-F5344CB8AC3E}">
        <p14:creationId xmlns:p14="http://schemas.microsoft.com/office/powerpoint/2010/main" xmlns="" val="4253889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481089" y="16462"/>
            <a:ext cx="8208912" cy="707886"/>
          </a:xfrm>
          <a:prstGeom prst="rect">
            <a:avLst/>
          </a:prstGeom>
          <a:noFill/>
        </p:spPr>
        <p:txBody>
          <a:bodyPr wrap="square" rtlCol="0">
            <a:spAutoFit/>
          </a:bodyPr>
          <a:lstStyle/>
          <a:p>
            <a:r>
              <a:rPr lang="en-GB" sz="4000" b="1" dirty="0" smtClean="0">
                <a:ln w="900" cmpd="sng">
                  <a:solidFill>
                    <a:schemeClr val="accent1">
                      <a:satMod val="190000"/>
                      <a:alpha val="55000"/>
                    </a:schemeClr>
                  </a:solidFill>
                  <a:prstDash val="solid"/>
                </a:ln>
                <a:solidFill>
                  <a:schemeClr val="accent1">
                    <a:satMod val="200000"/>
                    <a:tint val="3000"/>
                  </a:schemeClr>
                </a:solidFill>
                <a:effectLst>
                  <a:glow rad="228600">
                    <a:srgbClr val="FFFF00">
                      <a:alpha val="40000"/>
                    </a:srgbClr>
                  </a:glow>
                  <a:innerShdw blurRad="101600" dist="76200" dir="5400000">
                    <a:schemeClr val="accent1">
                      <a:satMod val="190000"/>
                      <a:tint val="100000"/>
                      <a:alpha val="74000"/>
                    </a:schemeClr>
                  </a:innerShdw>
                </a:effectLst>
              </a:rPr>
              <a:t>The capital of the USA is Washington</a:t>
            </a:r>
            <a:endParaRPr lang="ru-RU" sz="4000" b="1" dirty="0">
              <a:ln w="900" cmpd="sng">
                <a:solidFill>
                  <a:schemeClr val="accent1">
                    <a:satMod val="190000"/>
                    <a:alpha val="55000"/>
                  </a:schemeClr>
                </a:solidFill>
                <a:prstDash val="solid"/>
              </a:ln>
              <a:solidFill>
                <a:schemeClr val="accent1">
                  <a:satMod val="200000"/>
                  <a:tint val="3000"/>
                </a:schemeClr>
              </a:solidFill>
              <a:effectLst>
                <a:glow rad="228600">
                  <a:srgbClr val="FFFF00">
                    <a:alpha val="40000"/>
                  </a:srgbClr>
                </a:glow>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xmlns="" val="1317008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3000">
              <a:srgbClr val="DCEBF5"/>
            </a:gs>
            <a:gs pos="12000">
              <a:srgbClr val="83A7C3"/>
            </a:gs>
            <a:gs pos="19000">
              <a:srgbClr val="768FB9"/>
            </a:gs>
            <a:gs pos="37000">
              <a:srgbClr val="83A7C3"/>
            </a:gs>
            <a:gs pos="56000">
              <a:srgbClr val="FFFFFF"/>
            </a:gs>
            <a:gs pos="63000">
              <a:srgbClr val="9C6563"/>
            </a:gs>
            <a:gs pos="70000">
              <a:srgbClr val="80302D"/>
            </a:gs>
            <a:gs pos="76000">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979712" cy="1599805"/>
          </a:xfrm>
          <a:prstGeom prst="rect">
            <a:avLst/>
          </a:prstGeom>
        </p:spPr>
      </p:pic>
      <p:sp>
        <p:nvSpPr>
          <p:cNvPr id="4" name="TextBox 3"/>
          <p:cNvSpPr txBox="1"/>
          <p:nvPr/>
        </p:nvSpPr>
        <p:spPr>
          <a:xfrm>
            <a:off x="683568" y="1532959"/>
            <a:ext cx="1800200" cy="307777"/>
          </a:xfrm>
          <a:prstGeom prst="rect">
            <a:avLst/>
          </a:prstGeom>
          <a:noFill/>
        </p:spPr>
        <p:txBody>
          <a:bodyPr wrap="square" rtlCol="0">
            <a:spAutoFit/>
          </a:bodyPr>
          <a:lstStyle/>
          <a:p>
            <a:r>
              <a:rPr lang="en-GB" sz="1400" dirty="0"/>
              <a:t>Atlanta</a:t>
            </a:r>
            <a:endParaRPr lang="ru-RU" sz="1400" dirty="0"/>
          </a:p>
        </p:txBody>
      </p:sp>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258" y="2508291"/>
            <a:ext cx="2007970" cy="1515616"/>
          </a:xfrm>
          <a:prstGeom prst="rect">
            <a:avLst/>
          </a:prstGeom>
        </p:spPr>
      </p:pic>
      <p:sp>
        <p:nvSpPr>
          <p:cNvPr id="6" name="TextBox 5"/>
          <p:cNvSpPr txBox="1"/>
          <p:nvPr/>
        </p:nvSpPr>
        <p:spPr>
          <a:xfrm>
            <a:off x="555698" y="3998509"/>
            <a:ext cx="1296144" cy="307777"/>
          </a:xfrm>
          <a:prstGeom prst="rect">
            <a:avLst/>
          </a:prstGeom>
          <a:noFill/>
        </p:spPr>
        <p:txBody>
          <a:bodyPr wrap="square" rtlCol="0">
            <a:spAutoFit/>
          </a:bodyPr>
          <a:lstStyle/>
          <a:p>
            <a:r>
              <a:rPr lang="en-GB" sz="1400" dirty="0"/>
              <a:t>Boston</a:t>
            </a:r>
            <a:endParaRPr lang="ru-RU" sz="1400" dirty="0"/>
          </a:p>
        </p:txBody>
      </p:sp>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956025"/>
            <a:ext cx="1979712" cy="1475949"/>
          </a:xfrm>
          <a:prstGeom prst="rect">
            <a:avLst/>
          </a:prstGeom>
        </p:spPr>
      </p:pic>
      <p:sp>
        <p:nvSpPr>
          <p:cNvPr id="9" name="TextBox 8"/>
          <p:cNvSpPr txBox="1"/>
          <p:nvPr/>
        </p:nvSpPr>
        <p:spPr>
          <a:xfrm>
            <a:off x="483690" y="6409977"/>
            <a:ext cx="1368152" cy="307777"/>
          </a:xfrm>
          <a:prstGeom prst="rect">
            <a:avLst/>
          </a:prstGeom>
          <a:noFill/>
        </p:spPr>
        <p:txBody>
          <a:bodyPr wrap="square" rtlCol="0">
            <a:spAutoFit/>
          </a:bodyPr>
          <a:lstStyle/>
          <a:p>
            <a:r>
              <a:rPr lang="en-GB" sz="1400" dirty="0"/>
              <a:t>P</a:t>
            </a:r>
            <a:r>
              <a:rPr lang="en-GB" sz="1400" dirty="0" smtClean="0"/>
              <a:t>hiladelphia</a:t>
            </a:r>
            <a:endParaRPr lang="ru-RU" sz="1400" dirty="0"/>
          </a:p>
        </p:txBody>
      </p:sp>
      <p:pic>
        <p:nvPicPr>
          <p:cNvPr id="10" name="Рисунок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164288" y="6451"/>
            <a:ext cx="2009136" cy="1593354"/>
          </a:xfrm>
          <a:prstGeom prst="rect">
            <a:avLst/>
          </a:prstGeom>
        </p:spPr>
      </p:pic>
      <p:sp>
        <p:nvSpPr>
          <p:cNvPr id="11" name="TextBox 10"/>
          <p:cNvSpPr txBox="1"/>
          <p:nvPr/>
        </p:nvSpPr>
        <p:spPr>
          <a:xfrm>
            <a:off x="7750110" y="1532960"/>
            <a:ext cx="1512168" cy="307777"/>
          </a:xfrm>
          <a:prstGeom prst="rect">
            <a:avLst/>
          </a:prstGeom>
          <a:noFill/>
        </p:spPr>
        <p:txBody>
          <a:bodyPr wrap="square" rtlCol="0">
            <a:spAutoFit/>
          </a:bodyPr>
          <a:lstStyle/>
          <a:p>
            <a:r>
              <a:rPr lang="en-GB" sz="1400" dirty="0"/>
              <a:t>Chicago</a:t>
            </a:r>
            <a:endParaRPr lang="ru-RU" sz="1400" dirty="0"/>
          </a:p>
        </p:txBody>
      </p:sp>
      <p:pic>
        <p:nvPicPr>
          <p:cNvPr id="12" name="Рисунок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164288" y="2508290"/>
            <a:ext cx="2009136" cy="1515617"/>
          </a:xfrm>
          <a:prstGeom prst="rect">
            <a:avLst/>
          </a:prstGeom>
        </p:spPr>
      </p:pic>
      <p:sp>
        <p:nvSpPr>
          <p:cNvPr id="13" name="TextBox 12"/>
          <p:cNvSpPr txBox="1"/>
          <p:nvPr/>
        </p:nvSpPr>
        <p:spPr>
          <a:xfrm>
            <a:off x="7884368" y="3998510"/>
            <a:ext cx="1584176" cy="307777"/>
          </a:xfrm>
          <a:prstGeom prst="rect">
            <a:avLst/>
          </a:prstGeom>
          <a:noFill/>
        </p:spPr>
        <p:txBody>
          <a:bodyPr wrap="square" rtlCol="0">
            <a:spAutoFit/>
          </a:bodyPr>
          <a:lstStyle/>
          <a:p>
            <a:r>
              <a:rPr lang="en-GB" sz="1400" dirty="0"/>
              <a:t>Dallas</a:t>
            </a:r>
            <a:endParaRPr lang="ru-RU" sz="1400" dirty="0"/>
          </a:p>
        </p:txBody>
      </p:sp>
      <p:pic>
        <p:nvPicPr>
          <p:cNvPr id="14" name="Рисунок 1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164287" y="4956025"/>
            <a:ext cx="1990857" cy="1475949"/>
          </a:xfrm>
          <a:prstGeom prst="rect">
            <a:avLst/>
          </a:prstGeom>
        </p:spPr>
      </p:pic>
      <p:sp>
        <p:nvSpPr>
          <p:cNvPr id="15" name="TextBox 14"/>
          <p:cNvSpPr txBox="1"/>
          <p:nvPr/>
        </p:nvSpPr>
        <p:spPr>
          <a:xfrm>
            <a:off x="7657369" y="6409977"/>
            <a:ext cx="1944216" cy="307777"/>
          </a:xfrm>
          <a:prstGeom prst="rect">
            <a:avLst/>
          </a:prstGeom>
          <a:noFill/>
        </p:spPr>
        <p:txBody>
          <a:bodyPr wrap="square" rtlCol="0">
            <a:spAutoFit/>
          </a:bodyPr>
          <a:lstStyle/>
          <a:p>
            <a:r>
              <a:rPr lang="en-GB" sz="1400" dirty="0"/>
              <a:t>Houston</a:t>
            </a:r>
            <a:endParaRPr lang="ru-RU" sz="1400" dirty="0"/>
          </a:p>
        </p:txBody>
      </p:sp>
      <p:pic>
        <p:nvPicPr>
          <p:cNvPr id="16" name="Рисунок 1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298981" y="-3785"/>
            <a:ext cx="1984987" cy="1603590"/>
          </a:xfrm>
          <a:prstGeom prst="rect">
            <a:avLst/>
          </a:prstGeom>
        </p:spPr>
      </p:pic>
      <p:sp>
        <p:nvSpPr>
          <p:cNvPr id="17" name="TextBox 16"/>
          <p:cNvSpPr txBox="1"/>
          <p:nvPr/>
        </p:nvSpPr>
        <p:spPr>
          <a:xfrm>
            <a:off x="2771800" y="1532958"/>
            <a:ext cx="1512168" cy="307777"/>
          </a:xfrm>
          <a:prstGeom prst="rect">
            <a:avLst/>
          </a:prstGeom>
          <a:noFill/>
        </p:spPr>
        <p:txBody>
          <a:bodyPr wrap="square" rtlCol="0">
            <a:spAutoFit/>
          </a:bodyPr>
          <a:lstStyle/>
          <a:p>
            <a:r>
              <a:rPr lang="en-GB" sz="1400" dirty="0" smtClean="0"/>
              <a:t>Los </a:t>
            </a:r>
            <a:r>
              <a:rPr lang="en-GB" sz="1400" dirty="0"/>
              <a:t>A</a:t>
            </a:r>
            <a:r>
              <a:rPr lang="en-GB" sz="1400" dirty="0" smtClean="0"/>
              <a:t>ngeles</a:t>
            </a:r>
            <a:endParaRPr lang="ru-RU" sz="1400" dirty="0"/>
          </a:p>
        </p:txBody>
      </p:sp>
      <p:pic>
        <p:nvPicPr>
          <p:cNvPr id="18" name="Рисунок 1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788024" y="-1893"/>
            <a:ext cx="2109574" cy="1601697"/>
          </a:xfrm>
          <a:prstGeom prst="rect">
            <a:avLst/>
          </a:prstGeom>
        </p:spPr>
      </p:pic>
      <p:sp>
        <p:nvSpPr>
          <p:cNvPr id="19" name="TextBox 18"/>
          <p:cNvSpPr txBox="1"/>
          <p:nvPr/>
        </p:nvSpPr>
        <p:spPr>
          <a:xfrm>
            <a:off x="5364088" y="1532957"/>
            <a:ext cx="1656184" cy="307777"/>
          </a:xfrm>
          <a:prstGeom prst="rect">
            <a:avLst/>
          </a:prstGeom>
          <a:noFill/>
        </p:spPr>
        <p:txBody>
          <a:bodyPr wrap="square" rtlCol="0">
            <a:spAutoFit/>
          </a:bodyPr>
          <a:lstStyle/>
          <a:p>
            <a:r>
              <a:rPr lang="en-GB" sz="1400" dirty="0"/>
              <a:t>New York</a:t>
            </a:r>
            <a:endParaRPr lang="ru-RU" sz="1400" dirty="0"/>
          </a:p>
        </p:txBody>
      </p:sp>
      <p:pic>
        <p:nvPicPr>
          <p:cNvPr id="20" name="Рисунок 19"/>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298980" y="4956025"/>
            <a:ext cx="1984987" cy="1453952"/>
          </a:xfrm>
          <a:prstGeom prst="rect">
            <a:avLst/>
          </a:prstGeom>
        </p:spPr>
      </p:pic>
      <p:sp>
        <p:nvSpPr>
          <p:cNvPr id="21" name="TextBox 20"/>
          <p:cNvSpPr txBox="1"/>
          <p:nvPr/>
        </p:nvSpPr>
        <p:spPr>
          <a:xfrm>
            <a:off x="2987824" y="6385097"/>
            <a:ext cx="2088232" cy="307777"/>
          </a:xfrm>
          <a:prstGeom prst="rect">
            <a:avLst/>
          </a:prstGeom>
          <a:noFill/>
        </p:spPr>
        <p:txBody>
          <a:bodyPr wrap="square" rtlCol="0">
            <a:spAutoFit/>
          </a:bodyPr>
          <a:lstStyle/>
          <a:p>
            <a:r>
              <a:rPr lang="en-GB" sz="1400" dirty="0" smtClean="0"/>
              <a:t>Miami</a:t>
            </a:r>
            <a:endParaRPr lang="ru-RU" sz="1400" dirty="0"/>
          </a:p>
        </p:txBody>
      </p:sp>
      <p:pic>
        <p:nvPicPr>
          <p:cNvPr id="22" name="Рисунок 21"/>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4622099" y="4956025"/>
            <a:ext cx="2275500" cy="1453952"/>
          </a:xfrm>
          <a:prstGeom prst="rect">
            <a:avLst/>
          </a:prstGeom>
        </p:spPr>
      </p:pic>
      <p:sp>
        <p:nvSpPr>
          <p:cNvPr id="23" name="TextBox 22"/>
          <p:cNvSpPr txBox="1"/>
          <p:nvPr/>
        </p:nvSpPr>
        <p:spPr>
          <a:xfrm>
            <a:off x="5220072" y="6373542"/>
            <a:ext cx="2232248" cy="307777"/>
          </a:xfrm>
          <a:prstGeom prst="rect">
            <a:avLst/>
          </a:prstGeom>
          <a:noFill/>
        </p:spPr>
        <p:txBody>
          <a:bodyPr wrap="square" rtlCol="0">
            <a:spAutoFit/>
          </a:bodyPr>
          <a:lstStyle/>
          <a:p>
            <a:r>
              <a:rPr lang="en-GB" sz="1400" dirty="0" smtClean="0"/>
              <a:t>Washington</a:t>
            </a:r>
            <a:endParaRPr lang="ru-RU" sz="1400" dirty="0"/>
          </a:p>
        </p:txBody>
      </p:sp>
      <p:sp>
        <p:nvSpPr>
          <p:cNvPr id="26" name="Прямоугольник 25"/>
          <p:cNvSpPr/>
          <p:nvPr/>
        </p:nvSpPr>
        <p:spPr>
          <a:xfrm>
            <a:off x="1448613" y="2967335"/>
            <a:ext cx="6552411" cy="605681"/>
          </a:xfrm>
          <a:prstGeom prst="rect">
            <a:avLst/>
          </a:prstGeom>
          <a:noFill/>
        </p:spPr>
        <p:txBody>
          <a:bodyPr wrap="none" lIns="91440" tIns="45720" rIns="91440" bIns="45720">
            <a:prstTxWarp prst="textArchUp">
              <a:avLst/>
            </a:prstTxWarp>
            <a:spAutoFit/>
          </a:bodyPr>
          <a:lstStyle/>
          <a:p>
            <a:pPr algn="ct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The </a:t>
            </a: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cities of the USA</a:t>
            </a:r>
            <a:endParaRPr lang="ru-RU"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xmlns="" val="1008592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4800000" scaled="0"/>
        </a:gradFill>
        <a:effectLst/>
      </p:bgPr>
    </p:bg>
    <p:spTree>
      <p:nvGrpSpPr>
        <p:cNvPr id="1" name=""/>
        <p:cNvGrpSpPr/>
        <p:nvPr/>
      </p:nvGrpSpPr>
      <p:grpSpPr>
        <a:xfrm>
          <a:off x="0" y="0"/>
          <a:ext cx="0" cy="0"/>
          <a:chOff x="0" y="0"/>
          <a:chExt cx="0" cy="0"/>
        </a:xfrm>
      </p:grpSpPr>
      <p:sp>
        <p:nvSpPr>
          <p:cNvPr id="2" name="TextBox 1"/>
          <p:cNvSpPr txBox="1"/>
          <p:nvPr/>
        </p:nvSpPr>
        <p:spPr>
          <a:xfrm>
            <a:off x="0" y="2455552"/>
            <a:ext cx="9144000" cy="101566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2">
                      <a:satMod val="175000"/>
                      <a:alpha val="40000"/>
                    </a:schemeClr>
                  </a:glow>
                  <a:outerShdw blurRad="80000" dist="40000" dir="5040000" algn="tl">
                    <a:srgbClr val="000000">
                      <a:alpha val="30000"/>
                    </a:srgbClr>
                  </a:outerShdw>
                </a:effectLst>
              </a:rPr>
              <a:t>Places of interest in the USA</a:t>
            </a:r>
            <a:endParaRPr lang="uk-UA"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2">
                    <a:satMod val="175000"/>
                    <a:alpha val="40000"/>
                  </a:schemeClr>
                </a:glow>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510703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0" y="6653"/>
            <a:ext cx="2880320" cy="707886"/>
          </a:xfrm>
          <a:prstGeom prst="rect">
            <a:avLst/>
          </a:prstGeom>
          <a:noFill/>
        </p:spPr>
        <p:txBody>
          <a:bodyPr wrap="square" rtlCol="0">
            <a:spAutoFit/>
          </a:bodyPr>
          <a:lstStyle/>
          <a:p>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Disneyland</a:t>
            </a:r>
            <a:endParaRPr lang="uk-UA"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xmlns="" val="914038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52664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extBox 1"/>
          <p:cNvSpPr txBox="1"/>
          <p:nvPr/>
        </p:nvSpPr>
        <p:spPr>
          <a:xfrm>
            <a:off x="6156176" y="0"/>
            <a:ext cx="3240360" cy="707886"/>
          </a:xfrm>
          <a:prstGeom prst="rect">
            <a:avLst/>
          </a:prstGeom>
          <a:noFill/>
        </p:spPr>
        <p:txBody>
          <a:bodyPr wrap="square" rtlCol="0">
            <a:spAutoFit/>
          </a:bodyPr>
          <a:lstStyle/>
          <a:p>
            <a:r>
              <a:rPr lang="en-GB"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White House</a:t>
            </a:r>
            <a:endParaRPr lang="uk-UA"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1444510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extBox 1"/>
          <p:cNvSpPr txBox="1"/>
          <p:nvPr/>
        </p:nvSpPr>
        <p:spPr>
          <a:xfrm>
            <a:off x="6588224" y="0"/>
            <a:ext cx="3168352" cy="707886"/>
          </a:xfrm>
          <a:prstGeom prst="rect">
            <a:avLst/>
          </a:prstGeom>
          <a:noFill/>
        </p:spPr>
        <p:txBody>
          <a:bodyPr wrap="square" rtlCol="0">
            <a:spAutoFit/>
          </a:bodyPr>
          <a:lstStyle/>
          <a:p>
            <a:r>
              <a:rPr lang="en-GB"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Hyde Park</a:t>
            </a:r>
            <a:endParaRPr lang="uk-UA"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584044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4283385" y="111144"/>
            <a:ext cx="2736304" cy="646331"/>
          </a:xfrm>
          <a:prstGeom prst="rect">
            <a:avLst/>
          </a:prstGeom>
          <a:noFill/>
        </p:spPr>
        <p:txBody>
          <a:bodyPr wrap="square" rtlCol="0">
            <a:spAutoFit/>
          </a:bodyPr>
          <a:lstStyle/>
          <a:p>
            <a:r>
              <a:rPr lang="en-GB"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innerShdw blurRad="63500" dist="50800" dir="18900000">
                    <a:prstClr val="black">
                      <a:alpha val="50000"/>
                    </a:prstClr>
                  </a:innerShdw>
                  <a:reflection blurRad="6350" stA="60000" endA="900" endPos="58000" dir="5400000" sy="-100000" algn="bl" rotWithShape="0"/>
                </a:effectLst>
              </a:rPr>
              <a:t>Manhattan</a:t>
            </a:r>
            <a:endParaRPr lang="uk-UA"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innerShdw blurRad="63500" dist="50800" dir="18900000">
                  <a:prstClr val="black">
                    <a:alpha val="50000"/>
                  </a:prstClr>
                </a:innerShdw>
                <a:reflection blurRad="6350" stA="60000" endA="900" endPos="58000" dir="5400000" sy="-100000" algn="bl" rotWithShape="0"/>
              </a:effectLst>
            </a:endParaRPr>
          </a:p>
        </p:txBody>
      </p:sp>
    </p:spTree>
    <p:extLst>
      <p:ext uri="{BB962C8B-B14F-4D97-AF65-F5344CB8AC3E}">
        <p14:creationId xmlns:p14="http://schemas.microsoft.com/office/powerpoint/2010/main" xmlns="" val="4058647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2123728" y="5959233"/>
            <a:ext cx="3672408"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Times Square</a:t>
            </a:r>
            <a:endParaRPr lang="uk-U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1934206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5076056" y="35932"/>
            <a:ext cx="4536504" cy="769441"/>
          </a:xfrm>
          <a:prstGeom prst="rect">
            <a:avLst/>
          </a:prstGeom>
          <a:noFill/>
        </p:spPr>
        <p:txBody>
          <a:bodyPr wrap="square" rtlCol="0">
            <a:spAutoFit/>
          </a:bodyPr>
          <a:lstStyle/>
          <a:p>
            <a:r>
              <a:rPr lang="en-GB"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Moravian village</a:t>
            </a:r>
            <a:endParaRPr lang="uk-UA"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3518802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extBox 1"/>
          <p:cNvSpPr txBox="1"/>
          <p:nvPr/>
        </p:nvSpPr>
        <p:spPr>
          <a:xfrm>
            <a:off x="107504" y="188640"/>
            <a:ext cx="5040560" cy="2308324"/>
          </a:xfrm>
          <a:prstGeom prst="rect">
            <a:avLst/>
          </a:prstGeom>
          <a:noFill/>
        </p:spPr>
        <p:txBody>
          <a:bodyPr wrap="square" rtlCol="0">
            <a:spAutoFit/>
          </a:bodyPr>
          <a:lstStyle/>
          <a:p>
            <a:r>
              <a:rPr lang="en-US" dirty="0" smtClean="0"/>
              <a:t>The United States of America lie in the middle of the </a:t>
            </a:r>
            <a:r>
              <a:rPr lang="en-US" smtClean="0"/>
              <a:t>North American </a:t>
            </a:r>
            <a:r>
              <a:rPr lang="en-US" dirty="0" smtClean="0"/>
              <a:t>continent. The area of the USA is over nine million square kilometres. It’s population is more than 260 million people. In the north the USA is bordered by Canada, and in the south it borders on Mexico.It is washed by the Atlantic Ocean in the East and by the Pacific Ocean in the West. </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06612" y="2094643"/>
            <a:ext cx="4615780" cy="4615780"/>
          </a:xfrm>
          <a:prstGeom prst="rect">
            <a:avLst/>
          </a:prstGeom>
        </p:spPr>
      </p:pic>
    </p:spTree>
    <p:extLst>
      <p:ext uri="{BB962C8B-B14F-4D97-AF65-F5344CB8AC3E}">
        <p14:creationId xmlns:p14="http://schemas.microsoft.com/office/powerpoint/2010/main" xmlns="" val="1379455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32766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53000">
              <a:srgbClr val="C1D5A5"/>
            </a:gs>
            <a:gs pos="79000">
              <a:schemeClr val="accent3">
                <a:lumMod val="75000"/>
              </a:schemeClr>
            </a:gs>
            <a:gs pos="41000">
              <a:srgbClr val="CCDEB6"/>
            </a:gs>
            <a:gs pos="32000">
              <a:srgbClr val="DBE8CB"/>
            </a:gs>
            <a:gs pos="24000">
              <a:schemeClr val="bg1"/>
            </a:gs>
            <a:gs pos="65000">
              <a:srgbClr val="9CB86E"/>
            </a:gs>
            <a:gs pos="100000">
              <a:srgbClr val="156B13"/>
            </a:gs>
          </a:gsLst>
          <a:lin ang="5400000" scaled="0"/>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75" y="3476"/>
            <a:ext cx="7088105" cy="6597352"/>
          </a:xfrm>
          <a:prstGeom prst="rect">
            <a:avLst/>
          </a:prstGeom>
        </p:spPr>
      </p:pic>
      <p:sp>
        <p:nvSpPr>
          <p:cNvPr id="3" name="TextBox 2"/>
          <p:cNvSpPr txBox="1"/>
          <p:nvPr/>
        </p:nvSpPr>
        <p:spPr>
          <a:xfrm>
            <a:off x="5292080" y="5032042"/>
            <a:ext cx="3923928" cy="1569660"/>
          </a:xfrm>
          <a:prstGeom prst="rect">
            <a:avLst/>
          </a:prstGeom>
          <a:noFill/>
        </p:spPr>
        <p:txBody>
          <a:bodyPr wrap="square" rtlCol="0">
            <a:spAutoFit/>
          </a:bodyPr>
          <a:lstStyle/>
          <a:p>
            <a:r>
              <a:rPr lang="en-US" sz="2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United States dollar  is the official currency of the United States of America and its overseas territories. </a:t>
            </a:r>
            <a:endParaRPr lang="ru-RU" sz="2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xmlns="" val="1918086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0" y="0"/>
            <a:ext cx="2285340" cy="2096353"/>
          </a:xfrm>
          <a:prstGeom prst="rect">
            <a:avLst/>
          </a:prstGeom>
        </p:spPr>
      </p:pic>
      <p:sp>
        <p:nvSpPr>
          <p:cNvPr id="3" name="TextBox 2"/>
          <p:cNvSpPr txBox="1"/>
          <p:nvPr/>
        </p:nvSpPr>
        <p:spPr>
          <a:xfrm>
            <a:off x="395536" y="2031439"/>
            <a:ext cx="2304256" cy="307777"/>
          </a:xfrm>
          <a:prstGeom prst="rect">
            <a:avLst/>
          </a:prstGeom>
          <a:noFill/>
        </p:spPr>
        <p:txBody>
          <a:bodyPr wrap="square" rtlCol="0">
            <a:spAutoFit/>
          </a:bodyPr>
          <a:lstStyle/>
          <a:p>
            <a:r>
              <a:rPr lang="en-GB" sz="1400" dirty="0"/>
              <a:t>American bison</a:t>
            </a:r>
            <a:endParaRPr lang="ru-RU" sz="1400"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32240" y="3068960"/>
            <a:ext cx="2393889" cy="2996951"/>
          </a:xfrm>
          <a:prstGeom prst="rect">
            <a:avLst/>
          </a:prstGeom>
        </p:spPr>
      </p:pic>
      <p:sp>
        <p:nvSpPr>
          <p:cNvPr id="5" name="TextBox 4"/>
          <p:cNvSpPr txBox="1"/>
          <p:nvPr/>
        </p:nvSpPr>
        <p:spPr>
          <a:xfrm>
            <a:off x="7083976" y="5972349"/>
            <a:ext cx="2042153" cy="307777"/>
          </a:xfrm>
          <a:prstGeom prst="rect">
            <a:avLst/>
          </a:prstGeom>
          <a:noFill/>
        </p:spPr>
        <p:txBody>
          <a:bodyPr wrap="square" rtlCol="0">
            <a:spAutoFit/>
          </a:bodyPr>
          <a:lstStyle/>
          <a:p>
            <a:r>
              <a:rPr lang="en-GB" sz="1400" dirty="0"/>
              <a:t>American black bear</a:t>
            </a:r>
            <a:endParaRPr lang="ru-RU" sz="1400" dirty="0"/>
          </a:p>
        </p:txBody>
      </p:sp>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31840" y="0"/>
            <a:ext cx="2664296" cy="2096353"/>
          </a:xfrm>
          <a:prstGeom prst="rect">
            <a:avLst/>
          </a:prstGeom>
        </p:spPr>
      </p:pic>
      <p:sp>
        <p:nvSpPr>
          <p:cNvPr id="7" name="TextBox 6"/>
          <p:cNvSpPr txBox="1"/>
          <p:nvPr/>
        </p:nvSpPr>
        <p:spPr>
          <a:xfrm>
            <a:off x="4067944" y="2031440"/>
            <a:ext cx="2232248" cy="307777"/>
          </a:xfrm>
          <a:prstGeom prst="rect">
            <a:avLst/>
          </a:prstGeom>
          <a:noFill/>
        </p:spPr>
        <p:txBody>
          <a:bodyPr wrap="square" rtlCol="0">
            <a:spAutoFit/>
          </a:bodyPr>
          <a:lstStyle/>
          <a:p>
            <a:r>
              <a:rPr lang="en-GB" sz="1400" dirty="0"/>
              <a:t>Moose</a:t>
            </a:r>
            <a:endParaRPr lang="ru-RU" sz="1400" dirty="0"/>
          </a:p>
        </p:txBody>
      </p:sp>
      <p:pic>
        <p:nvPicPr>
          <p:cNvPr id="8" name="Рисунок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700" y="3068960"/>
            <a:ext cx="2285340" cy="2996952"/>
          </a:xfrm>
          <a:prstGeom prst="rect">
            <a:avLst/>
          </a:prstGeom>
        </p:spPr>
      </p:pic>
      <p:sp>
        <p:nvSpPr>
          <p:cNvPr id="9" name="TextBox 8"/>
          <p:cNvSpPr txBox="1"/>
          <p:nvPr/>
        </p:nvSpPr>
        <p:spPr>
          <a:xfrm>
            <a:off x="395536" y="5972349"/>
            <a:ext cx="2351452" cy="307777"/>
          </a:xfrm>
          <a:prstGeom prst="rect">
            <a:avLst/>
          </a:prstGeom>
          <a:noFill/>
        </p:spPr>
        <p:txBody>
          <a:bodyPr wrap="square" rtlCol="0">
            <a:spAutoFit/>
          </a:bodyPr>
          <a:lstStyle/>
          <a:p>
            <a:r>
              <a:rPr lang="en-GB" sz="1400" dirty="0"/>
              <a:t>B</a:t>
            </a:r>
            <a:r>
              <a:rPr lang="en-GB" sz="1400" dirty="0" smtClean="0"/>
              <a:t>ighorn </a:t>
            </a:r>
            <a:r>
              <a:rPr lang="en-GB" sz="1400" dirty="0"/>
              <a:t>sheep</a:t>
            </a:r>
            <a:endParaRPr lang="ru-RU" sz="1400" dirty="0"/>
          </a:p>
        </p:txBody>
      </p:sp>
      <p:pic>
        <p:nvPicPr>
          <p:cNvPr id="10" name="Рисунок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732240" y="-1"/>
            <a:ext cx="2411760" cy="2096354"/>
          </a:xfrm>
          <a:prstGeom prst="rect">
            <a:avLst/>
          </a:prstGeom>
        </p:spPr>
      </p:pic>
      <p:sp>
        <p:nvSpPr>
          <p:cNvPr id="11" name="TextBox 10"/>
          <p:cNvSpPr txBox="1"/>
          <p:nvPr/>
        </p:nvSpPr>
        <p:spPr>
          <a:xfrm>
            <a:off x="7586261" y="2029044"/>
            <a:ext cx="2232248" cy="307777"/>
          </a:xfrm>
          <a:prstGeom prst="rect">
            <a:avLst/>
          </a:prstGeom>
          <a:noFill/>
        </p:spPr>
        <p:txBody>
          <a:bodyPr wrap="square" rtlCol="0">
            <a:spAutoFit/>
          </a:bodyPr>
          <a:lstStyle/>
          <a:p>
            <a:r>
              <a:rPr lang="en-GB" sz="1400" dirty="0" smtClean="0"/>
              <a:t>Deer</a:t>
            </a:r>
            <a:endParaRPr lang="ru-RU" sz="1400" dirty="0"/>
          </a:p>
        </p:txBody>
      </p:sp>
      <p:sp>
        <p:nvSpPr>
          <p:cNvPr id="12" name="TextBox 11"/>
          <p:cNvSpPr txBox="1"/>
          <p:nvPr/>
        </p:nvSpPr>
        <p:spPr>
          <a:xfrm>
            <a:off x="2278640" y="2924944"/>
            <a:ext cx="4453600" cy="707886"/>
          </a:xfrm>
          <a:prstGeom prst="rect">
            <a:avLst/>
          </a:prstGeom>
          <a:noFill/>
        </p:spPr>
        <p:txBody>
          <a:bodyPr wrap="square" rtlCol="0">
            <a:spAutoFit/>
          </a:bodyPr>
          <a:lstStyle/>
          <a:p>
            <a:r>
              <a:rPr lang="en-GB"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TYPICAL  ANIMALS</a:t>
            </a:r>
          </a:p>
        </p:txBody>
      </p:sp>
    </p:spTree>
    <p:extLst>
      <p:ext uri="{BB962C8B-B14F-4D97-AF65-F5344CB8AC3E}">
        <p14:creationId xmlns:p14="http://schemas.microsoft.com/office/powerpoint/2010/main" xmlns="" val="4081876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24000">
              <a:srgbClr val="03D4A8"/>
            </a:gs>
            <a:gs pos="58000">
              <a:srgbClr val="21D6E0"/>
            </a:gs>
            <a:gs pos="81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979712" y="2731936"/>
            <a:ext cx="5976664" cy="830997"/>
          </a:xfrm>
          <a:prstGeom prst="rect">
            <a:avLst/>
          </a:prstGeom>
          <a:noFill/>
        </p:spPr>
        <p:txBody>
          <a:bodyPr wrap="square" rtlCol="0">
            <a:spAutoFit/>
          </a:bodyPr>
          <a:lstStyle/>
          <a:p>
            <a:r>
              <a:rPr lang="en-GB"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Sport </a:t>
            </a:r>
            <a:r>
              <a:rPr lang="en-GB"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 the USA</a:t>
            </a:r>
            <a:endParaRPr lang="ru-RU"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2204864" cy="2203533"/>
          </a:xfrm>
          <a:prstGeom prst="rect">
            <a:avLst/>
          </a:prstGeom>
        </p:spPr>
      </p:pic>
      <p:sp>
        <p:nvSpPr>
          <p:cNvPr id="4" name="TextBox 3"/>
          <p:cNvSpPr txBox="1"/>
          <p:nvPr/>
        </p:nvSpPr>
        <p:spPr>
          <a:xfrm>
            <a:off x="395536" y="2235755"/>
            <a:ext cx="2448272" cy="369332"/>
          </a:xfrm>
          <a:prstGeom prst="rect">
            <a:avLst/>
          </a:prstGeom>
          <a:noFill/>
        </p:spPr>
        <p:txBody>
          <a:bodyPr wrap="square" rtlCol="0">
            <a:spAutoFit/>
          </a:bodyPr>
          <a:lstStyle/>
          <a:p>
            <a:r>
              <a:rPr lang="en-GB" dirty="0"/>
              <a:t>Baseball</a:t>
            </a:r>
            <a:endParaRPr lang="ru-RU"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08304" y="4254989"/>
            <a:ext cx="1829187" cy="2054331"/>
          </a:xfrm>
          <a:prstGeom prst="rect">
            <a:avLst/>
          </a:prstGeom>
        </p:spPr>
      </p:pic>
      <p:sp>
        <p:nvSpPr>
          <p:cNvPr id="6" name="TextBox 5"/>
          <p:cNvSpPr txBox="1"/>
          <p:nvPr/>
        </p:nvSpPr>
        <p:spPr>
          <a:xfrm>
            <a:off x="7589148" y="6317203"/>
            <a:ext cx="1656184" cy="369332"/>
          </a:xfrm>
          <a:prstGeom prst="rect">
            <a:avLst/>
          </a:prstGeom>
          <a:noFill/>
        </p:spPr>
        <p:txBody>
          <a:bodyPr wrap="square" rtlCol="0">
            <a:spAutoFit/>
          </a:bodyPr>
          <a:lstStyle/>
          <a:p>
            <a:r>
              <a:rPr lang="en-GB" dirty="0"/>
              <a:t>Basketball</a:t>
            </a:r>
            <a:endParaRPr lang="ru-RU" dirty="0"/>
          </a:p>
        </p:txBody>
      </p:sp>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 y="4293096"/>
            <a:ext cx="2204865" cy="2016224"/>
          </a:xfrm>
          <a:prstGeom prst="rect">
            <a:avLst/>
          </a:prstGeom>
        </p:spPr>
      </p:pic>
      <p:sp>
        <p:nvSpPr>
          <p:cNvPr id="8" name="TextBox 7"/>
          <p:cNvSpPr txBox="1"/>
          <p:nvPr/>
        </p:nvSpPr>
        <p:spPr>
          <a:xfrm>
            <a:off x="692696" y="6302852"/>
            <a:ext cx="1512168" cy="369332"/>
          </a:xfrm>
          <a:prstGeom prst="rect">
            <a:avLst/>
          </a:prstGeom>
          <a:noFill/>
        </p:spPr>
        <p:txBody>
          <a:bodyPr wrap="square" rtlCol="0">
            <a:spAutoFit/>
          </a:bodyPr>
          <a:lstStyle/>
          <a:p>
            <a:r>
              <a:rPr lang="en-GB" dirty="0"/>
              <a:t>Golf</a:t>
            </a:r>
            <a:endParaRPr lang="ru-RU" dirty="0"/>
          </a:p>
        </p:txBody>
      </p:sp>
      <p:pic>
        <p:nvPicPr>
          <p:cNvPr id="9" name="Рисунок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346437" y="4269265"/>
            <a:ext cx="2260429" cy="2040055"/>
          </a:xfrm>
          <a:prstGeom prst="rect">
            <a:avLst/>
          </a:prstGeom>
        </p:spPr>
      </p:pic>
      <p:sp>
        <p:nvSpPr>
          <p:cNvPr id="10" name="TextBox 9"/>
          <p:cNvSpPr txBox="1"/>
          <p:nvPr/>
        </p:nvSpPr>
        <p:spPr>
          <a:xfrm>
            <a:off x="3923928" y="6302852"/>
            <a:ext cx="1944216" cy="369332"/>
          </a:xfrm>
          <a:prstGeom prst="rect">
            <a:avLst/>
          </a:prstGeom>
          <a:noFill/>
        </p:spPr>
        <p:txBody>
          <a:bodyPr wrap="square" rtlCol="0">
            <a:spAutoFit/>
          </a:bodyPr>
          <a:lstStyle/>
          <a:p>
            <a:r>
              <a:rPr lang="en-GB" dirty="0"/>
              <a:t>Ice hockey</a:t>
            </a:r>
            <a:endParaRPr lang="ru-RU" dirty="0"/>
          </a:p>
        </p:txBody>
      </p:sp>
      <p:pic>
        <p:nvPicPr>
          <p:cNvPr id="11" name="Рисунок 10"/>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308304" y="0"/>
            <a:ext cx="1835696" cy="2204864"/>
          </a:xfrm>
          <a:prstGeom prst="rect">
            <a:avLst/>
          </a:prstGeom>
        </p:spPr>
      </p:pic>
      <p:sp>
        <p:nvSpPr>
          <p:cNvPr id="12" name="TextBox 11"/>
          <p:cNvSpPr txBox="1"/>
          <p:nvPr/>
        </p:nvSpPr>
        <p:spPr>
          <a:xfrm>
            <a:off x="7596336" y="2203533"/>
            <a:ext cx="1728192" cy="369332"/>
          </a:xfrm>
          <a:prstGeom prst="rect">
            <a:avLst/>
          </a:prstGeom>
          <a:noFill/>
        </p:spPr>
        <p:txBody>
          <a:bodyPr wrap="square" rtlCol="0">
            <a:spAutoFit/>
          </a:bodyPr>
          <a:lstStyle/>
          <a:p>
            <a:r>
              <a:rPr lang="en-GB" dirty="0"/>
              <a:t>Soccer</a:t>
            </a:r>
            <a:endParaRPr lang="ru-RU" dirty="0"/>
          </a:p>
        </p:txBody>
      </p:sp>
      <p:pic>
        <p:nvPicPr>
          <p:cNvPr id="13" name="Рисунок 12"/>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346437" y="0"/>
            <a:ext cx="2260429" cy="2203533"/>
          </a:xfrm>
          <a:prstGeom prst="rect">
            <a:avLst/>
          </a:prstGeom>
        </p:spPr>
      </p:pic>
      <p:sp>
        <p:nvSpPr>
          <p:cNvPr id="14" name="TextBox 13"/>
          <p:cNvSpPr txBox="1"/>
          <p:nvPr/>
        </p:nvSpPr>
        <p:spPr>
          <a:xfrm>
            <a:off x="3631963" y="2203533"/>
            <a:ext cx="1944216" cy="369332"/>
          </a:xfrm>
          <a:prstGeom prst="rect">
            <a:avLst/>
          </a:prstGeom>
          <a:noFill/>
        </p:spPr>
        <p:txBody>
          <a:bodyPr wrap="square" rtlCol="0">
            <a:spAutoFit/>
          </a:bodyPr>
          <a:lstStyle/>
          <a:p>
            <a:r>
              <a:rPr lang="en-GB" dirty="0"/>
              <a:t>American football</a:t>
            </a:r>
            <a:endParaRPr lang="ru-RU" dirty="0"/>
          </a:p>
        </p:txBody>
      </p:sp>
    </p:spTree>
    <p:extLst>
      <p:ext uri="{BB962C8B-B14F-4D97-AF65-F5344CB8AC3E}">
        <p14:creationId xmlns:p14="http://schemas.microsoft.com/office/powerpoint/2010/main" xmlns="" val="4267518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TextBox 3"/>
          <p:cNvSpPr txBox="1"/>
          <p:nvPr/>
        </p:nvSpPr>
        <p:spPr>
          <a:xfrm>
            <a:off x="2987824" y="3023609"/>
            <a:ext cx="4536504" cy="584775"/>
          </a:xfrm>
          <a:prstGeom prst="rect">
            <a:avLst/>
          </a:prstGeom>
          <a:noFill/>
        </p:spPr>
        <p:txBody>
          <a:bodyPr wrap="square" rtlCol="0">
            <a:spAutoFit/>
          </a:bodyPr>
          <a:lstStyle/>
          <a:p>
            <a:r>
              <a:rPr lang="en-US"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Famous People</a:t>
            </a:r>
            <a:endParaRPr lang="ru-RU"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2009383" cy="2805601"/>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04248" y="1"/>
            <a:ext cx="2339752" cy="278775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78052" y="0"/>
            <a:ext cx="2340864" cy="2805601"/>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663" y="3759772"/>
            <a:ext cx="2017223" cy="2590198"/>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771220" y="3759772"/>
            <a:ext cx="2372780" cy="2590198"/>
          </a:xfrm>
          <a:prstGeom prst="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839834" y="3759772"/>
            <a:ext cx="2790056" cy="2590198"/>
          </a:xfrm>
          <a:prstGeom prst="rect">
            <a:avLst/>
          </a:prstGeom>
        </p:spPr>
      </p:pic>
      <p:sp>
        <p:nvSpPr>
          <p:cNvPr id="11" name="TextBox 10"/>
          <p:cNvSpPr txBox="1"/>
          <p:nvPr/>
        </p:nvSpPr>
        <p:spPr>
          <a:xfrm>
            <a:off x="-78512" y="2823634"/>
            <a:ext cx="2555776" cy="338554"/>
          </a:xfrm>
          <a:prstGeom prst="rect">
            <a:avLst/>
          </a:prstGeom>
          <a:noFill/>
        </p:spPr>
        <p:txBody>
          <a:bodyPr wrap="square" rtlCol="0">
            <a:spAutoFit/>
          </a:bodyPr>
          <a:lstStyle/>
          <a:p>
            <a:r>
              <a:rPr lang="en-GB" sz="1600" dirty="0" smtClean="0"/>
              <a:t>Marilyn Monroe , actress</a:t>
            </a:r>
            <a:endParaRPr lang="ru-RU" sz="1600" dirty="0"/>
          </a:p>
        </p:txBody>
      </p:sp>
      <p:sp>
        <p:nvSpPr>
          <p:cNvPr id="12" name="TextBox 11"/>
          <p:cNvSpPr txBox="1"/>
          <p:nvPr/>
        </p:nvSpPr>
        <p:spPr>
          <a:xfrm>
            <a:off x="6747974" y="2747346"/>
            <a:ext cx="2592288" cy="338554"/>
          </a:xfrm>
          <a:prstGeom prst="rect">
            <a:avLst/>
          </a:prstGeom>
          <a:noFill/>
        </p:spPr>
        <p:txBody>
          <a:bodyPr wrap="square" rtlCol="0">
            <a:spAutoFit/>
          </a:bodyPr>
          <a:lstStyle/>
          <a:p>
            <a:r>
              <a:rPr lang="en-GB" sz="1600" dirty="0" smtClean="0"/>
              <a:t>Madonna , singer</a:t>
            </a:r>
            <a:endParaRPr lang="ru-RU" sz="1600" dirty="0"/>
          </a:p>
        </p:txBody>
      </p:sp>
      <p:sp>
        <p:nvSpPr>
          <p:cNvPr id="13" name="TextBox 12"/>
          <p:cNvSpPr txBox="1"/>
          <p:nvPr/>
        </p:nvSpPr>
        <p:spPr>
          <a:xfrm>
            <a:off x="3078052" y="2747346"/>
            <a:ext cx="2790092" cy="338554"/>
          </a:xfrm>
          <a:prstGeom prst="rect">
            <a:avLst/>
          </a:prstGeom>
          <a:noFill/>
        </p:spPr>
        <p:txBody>
          <a:bodyPr wrap="square" rtlCol="0">
            <a:spAutoFit/>
          </a:bodyPr>
          <a:lstStyle/>
          <a:p>
            <a:r>
              <a:rPr lang="en-GB" sz="1600" dirty="0" smtClean="0"/>
              <a:t>Neil Armstrong , astronaut</a:t>
            </a:r>
            <a:endParaRPr lang="ru-RU" sz="1600" dirty="0"/>
          </a:p>
        </p:txBody>
      </p:sp>
      <p:sp>
        <p:nvSpPr>
          <p:cNvPr id="14" name="TextBox 13"/>
          <p:cNvSpPr txBox="1"/>
          <p:nvPr/>
        </p:nvSpPr>
        <p:spPr>
          <a:xfrm>
            <a:off x="-78512" y="6406428"/>
            <a:ext cx="2520280" cy="338554"/>
          </a:xfrm>
          <a:prstGeom prst="rect">
            <a:avLst/>
          </a:prstGeom>
          <a:noFill/>
        </p:spPr>
        <p:txBody>
          <a:bodyPr wrap="square" rtlCol="0">
            <a:spAutoFit/>
          </a:bodyPr>
          <a:lstStyle/>
          <a:p>
            <a:r>
              <a:rPr lang="en-GB" sz="1600" dirty="0" smtClean="0"/>
              <a:t>Michael Jackson , singer</a:t>
            </a:r>
            <a:endParaRPr lang="ru-RU" sz="1600" dirty="0"/>
          </a:p>
        </p:txBody>
      </p:sp>
      <p:sp>
        <p:nvSpPr>
          <p:cNvPr id="15" name="TextBox 14"/>
          <p:cNvSpPr txBox="1"/>
          <p:nvPr/>
        </p:nvSpPr>
        <p:spPr>
          <a:xfrm>
            <a:off x="2839834" y="6406428"/>
            <a:ext cx="2574032" cy="338554"/>
          </a:xfrm>
          <a:prstGeom prst="rect">
            <a:avLst/>
          </a:prstGeom>
          <a:noFill/>
        </p:spPr>
        <p:txBody>
          <a:bodyPr wrap="square" rtlCol="0">
            <a:spAutoFit/>
          </a:bodyPr>
          <a:lstStyle/>
          <a:p>
            <a:r>
              <a:rPr lang="en-GB" sz="1600" dirty="0"/>
              <a:t>Whitney </a:t>
            </a:r>
            <a:r>
              <a:rPr lang="en-GB" sz="1600" dirty="0" smtClean="0"/>
              <a:t>Houston , singer</a:t>
            </a:r>
            <a:endParaRPr lang="ru-RU" sz="1600" dirty="0"/>
          </a:p>
        </p:txBody>
      </p:sp>
      <p:sp>
        <p:nvSpPr>
          <p:cNvPr id="16" name="TextBox 15"/>
          <p:cNvSpPr txBox="1"/>
          <p:nvPr/>
        </p:nvSpPr>
        <p:spPr>
          <a:xfrm>
            <a:off x="6821996" y="6349970"/>
            <a:ext cx="2304256" cy="646331"/>
          </a:xfrm>
          <a:prstGeom prst="rect">
            <a:avLst/>
          </a:prstGeom>
          <a:noFill/>
        </p:spPr>
        <p:txBody>
          <a:bodyPr wrap="square" rtlCol="0">
            <a:spAutoFit/>
          </a:bodyPr>
          <a:lstStyle/>
          <a:p>
            <a:r>
              <a:rPr lang="en-GB" sz="1600" dirty="0"/>
              <a:t>Bruce </a:t>
            </a:r>
            <a:r>
              <a:rPr lang="en-GB" sz="1600" dirty="0" smtClean="0"/>
              <a:t>Willis , actor</a:t>
            </a:r>
            <a:r>
              <a:rPr lang="en-GB" dirty="0"/>
              <a:t>		</a:t>
            </a:r>
            <a:endParaRPr lang="ru-RU" dirty="0"/>
          </a:p>
        </p:txBody>
      </p:sp>
    </p:spTree>
    <p:extLst>
      <p:ext uri="{BB962C8B-B14F-4D97-AF65-F5344CB8AC3E}">
        <p14:creationId xmlns:p14="http://schemas.microsoft.com/office/powerpoint/2010/main" xmlns="" val="980165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467544" y="260648"/>
            <a:ext cx="5832648" cy="1477328"/>
          </a:xfrm>
          <a:prstGeom prst="rect">
            <a:avLst/>
          </a:prstGeom>
          <a:noFill/>
        </p:spPr>
        <p:txBody>
          <a:bodyPr wrap="square" rtlCol="0">
            <a:spAutoFit/>
          </a:bodyPr>
          <a:lstStyle/>
          <a:p>
            <a:r>
              <a:rPr lang="en-US" dirty="0" smtClean="0"/>
              <a:t>The country is composed of 50 states today. The country is rich in coal, oil, iron, and minerals. The United States economy is highly developed. The United States is one of the leading countries in the world economy. The people of the United States are a mixture of many different nationalities.</a:t>
            </a:r>
            <a:endParaRPr lang="ru-RU" dirty="0"/>
          </a:p>
        </p:txBody>
      </p:sp>
      <p:pic>
        <p:nvPicPr>
          <p:cNvPr id="3" name="Рисунок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692" y="1673008"/>
            <a:ext cx="8181092" cy="5124420"/>
          </a:xfrm>
          <a:prstGeom prst="rect">
            <a:avLst/>
          </a:prstGeom>
        </p:spPr>
      </p:pic>
    </p:spTree>
    <p:extLst>
      <p:ext uri="{BB962C8B-B14F-4D97-AF65-F5344CB8AC3E}">
        <p14:creationId xmlns:p14="http://schemas.microsoft.com/office/powerpoint/2010/main" xmlns="" val="342907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sp>
        <p:nvSpPr>
          <p:cNvPr id="2" name="TextBox 1"/>
          <p:cNvSpPr txBox="1"/>
          <p:nvPr/>
        </p:nvSpPr>
        <p:spPr>
          <a:xfrm>
            <a:off x="-8983" y="4653136"/>
            <a:ext cx="8568952" cy="2769989"/>
          </a:xfrm>
          <a:prstGeom prst="rect">
            <a:avLst/>
          </a:prstGeom>
          <a:noFill/>
        </p:spPr>
        <p:txBody>
          <a:bodyPr wrap="square" rtlCol="0">
            <a:spAutoFit/>
          </a:bodyPr>
          <a:lstStyle/>
          <a:p>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2">
                      <a:satMod val="175000"/>
                      <a:alpha val="40000"/>
                    </a:schemeClr>
                  </a:glow>
                  <a:outerShdw blurRad="50800" algn="tl" rotWithShape="0">
                    <a:srgbClr val="000000"/>
                  </a:outerShdw>
                </a:effectLst>
              </a:rPr>
              <a:t>The flag of the USA </a:t>
            </a:r>
          </a:p>
          <a:p>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Red colour is for courage, </a:t>
            </a:r>
          </a:p>
          <a:p>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White is for purity,</a:t>
            </a:r>
          </a:p>
          <a:p>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 blue is for justice</a:t>
            </a:r>
          </a:p>
          <a:p>
            <a:endPar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2">
                    <a:satMod val="175000"/>
                    <a:alpha val="40000"/>
                  </a:schemeClr>
                </a:glow>
                <a:outerShdw blurRad="50800" algn="tl" rotWithShape="0">
                  <a:srgbClr val="000000"/>
                </a:outerShdw>
              </a:effectLst>
            </a:endParaRPr>
          </a:p>
        </p:txBody>
      </p:sp>
    </p:spTree>
    <p:extLst>
      <p:ext uri="{BB962C8B-B14F-4D97-AF65-F5344CB8AC3E}">
        <p14:creationId xmlns:p14="http://schemas.microsoft.com/office/powerpoint/2010/main" xmlns="" val="2590409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45000">
              <a:schemeClr val="accent1">
                <a:lumMod val="75000"/>
              </a:schemeClr>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39952" y="0"/>
            <a:ext cx="5032889" cy="6848324"/>
          </a:xfrm>
          <a:prstGeom prst="rect">
            <a:avLst/>
          </a:prstGeom>
        </p:spPr>
      </p:pic>
      <p:sp>
        <p:nvSpPr>
          <p:cNvPr id="3" name="TextBox 2"/>
          <p:cNvSpPr txBox="1"/>
          <p:nvPr/>
        </p:nvSpPr>
        <p:spPr>
          <a:xfrm>
            <a:off x="611560" y="316200"/>
            <a:ext cx="3164419" cy="1754326"/>
          </a:xfrm>
          <a:prstGeom prst="rect">
            <a:avLst/>
          </a:prstGeom>
          <a:noFill/>
        </p:spPr>
        <p:txBody>
          <a:bodyPr wrap="square" rtlCol="0">
            <a:spAutoFit/>
          </a:bodyPr>
          <a:lstStyle/>
          <a:p>
            <a:r>
              <a:rPr lang="en-US"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2">
                      <a:satMod val="175000"/>
                      <a:alpha val="40000"/>
                    </a:schemeClr>
                  </a:glow>
                </a:effectLst>
              </a:rPr>
              <a:t>The president of the USA is Barack Obama.</a:t>
            </a:r>
            <a:endParaRPr lang="ru-RU" sz="3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2">
                    <a:satMod val="175000"/>
                    <a:alpha val="40000"/>
                  </a:schemeClr>
                </a:glow>
              </a:effectLst>
            </a:endParaRPr>
          </a:p>
        </p:txBody>
      </p:sp>
    </p:spTree>
    <p:extLst>
      <p:ext uri="{BB962C8B-B14F-4D97-AF65-F5344CB8AC3E}">
        <p14:creationId xmlns:p14="http://schemas.microsoft.com/office/powerpoint/2010/main" xmlns="" val="3586010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36512" y="908720"/>
            <a:ext cx="9180512" cy="1323439"/>
          </a:xfrm>
          <a:prstGeom prst="rect">
            <a:avLst/>
          </a:prstGeom>
          <a:noFill/>
        </p:spPr>
        <p:txBody>
          <a:bodyPr wrap="square" rtlCol="0">
            <a:sp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national motto is </a:t>
            </a: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’’In God we trust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expressing the country’s ideals.</a:t>
            </a:r>
            <a:endParaRPr lang="uk-UA"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xmlns="" val="0"/>
              </a:ext>
            </a:extLst>
          </a:blip>
          <a:srcRect l="2160" t="38255" r="46630" b="3926"/>
          <a:stretch/>
        </p:blipFill>
        <p:spPr>
          <a:xfrm>
            <a:off x="0" y="2894887"/>
            <a:ext cx="3979557" cy="3965249"/>
          </a:xfrm>
          <a:prstGeom prst="rect">
            <a:avLst/>
          </a:prstGeom>
          <a:ln>
            <a:noFill/>
          </a:ln>
          <a:effectLst>
            <a:softEdge rad="112500"/>
          </a:effectLst>
        </p:spPr>
      </p:pic>
      <p:sp>
        <p:nvSpPr>
          <p:cNvPr id="4" name="Прямоугольник 3"/>
          <p:cNvSpPr/>
          <p:nvPr/>
        </p:nvSpPr>
        <p:spPr>
          <a:xfrm>
            <a:off x="3435928" y="3509547"/>
            <a:ext cx="484765" cy="1620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uk-UA" dirty="0"/>
          </a:p>
        </p:txBody>
      </p:sp>
      <p:sp>
        <p:nvSpPr>
          <p:cNvPr id="5" name="Скругленный прямоугольник 4"/>
          <p:cNvSpPr/>
          <p:nvPr/>
        </p:nvSpPr>
        <p:spPr>
          <a:xfrm>
            <a:off x="3802966" y="4383482"/>
            <a:ext cx="117727" cy="2160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uk-UA" dirty="0"/>
          </a:p>
        </p:txBody>
      </p:sp>
      <p:sp>
        <p:nvSpPr>
          <p:cNvPr id="6" name="Скругленный прямоугольник 5"/>
          <p:cNvSpPr/>
          <p:nvPr/>
        </p:nvSpPr>
        <p:spPr>
          <a:xfrm>
            <a:off x="3512063" y="5013176"/>
            <a:ext cx="467494" cy="21602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uk-UA" dirty="0"/>
          </a:p>
        </p:txBody>
      </p:sp>
    </p:spTree>
    <p:extLst>
      <p:ext uri="{BB962C8B-B14F-4D97-AF65-F5344CB8AC3E}">
        <p14:creationId xmlns:p14="http://schemas.microsoft.com/office/powerpoint/2010/main" xmlns="" val="3839944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755576" y="211709"/>
            <a:ext cx="9497754" cy="923330"/>
          </a:xfrm>
          <a:prstGeom prst="rect">
            <a:avLst/>
          </a:prstGeom>
          <a:noFill/>
        </p:spPr>
        <p:txBody>
          <a:bodyPr wrap="square" rtlCol="0">
            <a:spAutoFit/>
          </a:bodyPr>
          <a:lstStyle/>
          <a:p>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symbols of the USA</a:t>
            </a:r>
            <a:endParaRPr lang="uk-UA"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24744"/>
            <a:ext cx="9173210" cy="5733256"/>
          </a:xfrm>
          <a:prstGeom prst="rect">
            <a:avLst/>
          </a:prstGeom>
        </p:spPr>
      </p:pic>
    </p:spTree>
    <p:extLst>
      <p:ext uri="{BB962C8B-B14F-4D97-AF65-F5344CB8AC3E}">
        <p14:creationId xmlns:p14="http://schemas.microsoft.com/office/powerpoint/2010/main" xmlns="" val="267947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xmlns="" val="0"/>
              </a:ext>
            </a:extLst>
          </a:blip>
          <a:srcRect r="13375"/>
          <a:stretch/>
        </p:blipFill>
        <p:spPr>
          <a:xfrm>
            <a:off x="0" y="0"/>
            <a:ext cx="9144001" cy="6858000"/>
          </a:xfrm>
          <a:prstGeom prst="rect">
            <a:avLst/>
          </a:prstGeom>
        </p:spPr>
      </p:pic>
      <p:sp>
        <p:nvSpPr>
          <p:cNvPr id="3" name="TextBox 2"/>
          <p:cNvSpPr txBox="1"/>
          <p:nvPr/>
        </p:nvSpPr>
        <p:spPr>
          <a:xfrm>
            <a:off x="4211960" y="2996951"/>
            <a:ext cx="3456384" cy="1384995"/>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statue symbolizes a welcome to a land of freedom. </a:t>
            </a:r>
            <a:endParaRPr lang="uk-UA"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3493736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Прямоугольник с двумя скругленными противолежащими углами 2"/>
          <p:cNvSpPr/>
          <p:nvPr/>
        </p:nvSpPr>
        <p:spPr>
          <a:xfrm>
            <a:off x="6732240" y="6309320"/>
            <a:ext cx="2411760" cy="360040"/>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uk-UA"/>
          </a:p>
        </p:txBody>
      </p:sp>
      <p:sp>
        <p:nvSpPr>
          <p:cNvPr id="4" name="TextBox 3"/>
          <p:cNvSpPr txBox="1"/>
          <p:nvPr/>
        </p:nvSpPr>
        <p:spPr>
          <a:xfrm>
            <a:off x="6735298" y="6300028"/>
            <a:ext cx="3024336" cy="369332"/>
          </a:xfrm>
          <a:prstGeom prst="rect">
            <a:avLst/>
          </a:prstGeom>
          <a:noFill/>
        </p:spPr>
        <p:txBody>
          <a:bodyPr wrap="square" rtlCol="0">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Bald eagle</a:t>
            </a:r>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420905215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307</Words>
  <Application>Microsoft Office PowerPoint</Application>
  <PresentationFormat>Экран (4:3)</PresentationFormat>
  <Paragraphs>52</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cp:lastModifiedBy>
  <cp:revision>24</cp:revision>
  <dcterms:created xsi:type="dcterms:W3CDTF">2013-01-02T12:45:24Z</dcterms:created>
  <dcterms:modified xsi:type="dcterms:W3CDTF">2013-04-22T18:55:13Z</dcterms:modified>
</cp:coreProperties>
</file>