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7" r:id="rId3"/>
    <p:sldId id="266" r:id="rId4"/>
    <p:sldId id="264" r:id="rId5"/>
    <p:sldId id="263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8CC2-D569-4C53-85F4-59F35B24BD19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C29A-0192-4D88-9C46-0CC1E1FBBD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8CC2-D569-4C53-85F4-59F35B24BD19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C29A-0192-4D88-9C46-0CC1E1FBBD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8CC2-D569-4C53-85F4-59F35B24BD19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C29A-0192-4D88-9C46-0CC1E1FBBD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8CC2-D569-4C53-85F4-59F35B24BD19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C29A-0192-4D88-9C46-0CC1E1FBBD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8CC2-D569-4C53-85F4-59F35B24BD19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C29A-0192-4D88-9C46-0CC1E1FBBD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8CC2-D569-4C53-85F4-59F35B24BD19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C29A-0192-4D88-9C46-0CC1E1FBBD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8CC2-D569-4C53-85F4-59F35B24BD19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C29A-0192-4D88-9C46-0CC1E1FBBD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8CC2-D569-4C53-85F4-59F35B24BD19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C29A-0192-4D88-9C46-0CC1E1FBBD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8CC2-D569-4C53-85F4-59F35B24BD19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C29A-0192-4D88-9C46-0CC1E1FBBD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8CC2-D569-4C53-85F4-59F35B24BD19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3C29A-0192-4D88-9C46-0CC1E1FBBD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D8CC2-D569-4C53-85F4-59F35B24BD19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13C29A-0192-4D88-9C46-0CC1E1FBBD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1D8CC2-D569-4C53-85F4-59F35B24BD19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13C29A-0192-4D88-9C46-0CC1E1FBBDE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комп'ютерних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викладанні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англійської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старшій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школі</a:t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253442" cy="2843670"/>
          </a:xfrm>
        </p:spPr>
        <p:txBody>
          <a:bodyPr>
            <a:normAutofit fontScale="32500" lnSpcReduction="20000"/>
          </a:bodyPr>
          <a:lstStyle/>
          <a:p>
            <a:r>
              <a:rPr lang="uk-UA" sz="8600" b="1" i="1" dirty="0" smtClean="0">
                <a:latin typeface="Times New Roman" pitchFamily="18" charset="0"/>
                <a:cs typeface="Times New Roman" pitchFamily="18" charset="0"/>
              </a:rPr>
              <a:t>Урок</a:t>
            </a:r>
            <a:r>
              <a:rPr lang="uk-UA" sz="8600" b="1" dirty="0" smtClean="0">
                <a:latin typeface="Times New Roman" pitchFamily="18" charset="0"/>
                <a:cs typeface="Times New Roman" pitchFamily="18" charset="0"/>
              </a:rPr>
              <a:t> – це дзеркало загальної та педагогічної культури вчителя, </a:t>
            </a:r>
            <a:endParaRPr lang="ru-RU" sz="8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8600" b="1" dirty="0" smtClean="0">
                <a:latin typeface="Times New Roman" pitchFamily="18" charset="0"/>
                <a:cs typeface="Times New Roman" pitchFamily="18" charset="0"/>
              </a:rPr>
              <a:t>мірило його інтелектуального багатства, </a:t>
            </a:r>
            <a:endParaRPr lang="ru-RU" sz="8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8600" b="1" dirty="0" smtClean="0">
                <a:latin typeface="Times New Roman" pitchFamily="18" charset="0"/>
                <a:cs typeface="Times New Roman" pitchFamily="18" charset="0"/>
              </a:rPr>
              <a:t>показник його світогляду та ерудиції.</a:t>
            </a:r>
            <a:endParaRPr lang="ru-RU" sz="8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8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8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8600" b="1" dirty="0" smtClean="0">
                <a:latin typeface="Times New Roman" pitchFamily="18" charset="0"/>
                <a:cs typeface="Times New Roman" pitchFamily="18" charset="0"/>
              </a:rPr>
              <a:t>В.О.Сухомлинський</a:t>
            </a:r>
            <a:endParaRPr lang="ru-RU" sz="8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985830"/>
          </a:xfrm>
        </p:spPr>
        <p:txBody>
          <a:bodyPr>
            <a:noAutofit/>
          </a:bodyPr>
          <a:lstStyle/>
          <a:p>
            <a:pPr algn="l"/>
            <a:r>
              <a:rPr lang="uk-UA" sz="4000" dirty="0" smtClean="0">
                <a:solidFill>
                  <a:schemeClr val="tx1"/>
                </a:solidFill>
              </a:rPr>
              <a:t>види комп’ютерних </a:t>
            </a:r>
            <a:br>
              <a:rPr lang="uk-UA" sz="4000" dirty="0" smtClean="0">
                <a:solidFill>
                  <a:schemeClr val="tx1"/>
                </a:solidFill>
              </a:rPr>
            </a:br>
            <a:r>
              <a:rPr lang="uk-UA" sz="4000" dirty="0" smtClean="0">
                <a:solidFill>
                  <a:schemeClr val="tx1"/>
                </a:solidFill>
              </a:rPr>
              <a:t>навчальних продуктів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00035" y="2643182"/>
            <a:ext cx="828680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педагогічні програмні засоби ( ППЗ ) -  комп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ютерні навчальні програми 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інформаційно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пошукові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довідкові програмні системи (ІПДПС)</a:t>
            </a:r>
            <a:r>
              <a:rPr kumimoji="0" lang="uk-UA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бази даних та бази знань.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навчальні програмні системи ( НПС)-  автоматизовані навчальні системи,електронні підручники та посібники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33153">
            <a:off x="6429748" y="560124"/>
            <a:ext cx="2122086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142984"/>
            <a:ext cx="7851648" cy="714380"/>
          </a:xfrm>
        </p:spPr>
        <p:txBody>
          <a:bodyPr>
            <a:noAutofit/>
          </a:bodyPr>
          <a:lstStyle/>
          <a:p>
            <a:pPr algn="l"/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Використання ресурсів </a:t>
            </a:r>
            <a:b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Інтернету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subTitle" idx="1"/>
          </p:nvPr>
        </p:nvSpPr>
        <p:spPr>
          <a:xfrm>
            <a:off x="533400" y="2214554"/>
            <a:ext cx="8253413" cy="4357717"/>
          </a:xfrm>
        </p:spPr>
        <p:txBody>
          <a:bodyPr>
            <a:noAutofit/>
          </a:bodyPr>
          <a:lstStyle/>
          <a:p>
            <a:pPr algn="l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 забезпечує вчителів та учнів  актуальною інформацією про події в країнах,мова яких вивчається;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 надає доступ до інформаційних серверів відомих освітніх закладів та бібліотек у країнах,мова яких вивчається;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забезпечує учнів,вчителів,авторів</a:t>
            </a:r>
            <a:r>
              <a:rPr lang="uk-UA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підручників автентичними текстами в електронному вигляді, аудіо - та відеоматеріалами для організації навчального процесу;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надає можливість організації контактів між різними групами осіб,що вивчають іноземну мову;</a:t>
            </a:r>
            <a:b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 забезпечує проведення спеціальних екскурсій;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  забезпечує використання електронних підручників та інших мультимедійних матеріалів;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7)  відкриває нові можливості для дистанційного навчання іноземних мо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37016">
            <a:off x="6652671" y="534845"/>
            <a:ext cx="200026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628640"/>
          </a:xfrm>
        </p:spPr>
        <p:txBody>
          <a:bodyPr>
            <a:noAutofit/>
          </a:bodyPr>
          <a:lstStyle/>
          <a:p>
            <a:pPr algn="l"/>
            <a:r>
              <a:rPr lang="uk-UA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дидактичний цикл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214554"/>
            <a:ext cx="8253442" cy="3857652"/>
          </a:xfrm>
        </p:spPr>
        <p:txBody>
          <a:bodyPr>
            <a:noAutofit/>
          </a:bodyPr>
          <a:lstStyle/>
          <a:p>
            <a:pPr algn="l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1.Визначення пізнавального завдання.</a:t>
            </a:r>
          </a:p>
          <a:p>
            <a:pPr algn="l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2.Забезпечення презентації змісту навчального матеріалу.</a:t>
            </a:r>
          </a:p>
          <a:p>
            <a:pPr algn="l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3.Організація застосування первинних знань для формування відповідних умінь.</a:t>
            </a:r>
          </a:p>
          <a:p>
            <a:pPr algn="l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4.Забезпечення отримання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зворотнього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зв’язку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контроль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діяльності учня.</a:t>
            </a:r>
          </a:p>
          <a:p>
            <a:pPr algn="l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5.Організація підготовки до подальшої навчальної діяльності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(вказує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орієнтири для самоосвіти,опрацювання додаткової літератури).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46043">
            <a:off x="6543611" y="606941"/>
            <a:ext cx="2402875" cy="1686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викорстання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мультимедіа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253442" cy="284367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uk-UA" dirty="0" smtClean="0"/>
              <a:t>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1. Використання лінійних програм. – отримання інформації.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2. Використання нелінійних програм. – можуть шукати інформацію.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3.Кероване відкриття – проводити дослідження на етапі закріплення знань.</a:t>
            </a:r>
          </a:p>
          <a:p>
            <a:pPr algn="l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4. Розробка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мультимедіа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продуктів – представлення своїх знань. 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919981">
            <a:off x="6812318" y="252841"/>
            <a:ext cx="214314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70007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Вчитель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643182"/>
            <a:ext cx="8253442" cy="3429024"/>
          </a:xfrm>
        </p:spPr>
        <p:txBody>
          <a:bodyPr>
            <a:noAutofit/>
          </a:bodyPr>
          <a:lstStyle/>
          <a:p>
            <a:pPr algn="l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1) отримує можливість постійного оновлення навчального матеріалу;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2) може адаптувати і доповнювати вже закладені у базу даних програми матеріали;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3) за допомогою ІКТ надає учням, з одного боку, більш автономії( фізичної,соціальної,лінгвістичної,когнітивної),а з іншого – « соціалізує» процес навчання;</a:t>
            </a:r>
          </a:p>
          <a:p>
            <a:pPr algn="l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4) створює колективні творчі роботи групами учнів не тільки одного класу, а навіть навчальних закладів,у різних містах і країнах.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64925">
            <a:off x="6141118" y="380456"/>
            <a:ext cx="278608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343020"/>
          </a:xfrm>
        </p:spPr>
        <p:txBody>
          <a:bodyPr>
            <a:noAutofit/>
          </a:bodyPr>
          <a:lstStyle/>
          <a:p>
            <a:pPr algn="l"/>
            <a:r>
              <a:rPr lang="uk-UA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253442" cy="2843670"/>
          </a:xfrm>
        </p:spPr>
        <p:txBody>
          <a:bodyPr>
            <a:normAutofit/>
          </a:bodyPr>
          <a:lstStyle/>
          <a:p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Ніхто не знає так багато,</a:t>
            </a:r>
          </a:p>
          <a:p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як усі ми разом.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 датське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прислів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я )</a:t>
            </a:r>
          </a:p>
        </p:txBody>
      </p:sp>
      <p:pic>
        <p:nvPicPr>
          <p:cNvPr id="5" name="Picture 6" descr="j02330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133848">
            <a:off x="6500826" y="500042"/>
            <a:ext cx="2214578" cy="1857388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267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Використання  комп'ютерних технологій при викладанні англійської мови  у старшій школі </vt:lpstr>
      <vt:lpstr>види комп’ютерних  навчальних продуктів</vt:lpstr>
      <vt:lpstr>Використання ресурсів  Інтернету</vt:lpstr>
      <vt:lpstr>дидактичний цикл</vt:lpstr>
      <vt:lpstr>Моделі викорстання  мультимедіа програм </vt:lpstr>
      <vt:lpstr> Вчитель </vt:lpstr>
      <vt:lpstr>ДЯКУЮ ЗА УВАГУ!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admin</cp:lastModifiedBy>
  <cp:revision>22</cp:revision>
  <dcterms:created xsi:type="dcterms:W3CDTF">2012-03-23T02:16:47Z</dcterms:created>
  <dcterms:modified xsi:type="dcterms:W3CDTF">2019-02-07T10:24:33Z</dcterms:modified>
</cp:coreProperties>
</file>