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74" r:id="rId6"/>
    <p:sldId id="27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6" r:id="rId16"/>
    <p:sldId id="277" r:id="rId17"/>
    <p:sldId id="278" r:id="rId18"/>
    <p:sldId id="279" r:id="rId19"/>
    <p:sldId id="280" r:id="rId20"/>
    <p:sldId id="285" r:id="rId21"/>
    <p:sldId id="281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192"/>
    <a:srgbClr val="0C72AA"/>
    <a:srgbClr val="0987CD"/>
    <a:srgbClr val="027FD4"/>
    <a:srgbClr val="19A1FD"/>
    <a:srgbClr val="CC0066"/>
    <a:srgbClr val="FF0066"/>
    <a:srgbClr val="6196D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4" autoAdjust="0"/>
    <p:restoredTop sz="90929"/>
  </p:normalViewPr>
  <p:slideViewPr>
    <p:cSldViewPr>
      <p:cViewPr varScale="1">
        <p:scale>
          <a:sx n="63" d="100"/>
          <a:sy n="63" d="100"/>
        </p:scale>
        <p:origin x="-1632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Z:\newtek\_backgrounds_1.02\Tim\powerpoint templates\61-80\library\elements\librari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-152400"/>
            <a:ext cx="2878137" cy="784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838200"/>
            <a:ext cx="9144000" cy="304800"/>
          </a:xfrm>
        </p:spPr>
        <p:txBody>
          <a:bodyPr/>
          <a:lstStyle>
            <a:lvl1pPr marL="0" indent="0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B982CF3-77A8-43A8-8EE6-B4214EF184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A3BA5-F489-4C33-8AB9-3D18B0E980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550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09279-0A6E-4991-86BA-FD2F68297E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302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984AE-D199-4CAA-9F67-9B8B49CD3F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404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DC797-6411-4629-8E4D-98E4CAE6A8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979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200" y="914400"/>
            <a:ext cx="37719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00500" y="914400"/>
            <a:ext cx="37719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91A3D-F8D4-4414-8478-0AFAABBEC0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133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68F65-A00D-48A8-9ED0-F5E8DFE8D7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650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912EF-B503-4029-9C77-82BC6BA16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183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C7172-710A-4589-8E91-FEEEC05F01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50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86B2C-BA2E-4E9A-B7E1-20AF6E761D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0225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50FC4-A248-44F2-B6A7-FF7AE259A9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904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Z:\newtek\_backgrounds_1.02\Tim\powerpoint templates\61-80\library\elements\libraria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-152400"/>
            <a:ext cx="2878137" cy="784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914400"/>
            <a:ext cx="7696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2"/>
                </a:solidFill>
              </a:defRPr>
            </a:lvl1pPr>
          </a:lstStyle>
          <a:p>
            <a:fld id="{867AAC3C-802D-4F17-AB09-099F847F86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0A619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0A619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rgbClr val="0A619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A619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A619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A619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A619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A619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A619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aurok.com.ua/vishivka---to-pisnya-ukra-ni-86121.html" TargetMode="External"/><Relationship Id="rId2" Type="http://schemas.openxmlformats.org/officeDocument/2006/relationships/hyperlink" Target="http://metodportal.com/node/1873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hyperlink" Target="https://issuu.com/sahadoc/docs/2015-11-20" TargetMode="External"/><Relationship Id="rId4" Type="http://schemas.openxmlformats.org/officeDocument/2006/relationships/hyperlink" Target="file:///C:\Users\admin-PC\Desktop\&#208;&#148;&#208;&#145;-190186121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28600"/>
            <a:ext cx="7632848" cy="896144"/>
          </a:xfrm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</a:rPr>
              <a:t>З досвіду роботи педагога-організатора </a:t>
            </a:r>
            <a:br>
              <a:rPr lang="uk-UA" sz="2400" dirty="0" smtClean="0">
                <a:solidFill>
                  <a:schemeClr val="tx1"/>
                </a:solidFill>
              </a:rPr>
            </a:br>
            <a:r>
              <a:rPr lang="uk-UA" sz="2400" dirty="0" smtClean="0">
                <a:solidFill>
                  <a:schemeClr val="tx1"/>
                </a:solidFill>
              </a:rPr>
              <a:t>ЗОШ І-ІІ ступенів с. </a:t>
            </a:r>
            <a:r>
              <a:rPr lang="uk-UA" sz="2400" dirty="0" err="1" smtClean="0">
                <a:solidFill>
                  <a:schemeClr val="tx1"/>
                </a:solidFill>
              </a:rPr>
              <a:t>Дзвиняч</a:t>
            </a:r>
            <a:r>
              <a:rPr lang="uk-UA" sz="2400" dirty="0" smtClean="0">
                <a:solidFill>
                  <a:schemeClr val="tx1"/>
                </a:solidFill>
              </a:rPr>
              <a:t/>
            </a:r>
            <a:br>
              <a:rPr lang="uk-UA" sz="2400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Загальні відомості: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У1994р. закінчила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Чортківське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педагогічне училище за спеціальністю вчитель початкових класів, педагог-організатор;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У2007р. закінчила Чернівецький національний університет і отримала диплом спеціаліста за фахом географ, викладач географії; 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Працюю педагогом – організатором та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вчителем географії у ЗОШ І-ІІ ступенів с.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Дзвиняч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Загальний педагогічний стаж роботи: 24роки;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Кваліфікаційна категорія – педагог-організатор вищої категорії.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SC_6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196752"/>
            <a:ext cx="4572000" cy="304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Поширення досвіду</a:t>
            </a:r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Всеукраїнський семінар – практикум ВГУ.</a:t>
            </a:r>
            <a:endParaRPr lang="uk-UA" dirty="0"/>
          </a:p>
        </p:txBody>
      </p:sp>
      <p:pic>
        <p:nvPicPr>
          <p:cNvPr id="7" name="Рисунок 6" descr="DSC_6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1"/>
            <a:ext cx="5142904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 descr="DSC_6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3988" y="3429000"/>
            <a:ext cx="4680012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DSC_63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24744"/>
            <a:ext cx="4572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Регіональний </a:t>
            </a:r>
            <a:r>
              <a:rPr lang="uk-UA" dirty="0" smtClean="0"/>
              <a:t>семінар-практикум</a:t>
            </a:r>
            <a:endParaRPr lang="uk-UA" dirty="0"/>
          </a:p>
        </p:txBody>
      </p:sp>
      <p:pic>
        <p:nvPicPr>
          <p:cNvPr id="7" name="Рисунок 6" descr="50920403_2068642446729611_847531684847104819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104964"/>
            <a:ext cx="5004048" cy="375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50889825_289139551775972_704450239135324569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5278602" cy="3958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764704"/>
            <a:ext cx="6876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err="1" smtClean="0"/>
              <a:t>Сутність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позаурочної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діяльності</a:t>
            </a:r>
            <a:r>
              <a:rPr lang="ru-RU" sz="1800" b="1" dirty="0" smtClean="0"/>
              <a:t> в </a:t>
            </a:r>
            <a:r>
              <a:rPr lang="ru-RU" sz="1800" b="1" dirty="0" err="1" smtClean="0"/>
              <a:t>сучасній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системі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освіти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dirty="0" smtClean="0"/>
              <a:t>Обласний семінар з туристсько-краєзнавчої роботи</a:t>
            </a:r>
            <a:endParaRPr lang="uk-UA" sz="2000" dirty="0"/>
          </a:p>
        </p:txBody>
      </p:sp>
      <p:pic>
        <p:nvPicPr>
          <p:cNvPr id="6" name="Содержимое 5" descr="DSC_59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7" y="3284984"/>
            <a:ext cx="5359524" cy="357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DSC_59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761995"/>
            <a:ext cx="4644008" cy="3096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DSC_6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92696"/>
            <a:ext cx="4752528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 descr="DSC_59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2" y="836712"/>
            <a:ext cx="4932038" cy="3288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Міжнародна конференція(Київ 2015)</a:t>
            </a:r>
            <a:endParaRPr lang="uk-UA" sz="2400" dirty="0"/>
          </a:p>
        </p:txBody>
      </p:sp>
      <p:pic>
        <p:nvPicPr>
          <p:cNvPr id="6" name="Содержимое 5" descr="20151201_092405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933056"/>
            <a:ext cx="3878025" cy="2757223"/>
          </a:xfrm>
        </p:spPr>
      </p:pic>
      <p:pic>
        <p:nvPicPr>
          <p:cNvPr id="7" name="Рисунок 6" descr="210698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872716"/>
            <a:ext cx="3888432" cy="2862318"/>
          </a:xfrm>
          <a:prstGeom prst="rect">
            <a:avLst/>
          </a:prstGeom>
        </p:spPr>
      </p:pic>
      <p:pic>
        <p:nvPicPr>
          <p:cNvPr id="8" name="Рисунок 7" descr="210717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08720"/>
            <a:ext cx="3888433" cy="2916324"/>
          </a:xfrm>
          <a:prstGeom prst="rect">
            <a:avLst/>
          </a:prstGeom>
        </p:spPr>
      </p:pic>
      <p:pic>
        <p:nvPicPr>
          <p:cNvPr id="9" name="Рисунок 8" descr="2107037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779658"/>
            <a:ext cx="4104456" cy="2889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0171215_1236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Всеукраїнський освітянський форум (Київ 2017)</a:t>
            </a:r>
            <a:endParaRPr lang="uk-UA" sz="2400" dirty="0"/>
          </a:p>
        </p:txBody>
      </p:sp>
      <p:pic>
        <p:nvPicPr>
          <p:cNvPr id="6" name="Содержимое 5" descr="20171215_1101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4598955" cy="3449216"/>
          </a:xfrm>
        </p:spPr>
      </p:pic>
      <p:pic>
        <p:nvPicPr>
          <p:cNvPr id="7" name="Рисунок 6" descr="20171215_105529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836712"/>
            <a:ext cx="4572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dirty="0" smtClean="0"/>
              <a:t>Обласний етап </a:t>
            </a:r>
            <a:r>
              <a:rPr lang="uk-UA" sz="2000" dirty="0" err="1" smtClean="0"/>
              <a:t>“Сокіл”</a:t>
            </a:r>
            <a:r>
              <a:rPr lang="uk-UA" sz="2000" dirty="0" smtClean="0"/>
              <a:t>(Джура) м. Теребовля</a:t>
            </a:r>
            <a:endParaRPr lang="uk-UA" sz="2000" dirty="0"/>
          </a:p>
        </p:txBody>
      </p:sp>
      <p:pic>
        <p:nvPicPr>
          <p:cNvPr id="7" name="Рисунок 6" descr="IMG_20160615_095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4031432" cy="5375242"/>
          </a:xfrm>
          <a:prstGeom prst="rect">
            <a:avLst/>
          </a:prstGeom>
        </p:spPr>
      </p:pic>
      <p:pic>
        <p:nvPicPr>
          <p:cNvPr id="9" name="Содержимое 8" descr="P60300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92700" y="836712"/>
            <a:ext cx="4051300" cy="3038475"/>
          </a:xfrm>
        </p:spPr>
      </p:pic>
      <p:pic>
        <p:nvPicPr>
          <p:cNvPr id="10" name="Рисунок 9" descr="P60400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7" y="3807042"/>
            <a:ext cx="4067944" cy="305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Обласний етап </a:t>
            </a:r>
            <a:r>
              <a:rPr lang="uk-UA" sz="2400" dirty="0" err="1" smtClean="0"/>
              <a:t>“Сокіл”</a:t>
            </a:r>
            <a:r>
              <a:rPr lang="uk-UA" sz="2400" dirty="0" smtClean="0"/>
              <a:t>(Джура)м. </a:t>
            </a:r>
            <a:r>
              <a:rPr lang="uk-UA" sz="2400" dirty="0" err="1" smtClean="0"/>
              <a:t>Монастириська</a:t>
            </a:r>
            <a:endParaRPr lang="uk-UA" sz="2400" dirty="0"/>
          </a:p>
        </p:txBody>
      </p:sp>
      <p:pic>
        <p:nvPicPr>
          <p:cNvPr id="6" name="Содержимое 5" descr="IMG_20180605_144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5148064" cy="2895786"/>
          </a:xfrm>
        </p:spPr>
      </p:pic>
      <p:pic>
        <p:nvPicPr>
          <p:cNvPr id="7" name="Рисунок 6" descr="IMG_20180605_155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9040"/>
            <a:ext cx="4788024" cy="2693264"/>
          </a:xfrm>
          <a:prstGeom prst="rect">
            <a:avLst/>
          </a:prstGeom>
        </p:spPr>
      </p:pic>
      <p:pic>
        <p:nvPicPr>
          <p:cNvPr id="9" name="Рисунок 8" descr="IMG_20180608_114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573016"/>
            <a:ext cx="4176464" cy="3132348"/>
          </a:xfrm>
          <a:prstGeom prst="rect">
            <a:avLst/>
          </a:prstGeom>
        </p:spPr>
      </p:pic>
      <p:pic>
        <p:nvPicPr>
          <p:cNvPr id="10" name="Рисунок 9" descr="IMG_20180607_1443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836712"/>
            <a:ext cx="4139952" cy="2767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Марш патріотів м. Бережани</a:t>
            </a:r>
            <a:endParaRPr lang="uk-UA" dirty="0"/>
          </a:p>
        </p:txBody>
      </p:sp>
      <p:pic>
        <p:nvPicPr>
          <p:cNvPr id="7" name="Рисунок 6" descr="IMG_20181010_122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6948264" cy="3908399"/>
          </a:xfrm>
          <a:prstGeom prst="rect">
            <a:avLst/>
          </a:prstGeom>
        </p:spPr>
      </p:pic>
      <p:pic>
        <p:nvPicPr>
          <p:cNvPr id="6" name="Содержимое 5" descr="IMG_20181010_1036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4783832" cy="26909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Публікації</a:t>
            </a:r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z="1400" b="1" dirty="0" smtClean="0"/>
              <a:t>«Патріотизм – генетичне почуття українців. Традиційне і нове у вихованні» - всеукраїнський науково-практичний журнал «Директор школи ліцею гімназії» (2015)</a:t>
            </a:r>
            <a:endParaRPr lang="uk-UA" sz="1400" dirty="0" smtClean="0"/>
          </a:p>
          <a:p>
            <a:pPr lvl="0"/>
            <a:r>
              <a:rPr lang="uk-UA" sz="1400" b="1" dirty="0" smtClean="0"/>
              <a:t>«</a:t>
            </a:r>
            <a:r>
              <a:rPr lang="uk-UA" sz="1400" b="1" dirty="0" err="1" smtClean="0"/>
              <a:t>Особистісно</a:t>
            </a:r>
            <a:r>
              <a:rPr lang="uk-UA" sz="1400" b="1" dirty="0" smtClean="0"/>
              <a:t> орієнтовані системи і технології роботи педагогічних працівників з особистісного розвитку інтелектуально обдарованих учнів» - всеукраїнський науково-практичний журнал «Директор школи ліцею гімназії» (2013)</a:t>
            </a:r>
            <a:endParaRPr lang="uk-UA" sz="1400" dirty="0" smtClean="0"/>
          </a:p>
          <a:p>
            <a:pPr lvl="0"/>
            <a:r>
              <a:rPr lang="uk-UA" sz="1400" b="1" dirty="0" smtClean="0"/>
              <a:t>«Науково-методичні управлінські аспекти роботи з обдарованими дітьми в межах загальношкільного навчального закладу» - учасник ІІІ Всеукраїнської науково-практичної конференції (17 березня 2015м. Київ)</a:t>
            </a:r>
            <a:endParaRPr lang="uk-UA" sz="1400" dirty="0" smtClean="0"/>
          </a:p>
          <a:p>
            <a:pPr lvl="0"/>
            <a:r>
              <a:rPr lang="uk-UA" sz="1400" b="1" dirty="0" smtClean="0"/>
              <a:t>Дана робота є переможцем в конкурсі «Проектні технології в школі» в номінації «Виховні системи в проектах» 2014р. – журнал «Сучасна школа України»(видавнича група «Шкільний світ»)</a:t>
            </a:r>
            <a:endParaRPr lang="uk-UA" sz="1400" dirty="0" smtClean="0"/>
          </a:p>
          <a:p>
            <a:pPr lvl="0"/>
            <a:r>
              <a:rPr lang="uk-UA" sz="1400" b="1" dirty="0" smtClean="0"/>
              <a:t>Замітки із фотоматеріалом в часописи районної та обласної редакції.</a:t>
            </a:r>
            <a:endParaRPr lang="uk-UA" sz="1400" dirty="0" smtClean="0"/>
          </a:p>
          <a:p>
            <a:pPr lvl="0"/>
            <a:r>
              <a:rPr lang="uk-UA" sz="1400" b="1" dirty="0" smtClean="0"/>
              <a:t>Співавторство з колегами у підготовці та поданні інформації до Українського інформаційно-видавничого центру «Галактика» - «Науковці та освітяни України» (2015, 2016).</a:t>
            </a:r>
            <a:endParaRPr lang="uk-UA" sz="1400" dirty="0" smtClean="0"/>
          </a:p>
          <a:p>
            <a:endParaRPr lang="uk-U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Публікації</a:t>
            </a:r>
            <a:endParaRPr lang="uk-UA" dirty="0"/>
          </a:p>
        </p:txBody>
      </p:sp>
      <p:pic>
        <p:nvPicPr>
          <p:cNvPr id="7" name="Рисунок 6" descr="IMG_20181128_111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980728"/>
            <a:ext cx="3435846" cy="4581128"/>
          </a:xfrm>
          <a:prstGeom prst="rect">
            <a:avLst/>
          </a:prstGeom>
        </p:spPr>
      </p:pic>
      <p:pic>
        <p:nvPicPr>
          <p:cNvPr id="8" name="Рисунок 7" descr="P118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3113537" cy="4437112"/>
          </a:xfrm>
          <a:prstGeom prst="rect">
            <a:avLst/>
          </a:prstGeom>
        </p:spPr>
      </p:pic>
      <p:pic>
        <p:nvPicPr>
          <p:cNvPr id="9" name="Рисунок 8" descr="IMG_20181128_1111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05064"/>
            <a:ext cx="3024336" cy="2268252"/>
          </a:xfrm>
          <a:prstGeom prst="rect">
            <a:avLst/>
          </a:prstGeom>
        </p:spPr>
      </p:pic>
      <p:pic>
        <p:nvPicPr>
          <p:cNvPr id="10" name="Рисунок 9" descr="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3140968"/>
            <a:ext cx="2493284" cy="3428999"/>
          </a:xfrm>
          <a:prstGeom prst="rect">
            <a:avLst/>
          </a:prstGeom>
        </p:spPr>
      </p:pic>
      <p:pic>
        <p:nvPicPr>
          <p:cNvPr id="6" name="Содержимое 5" descr="IMG_20181128_11111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3059832" y="980728"/>
            <a:ext cx="2490217" cy="33202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dirty="0" smtClean="0"/>
              <a:t>Роль педагога у формуванні світогляду дитини</a:t>
            </a:r>
            <a:endParaRPr lang="en-US" sz="2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6007968" cy="5105400"/>
          </a:xfrm>
        </p:spPr>
        <p:txBody>
          <a:bodyPr/>
          <a:lstStyle/>
          <a:p>
            <a:pPr algn="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Ми –  педагоги, батьки…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                     Ми – любов і відданість, віра і терпіння,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Ми – радість і </a:t>
            </a:r>
            <a:r>
              <a:rPr lang="uk-UA" sz="2800" b="1" i="1" dirty="0" err="1" smtClean="0">
                <a:latin typeface="Times New Roman" pitchFamily="18" charset="0"/>
                <a:cs typeface="Times New Roman" pitchFamily="18" charset="0"/>
              </a:rPr>
              <a:t>співрадість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, страждання і розуміння,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                   Ми – істина і серце,                                                      Ми – прокладачі шляху і художники життя,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          Ми – притулок дитинства і колиска людства!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1" descr="Z:\newtek\_backgrounds_1.02\Tim\powerpoint templates\61-80\library\elements\librarian_searching_for_book_hg_cl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163195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dirty="0" smtClean="0"/>
              <a:t>Посилання на сайти де розміщені публікації</a:t>
            </a:r>
            <a:endParaRPr lang="uk-UA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u="sng" dirty="0" smtClean="0">
                <a:hlinkClick r:id="rId2"/>
              </a:rPr>
              <a:t>http://metodportal.com/node/18735</a:t>
            </a:r>
            <a:endParaRPr lang="uk-UA" dirty="0" smtClean="0"/>
          </a:p>
          <a:p>
            <a:r>
              <a:rPr lang="uk-UA" u="sng" dirty="0" smtClean="0">
                <a:hlinkClick r:id="rId3"/>
              </a:rPr>
              <a:t>https://naurok.com.ua/vishivka---to-pisnya-ukra-ni-86121.html</a:t>
            </a:r>
            <a:endParaRPr lang="uk-UA" dirty="0" smtClean="0"/>
          </a:p>
          <a:p>
            <a:r>
              <a:rPr lang="uk-UA" u="sng" dirty="0" smtClean="0">
                <a:hlinkClick r:id="rId4"/>
              </a:rPr>
              <a:t>file:///C:/Users/admin-PC/Desktop/%D0%94%D0%91-190186121.pdf</a:t>
            </a:r>
            <a:endParaRPr lang="uk-UA" dirty="0" smtClean="0"/>
          </a:p>
          <a:p>
            <a:r>
              <a:rPr lang="uk-UA" dirty="0" smtClean="0"/>
              <a:t> </a:t>
            </a:r>
          </a:p>
          <a:p>
            <a:r>
              <a:rPr lang="uk-UA" u="sng" dirty="0" smtClean="0">
                <a:hlinkClick r:id="rId5"/>
              </a:rPr>
              <a:t>https://issuu.com/sahadoc/docs/2015-11-20</a:t>
            </a:r>
            <a:endParaRPr lang="uk-UA" dirty="0" smtClean="0"/>
          </a:p>
          <a:p>
            <a:r>
              <a:rPr lang="uk-UA" dirty="0" smtClean="0"/>
              <a:t> </a:t>
            </a:r>
          </a:p>
          <a:p>
            <a:endParaRPr lang="uk-UA" dirty="0"/>
          </a:p>
        </p:txBody>
      </p:sp>
      <p:pic>
        <p:nvPicPr>
          <p:cNvPr id="7" name="Picture 10" descr="Z:\newtek\_backgrounds_1.02\Tim\powerpoint templates\61-80\library\elements\librarian_pushing_book_cart_hg_clr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05064"/>
            <a:ext cx="2142803" cy="2499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Нагороди</a:t>
            </a:r>
            <a:endParaRPr lang="uk-UA" dirty="0"/>
          </a:p>
        </p:txBody>
      </p:sp>
      <p:pic>
        <p:nvPicPr>
          <p:cNvPr id="7" name="Рисунок 6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1823" y="0"/>
            <a:ext cx="2842177" cy="4149080"/>
          </a:xfrm>
          <a:prstGeom prst="rect">
            <a:avLst/>
          </a:prstGeom>
        </p:spPr>
      </p:pic>
      <p:pic>
        <p:nvPicPr>
          <p:cNvPr id="8" name="Рисунок 7" descr="P1180003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4162070" cy="5822885"/>
          </a:xfrm>
          <a:prstGeom prst="rect">
            <a:avLst/>
          </a:prstGeom>
        </p:spPr>
      </p:pic>
      <p:pic>
        <p:nvPicPr>
          <p:cNvPr id="9" name="Рисунок 8" descr="IMG_20181128_1223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0262" y="3573016"/>
            <a:ext cx="2463738" cy="3284984"/>
          </a:xfrm>
          <a:prstGeom prst="rect">
            <a:avLst/>
          </a:prstGeom>
        </p:spPr>
      </p:pic>
      <p:pic>
        <p:nvPicPr>
          <p:cNvPr id="10" name="Рисунок 9" descr="P1180008 — ко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2277618"/>
            <a:ext cx="3299460" cy="4580382"/>
          </a:xfrm>
          <a:prstGeom prst="rect">
            <a:avLst/>
          </a:prstGeom>
        </p:spPr>
      </p:pic>
      <p:pic>
        <p:nvPicPr>
          <p:cNvPr id="11" name="Рисунок 10" descr="P1180006 — коп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548680"/>
            <a:ext cx="2097990" cy="2996952"/>
          </a:xfrm>
          <a:prstGeom prst="rect">
            <a:avLst/>
          </a:prstGeom>
        </p:spPr>
      </p:pic>
      <p:pic>
        <p:nvPicPr>
          <p:cNvPr id="6" name="Содержимое 5" descr="002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4860032" y="2924944"/>
            <a:ext cx="2376264" cy="34676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4016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Лауреат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районної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освітянської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імені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Осипа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Маковея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(2015)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6" name="Picture 3" descr="D:\Конкурси, семінари, конференції, вебінари\Мої надбання\грамоти, дипломи, сертифікати\Мої нагороди\DSC04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24744"/>
            <a:ext cx="3281972" cy="4392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P1180008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3587492" cy="4980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 завершення…</a:t>
            </a:r>
            <a:endParaRPr lang="uk-UA" dirty="0"/>
          </a:p>
        </p:txBody>
      </p:sp>
      <p:pic>
        <p:nvPicPr>
          <p:cNvPr id="6" name="Содержимое 5" descr="2_Ped-mayst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7200800" cy="4176464"/>
          </a:xfrm>
        </p:spPr>
      </p:pic>
      <p:pic>
        <p:nvPicPr>
          <p:cNvPr id="7" name="Picture 13" descr="Z:\newtek\_backgrounds_1.02\Tim\powerpoint templates\61-80\library\elements\librarian_walking_with_pile_books_hg_cl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78375"/>
            <a:ext cx="1189038" cy="2079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Проблема над якою працюю: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6656040" cy="5105400"/>
          </a:xfrm>
        </p:spPr>
        <p:txBody>
          <a:bodyPr/>
          <a:lstStyle/>
          <a:p>
            <a:r>
              <a:rPr lang="uk-UA" sz="4000" b="1" i="1" dirty="0" err="1" smtClean="0">
                <a:latin typeface="Times New Roman" pitchFamily="18" charset="0"/>
                <a:cs typeface="Times New Roman" pitchFamily="18" charset="0"/>
              </a:rPr>
              <a:t>“Забезпечення</a:t>
            </a: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 сприятливого середовища для розвитку, самоствердження й самореалізації особистості впродовж усього </a:t>
            </a:r>
            <a:r>
              <a:rPr lang="uk-UA" sz="4000" b="1" i="1" dirty="0" err="1" smtClean="0">
                <a:latin typeface="Times New Roman" pitchFamily="18" charset="0"/>
                <a:cs typeface="Times New Roman" pitchFamily="18" charset="0"/>
              </a:rPr>
              <a:t>освітньо-виховного</a:t>
            </a: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err="1" smtClean="0">
                <a:latin typeface="Times New Roman" pitchFamily="18" charset="0"/>
                <a:cs typeface="Times New Roman" pitchFamily="18" charset="0"/>
              </a:rPr>
              <a:t>періоду</a:t>
            </a:r>
            <a:r>
              <a:rPr lang="uk-UA" sz="4000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/>
              <a:t>Основна ідея виховного </a:t>
            </a:r>
            <a:r>
              <a:rPr lang="uk-UA" sz="2800" dirty="0" smtClean="0"/>
              <a:t>процесу</a:t>
            </a:r>
            <a:endParaRPr lang="en-US" sz="28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6656040" cy="510540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Виховувати в учнів здатність протидіяти проявам аморальності, правопорушень, бездуховності, антигромадської діяльності.  Формувати  духовні цінності українського патріота: почуття патріотизму національної свідомості, любові до українського народу, його історії, Української Держави, рідної землі, родини, гордості за минуле і сучасне на прикладах героїчної історії українського народу та кращих зразків культурної спадщини. На цьому зосереджуються зусилля всієї системи виховання, формування особи нового типу суверенної держави.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Класифікація форм виховної роботи</a:t>
            </a:r>
            <a:endParaRPr lang="uk-UA" sz="2400" dirty="0"/>
          </a:p>
        </p:txBody>
      </p:sp>
      <p:pic>
        <p:nvPicPr>
          <p:cNvPr id="6" name="Содержимое 5" descr="img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7014852" cy="5256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Форми виховної роботи</a:t>
            </a:r>
            <a:endParaRPr lang="uk-UA" dirty="0"/>
          </a:p>
        </p:txBody>
      </p:sp>
      <p:pic>
        <p:nvPicPr>
          <p:cNvPr id="6" name="Содержимое 5" descr="9c18fcc182a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68072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Модель виховної </a:t>
            </a:r>
            <a:r>
              <a:rPr lang="uk-UA" dirty="0" smtClean="0"/>
              <a:t>роботи</a:t>
            </a:r>
            <a:endParaRPr lang="en-US" dirty="0"/>
          </a:p>
        </p:txBody>
      </p:sp>
      <p:pic>
        <p:nvPicPr>
          <p:cNvPr id="5" name="Содержимое 4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7740352" cy="57606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Дитяча організація </a:t>
            </a:r>
            <a:r>
              <a:rPr lang="uk-UA" dirty="0" err="1" smtClean="0"/>
              <a:t>“Соколята”</a:t>
            </a:r>
            <a:endParaRPr lang="uk-UA" dirty="0"/>
          </a:p>
        </p:txBody>
      </p:sp>
      <p:pic>
        <p:nvPicPr>
          <p:cNvPr id="8" name="Содержимое 7" descr="Презентация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5692113" cy="4269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Содержимое 8" descr="Презентация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973424"/>
            <a:ext cx="6512768" cy="48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Учнівське самоврядування</a:t>
            </a:r>
            <a:endParaRPr lang="uk-UA" dirty="0"/>
          </a:p>
        </p:txBody>
      </p:sp>
      <p:pic>
        <p:nvPicPr>
          <p:cNvPr id="8" name="Содержимое 7" descr="Слайд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6188496" cy="4641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Содержимое 8" descr="Слайд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4909" y="3429000"/>
            <a:ext cx="5009091" cy="3756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brary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library</Template>
  <TotalTime>348</TotalTime>
  <Words>404</Words>
  <Application>Microsoft Office PowerPoint</Application>
  <PresentationFormat>Экран (4:3)</PresentationFormat>
  <Paragraphs>50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library</vt:lpstr>
      <vt:lpstr>З досвіду роботи педагога-організатора  ЗОШ І-ІІ ступенів с. Дзвиняч </vt:lpstr>
      <vt:lpstr>Роль педагога у формуванні світогляду дитини</vt:lpstr>
      <vt:lpstr>Проблема над якою працюю:</vt:lpstr>
      <vt:lpstr>Основна ідея виховного процесу</vt:lpstr>
      <vt:lpstr>Класифікація форм виховної роботи</vt:lpstr>
      <vt:lpstr>Форми виховної роботи</vt:lpstr>
      <vt:lpstr>Модель виховної роботи</vt:lpstr>
      <vt:lpstr>Дитяча організація “Соколята”</vt:lpstr>
      <vt:lpstr>Учнівське самоврядування</vt:lpstr>
      <vt:lpstr>Поширення досвіду</vt:lpstr>
      <vt:lpstr>Регіональний семінар-практикум</vt:lpstr>
      <vt:lpstr>Обласний семінар з туристсько-краєзнавчої роботи</vt:lpstr>
      <vt:lpstr>Міжнародна конференція(Київ 2015)</vt:lpstr>
      <vt:lpstr>Всеукраїнський освітянський форум (Київ 2017)</vt:lpstr>
      <vt:lpstr>Обласний етап “Сокіл”(Джура) м. Теребовля</vt:lpstr>
      <vt:lpstr>Обласний етап “Сокіл”(Джура)м. Монастириська</vt:lpstr>
      <vt:lpstr>Марш патріотів м. Бережани</vt:lpstr>
      <vt:lpstr>Публікації</vt:lpstr>
      <vt:lpstr>Публікації</vt:lpstr>
      <vt:lpstr>Посилання на сайти де розміщені публікації</vt:lpstr>
      <vt:lpstr>Нагороди</vt:lpstr>
      <vt:lpstr>Лауреат районної освітянської премії імені Осипа Маковея  (2015) </vt:lpstr>
      <vt:lpstr>На завершення…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maniak79</dc:creator>
  <cp:lastModifiedBy>admin-PC</cp:lastModifiedBy>
  <cp:revision>67</cp:revision>
  <dcterms:created xsi:type="dcterms:W3CDTF">2013-03-07T16:27:43Z</dcterms:created>
  <dcterms:modified xsi:type="dcterms:W3CDTF">2019-01-31T12:47:53Z</dcterms:modified>
</cp:coreProperties>
</file>