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06" y="20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015E-5FDE-40FC-8B9B-B08A1930E945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19546-5FEF-47E8-B7F4-334B91290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28868" y="285720"/>
            <a:ext cx="4143404" cy="83582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ron Munchausen" pitchFamily="2" charset="0"/>
              </a:rPr>
              <a:t>Портфоліо</a:t>
            </a: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ron Munchausen" pitchFamily="2" charset="0"/>
              </a:rPr>
              <a:t> педагога – організатора </a:t>
            </a:r>
            <a:r>
              <a:rPr lang="uk-UA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ron Munchausen" pitchFamily="2" charset="0"/>
              </a:rPr>
              <a:t>Теслюк</a:t>
            </a: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ron Munchausen" pitchFamily="2" charset="0"/>
              </a:rPr>
              <a:t> Наталії Ярославівни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ron Munchausen" pitchFamily="2" charset="0"/>
            </a:endParaRPr>
          </a:p>
        </p:txBody>
      </p:sp>
      <p:pic>
        <p:nvPicPr>
          <p:cNvPr id="5" name="Рисунок 4" descr="butterfly1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6" y="6954712"/>
            <a:ext cx="2246140" cy="2189288"/>
          </a:xfrm>
          <a:prstGeom prst="rect">
            <a:avLst/>
          </a:prstGeom>
        </p:spPr>
      </p:pic>
      <p:pic>
        <p:nvPicPr>
          <p:cNvPr id="10" name="Рисунок 9" descr="0_98450_ac8dcdf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12" y="0"/>
            <a:ext cx="1523338" cy="2214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306" y="285720"/>
            <a:ext cx="4071966" cy="8429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Сказав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Мудрець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: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Живи, добро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звершай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!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Та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нагород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за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це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не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вимагай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!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Лише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в добро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і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вищу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правду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віра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Людину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відрізня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від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мавпи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і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від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звіра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.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 Хай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оживає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істина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стара: 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Людина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починається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з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добра.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/>
            </a:r>
            <a:br>
              <a:rPr lang="en-US" sz="40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      </a:t>
            </a:r>
            <a:r>
              <a:rPr lang="uk-UA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(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Л.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Забашта</a:t>
            </a:r>
            <a: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  <a:t>)</a:t>
            </a:r>
            <a:br>
              <a:rPr lang="ru-RU" sz="4000" b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atha-Modern" pitchFamily="34" charset="0"/>
              </a:rPr>
            </a:br>
            <a:endParaRPr lang="ru-RU" sz="4000" dirty="0"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rmen" pitchFamily="34" charset="0"/>
            </a:endParaRPr>
          </a:p>
        </p:txBody>
      </p:sp>
      <p:pic>
        <p:nvPicPr>
          <p:cNvPr id="6" name="Рисунок 5" descr="0_98455_8c8c7757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42" y="6264000"/>
            <a:ext cx="311088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306" y="285720"/>
            <a:ext cx="4071966" cy="84296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Carmen" pitchFamily="34" charset="0"/>
              </a:rPr>
              <a:t>Про себе: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Дата народження: 01. 08. 1975р.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1994р. Закінчила </a:t>
            </a:r>
            <a:r>
              <a:rPr lang="uk-UA" sz="3200" dirty="0" err="1" smtClean="0">
                <a:latin typeface="Baron Munchausen" pitchFamily="2" charset="0"/>
                <a:cs typeface="Arial" charset="0"/>
              </a:rPr>
              <a:t>Чортківське</a:t>
            </a:r>
            <a:r>
              <a:rPr lang="uk-UA" sz="3200" dirty="0" smtClean="0">
                <a:latin typeface="Baron Munchausen" pitchFamily="2" charset="0"/>
                <a:cs typeface="Arial" charset="0"/>
              </a:rPr>
              <a:t> педагогічне училище за спеціальністю вчитель початкових класів, педагог-організатор.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2007р. Закінчила Чернівецький національний університет і отримала диплом спеціаліста за фахом географ, викладач географії.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Педагог – організатор та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вчитель географії вищої категорії.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Звання: вчитель - методист.</a:t>
            </a:r>
            <a:br>
              <a:rPr lang="uk-UA" sz="3200" dirty="0" smtClean="0">
                <a:latin typeface="Baron Munchausen" pitchFamily="2" charset="0"/>
                <a:cs typeface="Arial" charset="0"/>
              </a:rPr>
            </a:br>
            <a:r>
              <a:rPr lang="uk-UA" sz="3200" dirty="0" smtClean="0">
                <a:latin typeface="Baron Munchausen" pitchFamily="2" charset="0"/>
                <a:cs typeface="Arial" charset="0"/>
              </a:rPr>
              <a:t>Загальний педагогічний стаж: </a:t>
            </a:r>
            <a:r>
              <a:rPr lang="uk-UA" sz="3200" dirty="0" smtClean="0">
                <a:latin typeface="Baron Munchausen" pitchFamily="2" charset="0"/>
                <a:cs typeface="Arial" charset="0"/>
              </a:rPr>
              <a:t>24роки; </a:t>
            </a:r>
            <a:endParaRPr lang="ru-RU" sz="3200" dirty="0">
              <a:latin typeface="Baron Munchausen" pitchFamily="2" charset="0"/>
            </a:endParaRPr>
          </a:p>
        </p:txBody>
      </p:sp>
      <p:pic>
        <p:nvPicPr>
          <p:cNvPr id="6" name="Рисунок 5" descr="0_9845b_786c896c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26" y="-214346"/>
            <a:ext cx="1500174" cy="1693691"/>
          </a:xfrm>
          <a:prstGeom prst="rect">
            <a:avLst/>
          </a:prstGeom>
        </p:spPr>
      </p:pic>
      <p:pic>
        <p:nvPicPr>
          <p:cNvPr id="7" name="Рисунок 6" descr="0_98462_f1e9e85c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74" y="7480834"/>
            <a:ext cx="2286016" cy="166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306" y="285720"/>
            <a:ext cx="4071966" cy="84296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A50021"/>
                </a:solidFill>
                <a:latin typeface="Adana script" pitchFamily="2" charset="0"/>
              </a:rPr>
              <a:t>Проблема над якою працюю:</a:t>
            </a:r>
            <a:r>
              <a:rPr lang="uk-UA" sz="5400" dirty="0" smtClean="0">
                <a:latin typeface="Adana script" pitchFamily="2" charset="0"/>
              </a:rPr>
              <a:t/>
            </a:r>
            <a:br>
              <a:rPr lang="uk-UA" sz="5400" dirty="0" smtClean="0">
                <a:latin typeface="Adana script" pitchFamily="2" charset="0"/>
              </a:rPr>
            </a:br>
            <a:r>
              <a:rPr lang="uk-UA" sz="5400" b="1" i="1" dirty="0" smtClean="0">
                <a:latin typeface="Adana script" pitchFamily="2" charset="0"/>
                <a:cs typeface="Arial" charset="0"/>
              </a:rPr>
              <a:t>Забезпечення умов для розвитку, самоствердження й самореалізації особистості впродовж усього періоду навчання</a:t>
            </a:r>
            <a:r>
              <a:rPr lang="uk-UA" sz="4800" b="1" i="1" dirty="0" smtClean="0">
                <a:latin typeface="Carmen" pitchFamily="34" charset="0"/>
                <a:cs typeface="Arial" charset="0"/>
              </a:rPr>
              <a:t>.</a:t>
            </a:r>
            <a:endParaRPr lang="ru-RU" sz="4800" dirty="0">
              <a:latin typeface="Carmen" pitchFamily="34" charset="0"/>
            </a:endParaRPr>
          </a:p>
        </p:txBody>
      </p:sp>
      <p:pic>
        <p:nvPicPr>
          <p:cNvPr id="8" name="Рисунок 7" descr="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20" y="1"/>
            <a:ext cx="3714750" cy="1428728"/>
          </a:xfrm>
          <a:prstGeom prst="rect">
            <a:avLst/>
          </a:prstGeom>
        </p:spPr>
      </p:pic>
      <p:pic>
        <p:nvPicPr>
          <p:cNvPr id="6" name="Рисунок 5" descr="0_9845f_e785e7bb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8" y="285720"/>
            <a:ext cx="1949793" cy="1079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306" y="285720"/>
            <a:ext cx="4071966" cy="84296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_AlgeriusCapsNr" pitchFamily="82" charset="-52"/>
              </a:rPr>
              <a:t>Методична робота: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latin typeface="Baron Munchausen" pitchFamily="2" charset="0"/>
              </a:rPr>
              <a:t>1</a:t>
            </a:r>
            <a:r>
              <a:rPr lang="uk-UA" sz="2400" dirty="0" smtClean="0">
                <a:latin typeface="Baron Munchausen" pitchFamily="2" charset="0"/>
              </a:rPr>
              <a:t>.</a:t>
            </a:r>
            <a:r>
              <a:rPr lang="uk-UA" sz="2400" b="1" dirty="0" smtClean="0">
                <a:latin typeface="Baron Munchausen" pitchFamily="2" charset="0"/>
              </a:rPr>
              <a:t>Підготовка і проведення на </a:t>
            </a:r>
            <a:r>
              <a:rPr lang="uk-UA" sz="2400" b="1" dirty="0" smtClean="0">
                <a:latin typeface="Baron Munchausen" pitchFamily="2" charset="0"/>
              </a:rPr>
              <a:t>базі  </a:t>
            </a:r>
            <a:r>
              <a:rPr lang="uk-UA" sz="2400" b="1" dirty="0" smtClean="0">
                <a:latin typeface="Baron Munchausen" pitchFamily="2" charset="0"/>
              </a:rPr>
              <a:t>школи І-ІІ ст</a:t>
            </a:r>
            <a:r>
              <a:rPr lang="uk-UA" sz="2400" b="1" dirty="0" smtClean="0">
                <a:latin typeface="Baron Munchausen" pitchFamily="2" charset="0"/>
              </a:rPr>
              <a:t>.. с. </a:t>
            </a:r>
            <a:r>
              <a:rPr lang="uk-UA" sz="2400" b="1" dirty="0" err="1" smtClean="0">
                <a:latin typeface="Baron Munchausen" pitchFamily="2" charset="0"/>
              </a:rPr>
              <a:t>Дзвиняч</a:t>
            </a:r>
            <a:r>
              <a:rPr lang="uk-UA" sz="2400" b="1" dirty="0" smtClean="0">
                <a:latin typeface="Baron Munchausen" pitchFamily="2" charset="0"/>
              </a:rPr>
              <a:t> </a:t>
            </a:r>
            <a:r>
              <a:rPr lang="uk-UA" sz="2400" b="1" dirty="0" smtClean="0">
                <a:latin typeface="Baron Munchausen" pitchFamily="2" charset="0"/>
              </a:rPr>
              <a:t>обласного семінару – практикуму по краєзнавчій роботі.(2013р)</a:t>
            </a:r>
            <a:r>
              <a:rPr lang="ru-RU" sz="2400" b="1" dirty="0" smtClean="0">
                <a:latin typeface="Baron Munchausen" pitchFamily="2" charset="0"/>
              </a:rPr>
              <a:t/>
            </a:r>
            <a:br>
              <a:rPr lang="ru-RU" sz="2400" b="1" dirty="0" smtClean="0">
                <a:latin typeface="Baron Munchausen" pitchFamily="2" charset="0"/>
              </a:rPr>
            </a:br>
            <a:r>
              <a:rPr lang="ru-RU" sz="2400" b="1" dirty="0" smtClean="0">
                <a:latin typeface="Baron Munchausen" pitchFamily="2" charset="0"/>
              </a:rPr>
              <a:t>2.</a:t>
            </a:r>
            <a:r>
              <a:rPr lang="uk-UA" sz="2400" b="1" dirty="0" smtClean="0">
                <a:latin typeface="Baron Munchausen" pitchFamily="2" charset="0"/>
              </a:rPr>
              <a:t>Участь у підготовці та проведенні Всеукраїнського семінару на базі </a:t>
            </a:r>
            <a:r>
              <a:rPr lang="uk-UA" sz="2400" b="1" dirty="0" smtClean="0">
                <a:latin typeface="Baron Munchausen" pitchFamily="2" charset="0"/>
              </a:rPr>
              <a:t> </a:t>
            </a:r>
            <a:r>
              <a:rPr lang="uk-UA" sz="2400" b="1" dirty="0" smtClean="0">
                <a:latin typeface="Baron Munchausen" pitchFamily="2" charset="0"/>
              </a:rPr>
              <a:t>школи І-ІІ ст</a:t>
            </a:r>
            <a:r>
              <a:rPr lang="uk-UA" sz="2400" b="1" dirty="0" smtClean="0">
                <a:latin typeface="Baron Munchausen" pitchFamily="2" charset="0"/>
              </a:rPr>
              <a:t>.. с. </a:t>
            </a:r>
            <a:r>
              <a:rPr lang="uk-UA" sz="2400" b="1" dirty="0" err="1" smtClean="0">
                <a:latin typeface="Baron Munchausen" pitchFamily="2" charset="0"/>
              </a:rPr>
              <a:t>Дзвиняч</a:t>
            </a:r>
            <a:r>
              <a:rPr lang="uk-UA" sz="2400" b="1" dirty="0" smtClean="0">
                <a:latin typeface="Baron Munchausen" pitchFamily="2" charset="0"/>
              </a:rPr>
              <a:t>(2013р</a:t>
            </a:r>
            <a:r>
              <a:rPr lang="uk-UA" sz="2400" b="1" dirty="0" smtClean="0">
                <a:latin typeface="Baron Munchausen" pitchFamily="2" charset="0"/>
              </a:rPr>
              <a:t>)</a:t>
            </a:r>
            <a:r>
              <a:rPr lang="ru-RU" sz="2400" b="1" dirty="0" smtClean="0">
                <a:latin typeface="Baron Munchausen" pitchFamily="2" charset="0"/>
              </a:rPr>
              <a:t/>
            </a:r>
            <a:br>
              <a:rPr lang="ru-RU" sz="2400" b="1" dirty="0" smtClean="0">
                <a:latin typeface="Baron Munchausen" pitchFamily="2" charset="0"/>
              </a:rPr>
            </a:br>
            <a:r>
              <a:rPr lang="ru-RU" sz="2400" b="1" dirty="0" smtClean="0">
                <a:latin typeface="Baron Munchausen" pitchFamily="2" charset="0"/>
              </a:rPr>
              <a:t>3.</a:t>
            </a:r>
            <a:r>
              <a:rPr lang="uk-UA" sz="2400" b="1" dirty="0" smtClean="0">
                <a:latin typeface="Baron Munchausen" pitchFamily="2" charset="0"/>
              </a:rPr>
              <a:t>Переможець районного та учасник обласного етапу конкурсу «Твій рідний край».(2013р)</a:t>
            </a:r>
            <a:r>
              <a:rPr lang="ru-RU" sz="2400" b="1" dirty="0" smtClean="0">
                <a:latin typeface="Baron Munchausen" pitchFamily="2" charset="0"/>
              </a:rPr>
              <a:t/>
            </a:r>
            <a:br>
              <a:rPr lang="ru-RU" sz="2400" b="1" dirty="0" smtClean="0">
                <a:latin typeface="Baron Munchausen" pitchFamily="2" charset="0"/>
              </a:rPr>
            </a:br>
            <a:r>
              <a:rPr lang="ru-RU" sz="2400" b="1" dirty="0" smtClean="0">
                <a:latin typeface="Baron Munchausen" pitchFamily="2" charset="0"/>
              </a:rPr>
              <a:t>4.</a:t>
            </a:r>
            <a:r>
              <a:rPr lang="uk-UA" sz="2400" b="1" dirty="0" smtClean="0">
                <a:latin typeface="Baron Munchausen" pitchFamily="2" charset="0"/>
              </a:rPr>
              <a:t>Другий </a:t>
            </a:r>
            <a:r>
              <a:rPr lang="ru-RU" sz="2400" b="1" dirty="0" smtClean="0">
                <a:latin typeface="Baron Munchausen" pitchFamily="2" charset="0"/>
              </a:rPr>
              <a:t> </a:t>
            </a:r>
            <a:r>
              <a:rPr lang="uk-UA" sz="2400" b="1" dirty="0" smtClean="0">
                <a:latin typeface="Baron Munchausen" pitchFamily="2" charset="0"/>
              </a:rPr>
              <a:t>і </a:t>
            </a:r>
            <a:r>
              <a:rPr lang="ru-RU" sz="2400" b="1" dirty="0" smtClean="0">
                <a:latin typeface="Baron Munchausen" pitchFamily="2" charset="0"/>
              </a:rPr>
              <a:t> </a:t>
            </a:r>
            <a:r>
              <a:rPr lang="uk-UA" sz="2400" b="1" dirty="0" smtClean="0">
                <a:latin typeface="Baron Munchausen" pitchFamily="2" charset="0"/>
              </a:rPr>
              <a:t>третій всеукраїнський конкурс обдарованої молоді та її наставників </a:t>
            </a:r>
            <a:r>
              <a:rPr lang="ru-RU" sz="2400" b="1" dirty="0" smtClean="0">
                <a:latin typeface="Baron Munchausen" pitchFamily="2" charset="0"/>
              </a:rPr>
              <a:t> </a:t>
            </a:r>
            <a:r>
              <a:rPr lang="uk-UA" sz="2400" b="1" dirty="0" smtClean="0">
                <a:latin typeface="Baron Munchausen" pitchFamily="2" charset="0"/>
              </a:rPr>
              <a:t> «Первоцвіт» - матеріали до вивчення виставлені в національній бібліотеці ім. Сухомлинського(2013р)</a:t>
            </a:r>
            <a:r>
              <a:rPr lang="ru-RU" sz="2400" b="1" dirty="0" smtClean="0">
                <a:latin typeface="Baron Munchausen" pitchFamily="2" charset="0"/>
              </a:rPr>
              <a:t/>
            </a:r>
            <a:br>
              <a:rPr lang="ru-RU" sz="2400" b="1" dirty="0" smtClean="0">
                <a:latin typeface="Baron Munchausen" pitchFamily="2" charset="0"/>
              </a:rPr>
            </a:br>
            <a:r>
              <a:rPr lang="ru-RU" sz="2400" b="1" dirty="0" smtClean="0">
                <a:latin typeface="Baron Munchausen" pitchFamily="2" charset="0"/>
              </a:rPr>
              <a:t>5.</a:t>
            </a:r>
            <a:r>
              <a:rPr lang="uk-UA" sz="2400" b="1" dirty="0" smtClean="0">
                <a:latin typeface="Baron Munchausen" pitchFamily="2" charset="0"/>
              </a:rPr>
              <a:t>Переможець конкурсу «виховні технології в проектах» за організацією газети «Сучасна школа України»(2014р)</a:t>
            </a:r>
            <a:r>
              <a:rPr lang="ru-RU" sz="2400" b="1" dirty="0" smtClean="0">
                <a:latin typeface="Baron Munchausen" pitchFamily="2" charset="0"/>
              </a:rPr>
              <a:t/>
            </a:r>
            <a:br>
              <a:rPr lang="ru-RU" sz="2400" b="1" dirty="0" smtClean="0">
                <a:latin typeface="Baron Munchausen" pitchFamily="2" charset="0"/>
              </a:rPr>
            </a:br>
            <a:endParaRPr lang="ru-RU" sz="2400" b="1" dirty="0">
              <a:latin typeface="Baron Munchausen" pitchFamily="2" charset="0"/>
            </a:endParaRPr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8286776"/>
            <a:ext cx="4095046" cy="642942"/>
          </a:xfrm>
          <a:prstGeom prst="rect">
            <a:avLst/>
          </a:prstGeom>
        </p:spPr>
      </p:pic>
      <p:pic>
        <p:nvPicPr>
          <p:cNvPr id="6" name="Рисунок 5" descr="0_98455_8c8c7757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12" y="0"/>
            <a:ext cx="1929127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8868" y="285720"/>
            <a:ext cx="4071966" cy="11028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6600"/>
                </a:solidFill>
                <a:latin typeface="Majestic X" pitchFamily="66" charset="0"/>
              </a:rPr>
              <a:t>Мої нагороди:</a:t>
            </a:r>
            <a:endParaRPr lang="ru-RU" sz="5400" b="1" dirty="0">
              <a:solidFill>
                <a:srgbClr val="006600"/>
              </a:solidFill>
              <a:latin typeface="Majestic X" pitchFamily="66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57430" y="1571604"/>
            <a:ext cx="4214842" cy="728667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01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571744" y="1643042"/>
            <a:ext cx="3000375" cy="4386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62" y="4071934"/>
            <a:ext cx="3084091" cy="4500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1" name="Рисунок 10" descr="5315794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70" y="785786"/>
            <a:ext cx="235743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306" y="285720"/>
            <a:ext cx="4071966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6600"/>
                </a:solidFill>
                <a:latin typeface="Majestic X" pitchFamily="66" charset="0"/>
              </a:rPr>
              <a:t>Мої нагороди:</a:t>
            </a:r>
            <a:endParaRPr lang="ru-RU" sz="5400" dirty="0">
              <a:latin typeface="Majestic X" pitchFamily="66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57430" y="1714480"/>
            <a:ext cx="4300534" cy="7215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 descr="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2" y="3946278"/>
            <a:ext cx="3560512" cy="5197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44" y="1000100"/>
            <a:ext cx="3471850" cy="492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041850_138534233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50" y="285720"/>
            <a:ext cx="3174604" cy="3174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8868" y="285720"/>
            <a:ext cx="4214842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6600"/>
                </a:solidFill>
                <a:latin typeface="Majestic X" pitchFamily="66" charset="0"/>
              </a:rPr>
              <a:t>Мої нагороди:</a:t>
            </a:r>
            <a:endParaRPr lang="ru-RU" sz="5400" dirty="0">
              <a:latin typeface="Majestic X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28868" y="1714480"/>
            <a:ext cx="4229096" cy="707236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" name="Рисунок 6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8" y="1142976"/>
            <a:ext cx="3643338" cy="5161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3398" y="3914790"/>
            <a:ext cx="3308808" cy="465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0_98453_fbac2dab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8" y="1214414"/>
            <a:ext cx="2255525" cy="2834646"/>
          </a:xfrm>
          <a:prstGeom prst="rect">
            <a:avLst/>
          </a:prstGeom>
        </p:spPr>
      </p:pic>
      <p:pic>
        <p:nvPicPr>
          <p:cNvPr id="11" name="Рисунок 10" descr="0_98458_1392a7c3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22" y="5715008"/>
            <a:ext cx="2383541" cy="304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8868" y="214282"/>
            <a:ext cx="4086232" cy="1524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Olietta script-Poesia" pitchFamily="2" charset="0"/>
              </a:rPr>
              <a:t>Цікаві форми роботи :</a:t>
            </a:r>
            <a:endParaRPr lang="ru-RU" sz="5400" b="1" dirty="0">
              <a:solidFill>
                <a:srgbClr val="C00000"/>
              </a:solidFill>
              <a:latin typeface="Olietta script-Poesia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00306" y="1928795"/>
            <a:ext cx="4014794" cy="692948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Venski Sad Two" pitchFamily="66" charset="0"/>
              </a:rPr>
              <a:t>Малюнок на бруківці: </a:t>
            </a:r>
            <a:r>
              <a:rPr lang="uk-UA" b="1" dirty="0" err="1" smtClean="0">
                <a:solidFill>
                  <a:srgbClr val="006600"/>
                </a:solidFill>
                <a:latin typeface="Venski Sad Two" pitchFamily="66" charset="0"/>
              </a:rPr>
              <a:t>“Моя</a:t>
            </a:r>
            <a:r>
              <a:rPr lang="uk-UA" b="1" dirty="0" smtClean="0">
                <a:solidFill>
                  <a:srgbClr val="006600"/>
                </a:solidFill>
                <a:latin typeface="Venski Sad Two" pitchFamily="66" charset="0"/>
              </a:rPr>
              <a:t> Батьківщина – </a:t>
            </a:r>
            <a:r>
              <a:rPr lang="uk-UA" b="1" dirty="0" err="1" smtClean="0">
                <a:solidFill>
                  <a:srgbClr val="006600"/>
                </a:solidFill>
                <a:latin typeface="Venski Sad Two" pitchFamily="66" charset="0"/>
              </a:rPr>
              <a:t>Україна”</a:t>
            </a:r>
            <a:endParaRPr lang="ru-RU" b="1" dirty="0">
              <a:solidFill>
                <a:srgbClr val="006600"/>
              </a:solidFill>
              <a:latin typeface="Venski Sad Two" pitchFamily="66" charset="0"/>
            </a:endParaRPr>
          </a:p>
        </p:txBody>
      </p:sp>
      <p:pic>
        <p:nvPicPr>
          <p:cNvPr id="6" name="Рисунок 5" descr="P9060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30" y="3143240"/>
            <a:ext cx="4214818" cy="3161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P906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54" y="5857884"/>
            <a:ext cx="4381488" cy="328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0_9845a_b65101bc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74" y="2214546"/>
            <a:ext cx="1992489" cy="254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8" y="214282"/>
            <a:ext cx="4143404" cy="16430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C00000"/>
                </a:solidFill>
                <a:latin typeface="Majestic X" pitchFamily="66" charset="0"/>
              </a:rPr>
              <a:t>Цікаві форми роботи :</a:t>
            </a:r>
            <a:endParaRPr lang="ru-RU" sz="5400" dirty="0">
              <a:latin typeface="Majestic X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357430" y="2133601"/>
            <a:ext cx="4157670" cy="6724679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6600"/>
                </a:solidFill>
                <a:latin typeface="Majestic X" pitchFamily="66" charset="0"/>
              </a:rPr>
              <a:t>Майдан очима дітей</a:t>
            </a:r>
            <a:endParaRPr lang="ru-RU" sz="3600" b="1" dirty="0">
              <a:solidFill>
                <a:srgbClr val="006600"/>
              </a:solidFill>
              <a:latin typeface="Majestic X" pitchFamily="66" charset="0"/>
            </a:endParaRPr>
          </a:p>
        </p:txBody>
      </p:sp>
      <p:pic>
        <p:nvPicPr>
          <p:cNvPr id="7" name="Рисунок 6" descr="P925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54" y="2643174"/>
            <a:ext cx="4429132" cy="3321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P925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8" y="6000760"/>
            <a:ext cx="3929072" cy="2946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_98450_ac8dcdfa_ori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36" y="307463"/>
            <a:ext cx="1857364" cy="27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Портфоліо педагога – організатора Теслюк Наталії Ярославівни</vt:lpstr>
      <vt:lpstr>Про себе: Дата народження: 01. 08. 1975р. 1994р. Закінчила Чортківське педагогічне училище за спеціальністю вчитель початкових класів, педагог-організатор. 2007р. Закінчила Чернівецький національний університет і отримала диплом спеціаліста за фахом географ, викладач географії. Педагог – організатор та вчитель географії вищої категорії. Звання: вчитель - методист. Загальний педагогічний стаж: 24роки; </vt:lpstr>
      <vt:lpstr>Проблема над якою працюю: Забезпечення умов для розвитку, самоствердження й самореалізації особистості впродовж усього періоду навчання.</vt:lpstr>
      <vt:lpstr>Методична робота: 1.Підготовка і проведення на базі  школи І-ІІ ст.. с. Дзвиняч обласного семінару – практикуму по краєзнавчій роботі.(2013р) 2.Участь у підготовці та проведенні Всеукраїнського семінару на базі  школи І-ІІ ст.. с. Дзвиняч(2013р) 3.Переможець районного та учасник обласного етапу конкурсу «Твій рідний край».(2013р) 4.Другий  і  третій всеукраїнський конкурс обдарованої молоді та її наставників   «Первоцвіт» - матеріали до вивчення виставлені в національній бібліотеці ім. Сухомлинського(2013р) 5.Переможець конкурсу «виховні технології в проектах» за організацією газети «Сучасна школа України»(2014р) </vt:lpstr>
      <vt:lpstr>Мої нагороди:</vt:lpstr>
      <vt:lpstr>Мої нагороди:</vt:lpstr>
      <vt:lpstr>Мої нагороди:</vt:lpstr>
      <vt:lpstr>Цікаві форми роботи :</vt:lpstr>
      <vt:lpstr>Цікаві форми роботи :</vt:lpstr>
      <vt:lpstr>Сказав Мудрець: Живи, добро звершай! Та нагород за це не вимагай! Лише в добро і вищу правду віра Людину відрізня від мавпи і від звіра.  Хай оживає істина стара:  Людина починається з добра.        (Л. Забашта)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педагога – організатора Теслюк Наталії Ярославівни</dc:title>
  <dc:creator>Адмын</dc:creator>
  <cp:lastModifiedBy>admin-PC</cp:lastModifiedBy>
  <cp:revision>42</cp:revision>
  <dcterms:created xsi:type="dcterms:W3CDTF">2014-11-08T09:04:34Z</dcterms:created>
  <dcterms:modified xsi:type="dcterms:W3CDTF">2018-11-27T10:54:52Z</dcterms:modified>
</cp:coreProperties>
</file>