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77B"/>
    <a:srgbClr val="7E0000"/>
    <a:srgbClr val="04604A"/>
    <a:srgbClr val="057157"/>
    <a:srgbClr val="03716C"/>
    <a:srgbClr val="351909"/>
    <a:srgbClr val="48210C"/>
    <a:srgbClr val="602E26"/>
    <a:srgbClr val="772717"/>
    <a:srgbClr val="048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4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3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7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7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7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1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1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3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0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9D36-713D-4D51-A73A-0D3FB346F8CC}" type="datetimeFigureOut">
              <a:rPr lang="uk-UA" smtClean="0"/>
              <a:t>15.01.2019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E1DF-D59F-4ED3-A8D3-93FB8E24EC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0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32" y="1698974"/>
            <a:ext cx="1084559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6600" b="1" dirty="0" smtClean="0">
                <a:ln/>
                <a:solidFill>
                  <a:srgbClr val="04604A"/>
                </a:solidFill>
              </a:rPr>
              <a:t>Становлення громадянина </a:t>
            </a:r>
          </a:p>
          <a:p>
            <a:pPr algn="ctr"/>
            <a:r>
              <a:rPr lang="uk-UA" sz="6600" b="1" dirty="0" smtClean="0">
                <a:ln/>
                <a:solidFill>
                  <a:srgbClr val="04604A"/>
                </a:solidFill>
              </a:rPr>
              <a:t>у середовищі </a:t>
            </a:r>
          </a:p>
          <a:p>
            <a:pPr algn="ctr"/>
            <a:r>
              <a:rPr lang="uk-UA" sz="6600" b="1" dirty="0" smtClean="0">
                <a:ln/>
                <a:solidFill>
                  <a:srgbClr val="04604A"/>
                </a:solidFill>
              </a:rPr>
              <a:t>учнівського самоврядування</a:t>
            </a:r>
            <a:endParaRPr lang="ru-RU" sz="6600" b="1" cap="none" spc="0" dirty="0">
              <a:ln/>
              <a:solidFill>
                <a:srgbClr val="04604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8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068" y="1464911"/>
            <a:ext cx="1206593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6E0867"/>
                </a:solidFill>
              </a:rPr>
              <a:t>Самоврядування       </a:t>
            </a:r>
            <a:r>
              <a:rPr lang="uk-UA" sz="8800" b="1" dirty="0" smtClean="0">
                <a:ln/>
                <a:solidFill>
                  <a:srgbClr val="6E0867"/>
                </a:solidFill>
              </a:rPr>
              <a:t>УЧНІВСЬКЕ</a:t>
            </a:r>
            <a:r>
              <a:rPr lang="uk-UA" sz="5400" b="1" dirty="0" smtClean="0">
                <a:ln/>
                <a:solidFill>
                  <a:srgbClr val="6E0867"/>
                </a:solidFill>
              </a:rPr>
              <a:t>, </a:t>
            </a:r>
          </a:p>
          <a:p>
            <a:pPr algn="ctr"/>
            <a:r>
              <a:rPr lang="uk-UA" sz="5400" b="1" dirty="0" smtClean="0">
                <a:ln/>
                <a:solidFill>
                  <a:srgbClr val="6E0867"/>
                </a:solidFill>
              </a:rPr>
              <a:t>а не </a:t>
            </a:r>
            <a:r>
              <a:rPr lang="uk-UA" sz="4400" b="1" dirty="0" smtClean="0">
                <a:ln/>
                <a:solidFill>
                  <a:srgbClr val="6E0867"/>
                </a:solidFill>
              </a:rPr>
              <a:t>шкільне</a:t>
            </a:r>
            <a:r>
              <a:rPr lang="uk-UA" sz="5400" b="1" dirty="0" smtClean="0">
                <a:ln/>
                <a:solidFill>
                  <a:srgbClr val="6E0867"/>
                </a:solidFill>
              </a:rPr>
              <a:t>   </a:t>
            </a:r>
            <a:endParaRPr lang="ru-RU" sz="5400" b="1" cap="none" spc="0" dirty="0">
              <a:ln/>
              <a:solidFill>
                <a:srgbClr val="6E0867"/>
              </a:solidFill>
              <a:effectLst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529749" y="2233833"/>
            <a:ext cx="845574" cy="206478"/>
          </a:xfrm>
          <a:prstGeom prst="rightArrow">
            <a:avLst/>
          </a:prstGeom>
          <a:solidFill>
            <a:srgbClr val="6E08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9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5549" y="725581"/>
            <a:ext cx="8501943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1200"/>
              </a:spcAft>
            </a:pPr>
            <a:r>
              <a:rPr lang="uk-U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4827C"/>
                </a:solidFill>
              </a:rPr>
              <a:t>Самоврядування </a:t>
            </a:r>
          </a:p>
          <a:p>
            <a:pPr algn="ctr"/>
            <a:r>
              <a:rPr lang="uk-UA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4827C"/>
                </a:solidFill>
              </a:rPr>
              <a:t>творять</a:t>
            </a:r>
          </a:p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4827C"/>
                </a:solidFill>
              </a:rPr>
              <a:t> </a:t>
            </a:r>
          </a:p>
          <a:p>
            <a:pPr algn="ctr"/>
            <a:r>
              <a:rPr lang="uk-UA" sz="88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04827C"/>
                </a:solidFill>
                <a:effectLst/>
              </a:rPr>
              <a:t>УСІ УЧНІ ШКОЛИ </a:t>
            </a:r>
            <a:endParaRPr lang="ru-RU" sz="8800" b="1" cap="none" spc="0" dirty="0">
              <a:ln>
                <a:solidFill>
                  <a:sysClr val="windowText" lastClr="000000"/>
                </a:solidFill>
              </a:ln>
              <a:solidFill>
                <a:srgbClr val="04827C"/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79707" y="2815468"/>
            <a:ext cx="373626" cy="855407"/>
          </a:xfrm>
          <a:prstGeom prst="downArrow">
            <a:avLst/>
          </a:prstGeom>
          <a:solidFill>
            <a:srgbClr val="0482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2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157" y="873064"/>
            <a:ext cx="955210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Самоврядування </a:t>
            </a:r>
          </a:p>
          <a:p>
            <a:pPr algn="ctr"/>
            <a:r>
              <a:rPr lang="uk-UA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є </a:t>
            </a:r>
          </a:p>
          <a:p>
            <a:pPr algn="ctr"/>
            <a:r>
              <a:rPr lang="uk-UA" sz="88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ДЕМОКРАТИЧНИМ</a:t>
            </a:r>
            <a:r>
              <a:rPr lang="uk-UA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 </a:t>
            </a:r>
          </a:p>
          <a:p>
            <a:pPr algn="ctr"/>
            <a:r>
              <a:rPr lang="uk-UA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об</a:t>
            </a:r>
            <a:r>
              <a:rPr lang="en-US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’</a:t>
            </a:r>
            <a:r>
              <a:rPr lang="uk-UA" sz="5400" b="1" dirty="0" smtClean="0">
                <a:ln/>
                <a:gradFill>
                  <a:gsLst>
                    <a:gs pos="0">
                      <a:srgbClr val="7030A0"/>
                    </a:gs>
                    <a:gs pos="100000">
                      <a:srgbClr val="04827C"/>
                    </a:gs>
                  </a:gsLst>
                  <a:lin ang="5400000" scaled="1"/>
                </a:gradFill>
              </a:rPr>
              <a:t>єднанням дітей</a:t>
            </a:r>
            <a:endParaRPr lang="ru-RU" sz="5400" b="1" cap="none" spc="0" dirty="0">
              <a:ln/>
              <a:gradFill>
                <a:gsLst>
                  <a:gs pos="0">
                    <a:srgbClr val="7030A0"/>
                  </a:gs>
                  <a:gs pos="100000">
                    <a:srgbClr val="04827C"/>
                  </a:gs>
                </a:gsLst>
                <a:lin ang="5400000" scaled="1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6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3" y="-9831"/>
            <a:ext cx="9163665" cy="68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0665"/>
            <a:ext cx="11129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7200" b="1" dirty="0" smtClean="0">
                <a:ln/>
                <a:solidFill>
                  <a:srgbClr val="03716C"/>
                </a:solidFill>
              </a:rPr>
              <a:t>Рівні</a:t>
            </a:r>
            <a:r>
              <a:rPr lang="uk-UA" sz="5400" b="1" dirty="0" smtClean="0">
                <a:ln/>
                <a:solidFill>
                  <a:srgbClr val="03716C"/>
                </a:solidFill>
              </a:rPr>
              <a:t>  учнівського самоврядування</a:t>
            </a:r>
            <a:endParaRPr lang="ru-RU" sz="5400" b="1" cap="none" spc="0" dirty="0">
              <a:ln/>
              <a:solidFill>
                <a:srgbClr val="03716C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95" y="955908"/>
            <a:ext cx="96564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4800" b="1" dirty="0" smtClean="0">
                <a:ln/>
                <a:solidFill>
                  <a:srgbClr val="03716C"/>
                </a:solidFill>
              </a:rPr>
              <a:t>І         класний рівень </a:t>
            </a:r>
          </a:p>
          <a:p>
            <a:r>
              <a:rPr lang="uk-UA" sz="4800" b="1" cap="none" spc="0" dirty="0" smtClean="0">
                <a:ln/>
                <a:solidFill>
                  <a:srgbClr val="03716C"/>
                </a:solidFill>
                <a:effectLst/>
              </a:rPr>
              <a:t>ІІ        старостат </a:t>
            </a:r>
          </a:p>
          <a:p>
            <a:r>
              <a:rPr lang="uk-UA" sz="4800" b="1" dirty="0" smtClean="0">
                <a:ln/>
                <a:solidFill>
                  <a:srgbClr val="03716C"/>
                </a:solidFill>
              </a:rPr>
              <a:t>ІІІ       учнівський Парламент (рада) </a:t>
            </a:r>
            <a:endParaRPr lang="ru-RU" sz="4800" b="1" cap="none" spc="0" dirty="0">
              <a:ln/>
              <a:solidFill>
                <a:srgbClr val="03716C"/>
              </a:solidFill>
              <a:effectLst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956619" y="1337686"/>
            <a:ext cx="698090" cy="255639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956619" y="2038459"/>
            <a:ext cx="698090" cy="255639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956619" y="2739232"/>
            <a:ext cx="698090" cy="255639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7157887" y="3376576"/>
            <a:ext cx="698090" cy="255639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2172930" y="3629011"/>
            <a:ext cx="1001906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2400"/>
              </a:spcAft>
            </a:pPr>
            <a:r>
              <a:rPr lang="uk-UA" sz="4800" b="1" dirty="0" smtClean="0">
                <a:ln/>
                <a:solidFill>
                  <a:srgbClr val="13540C"/>
                </a:solidFill>
              </a:rPr>
              <a:t>                               </a:t>
            </a:r>
            <a:r>
              <a:rPr lang="uk-UA" sz="4800" b="1" dirty="0" smtClean="0">
                <a:ln/>
                <a:solidFill>
                  <a:srgbClr val="03716C"/>
                </a:solidFill>
              </a:rPr>
              <a:t>голова</a:t>
            </a:r>
          </a:p>
          <a:p>
            <a:pPr>
              <a:spcAft>
                <a:spcPts val="1200"/>
              </a:spcAft>
            </a:pPr>
            <a:r>
              <a:rPr lang="uk-UA" sz="4800" b="1" dirty="0" smtClean="0">
                <a:ln/>
                <a:solidFill>
                  <a:srgbClr val="03716C"/>
                </a:solidFill>
              </a:rPr>
              <a:t>             І заступник        ІІ заступник</a:t>
            </a:r>
          </a:p>
          <a:p>
            <a:r>
              <a:rPr lang="uk-UA" sz="4800" b="1" dirty="0" smtClean="0">
                <a:ln/>
                <a:solidFill>
                  <a:srgbClr val="03716C"/>
                </a:solidFill>
              </a:rPr>
              <a:t>                   очільники комітетів</a:t>
            </a:r>
            <a:r>
              <a:rPr lang="uk-UA" sz="7200" b="1" dirty="0" smtClean="0">
                <a:ln/>
                <a:solidFill>
                  <a:srgbClr val="075D7B"/>
                </a:solidFill>
              </a:rPr>
              <a:t> </a:t>
            </a:r>
            <a:endParaRPr lang="ru-RU" sz="5400" b="1" cap="none" spc="0" dirty="0">
              <a:ln/>
              <a:solidFill>
                <a:srgbClr val="075D7B"/>
              </a:solidFill>
              <a:effectLst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452936">
            <a:off x="7750117" y="4459255"/>
            <a:ext cx="1297626" cy="255639"/>
          </a:xfrm>
          <a:prstGeom prst="notchedRightArrow">
            <a:avLst>
              <a:gd name="adj1" fmla="val 33723"/>
              <a:gd name="adj2" fmla="val 50000"/>
            </a:avLst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с вырезом 13"/>
          <p:cNvSpPr/>
          <p:nvPr/>
        </p:nvSpPr>
        <p:spPr>
          <a:xfrm rot="9186207">
            <a:off x="5897200" y="4484060"/>
            <a:ext cx="1297626" cy="255639"/>
          </a:xfrm>
          <a:prstGeom prst="notchedRightArrow">
            <a:avLst>
              <a:gd name="adj1" fmla="val 33723"/>
              <a:gd name="adj2" fmla="val 50000"/>
            </a:avLst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4974196" y="5593631"/>
            <a:ext cx="572119" cy="216311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6065952" y="5593631"/>
            <a:ext cx="572119" cy="216311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7118376" y="5593631"/>
            <a:ext cx="572119" cy="216311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8229423" y="5593631"/>
            <a:ext cx="572119" cy="216311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9301139" y="5593631"/>
            <a:ext cx="572119" cy="216311"/>
          </a:xfrm>
          <a:prstGeom prst="notchedRightArrow">
            <a:avLst/>
          </a:prstGeom>
          <a:solidFill>
            <a:srgbClr val="048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9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907" y="1895613"/>
            <a:ext cx="333206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Держава</a:t>
            </a:r>
          </a:p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uk-UA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Громадяни </a:t>
            </a:r>
          </a:p>
          <a:p>
            <a:pPr algn="ctr"/>
            <a:endParaRPr lang="uk-UA" sz="4800" b="1" cap="none" spc="0" dirty="0" smtClean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Громадські </a:t>
            </a:r>
          </a:p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організації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3521" y="1895613"/>
            <a:ext cx="617810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Школа (адміністрація)</a:t>
            </a:r>
          </a:p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algn="ctr"/>
            <a:r>
              <a:rPr lang="uk-UA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Учні  </a:t>
            </a:r>
          </a:p>
          <a:p>
            <a:pPr algn="ctr"/>
            <a:endParaRPr lang="uk-UA" sz="4800" b="1" cap="none" spc="0" dirty="0" smtClean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uk-UA" sz="4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Учнівський </a:t>
            </a:r>
          </a:p>
          <a:p>
            <a:pPr algn="ctr"/>
            <a:r>
              <a:rPr lang="uk-UA" sz="48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Парламент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059274" y="2645952"/>
            <a:ext cx="280804" cy="879463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2059274" y="4093208"/>
            <a:ext cx="280804" cy="879463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8378683" y="2645952"/>
            <a:ext cx="280804" cy="879463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8383033" y="4093207"/>
            <a:ext cx="280804" cy="879463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81825" y="2107097"/>
            <a:ext cx="0" cy="4215039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8302" y="2107096"/>
            <a:ext cx="0" cy="421504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90070" y="597757"/>
            <a:ext cx="2983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err="1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Відносини</a:t>
            </a:r>
            <a:endParaRPr lang="ru-RU" sz="4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2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4323" y="110456"/>
            <a:ext cx="448795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351909"/>
                </a:solidFill>
                <a:effectLst/>
              </a:rPr>
              <a:t>Рада </a:t>
            </a:r>
            <a:r>
              <a:rPr lang="ru-RU" sz="5400" b="1" cap="none" spc="0" dirty="0" err="1" smtClean="0">
                <a:ln/>
                <a:solidFill>
                  <a:srgbClr val="351909"/>
                </a:solidFill>
                <a:effectLst/>
              </a:rPr>
              <a:t>школи</a:t>
            </a:r>
            <a:r>
              <a:rPr lang="ru-RU" sz="5400" b="1" cap="none" spc="0" dirty="0" smtClean="0">
                <a:ln/>
                <a:solidFill>
                  <a:srgbClr val="351909"/>
                </a:solidFill>
                <a:effectLst/>
              </a:rPr>
              <a:t> </a:t>
            </a:r>
          </a:p>
          <a:p>
            <a:pPr algn="ctr"/>
            <a:r>
              <a:rPr lang="ru-RU" sz="3200" b="1" cap="none" spc="0" dirty="0" smtClean="0">
                <a:ln/>
                <a:solidFill>
                  <a:srgbClr val="351909"/>
                </a:solidFill>
                <a:effectLst/>
              </a:rPr>
              <a:t>(демократична модель)</a:t>
            </a:r>
            <a:endParaRPr lang="ru-RU" sz="3200" b="1" cap="none" spc="0" dirty="0">
              <a:ln/>
              <a:solidFill>
                <a:srgbClr val="351909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6375" y="2652737"/>
            <a:ext cx="31224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err="1">
                <a:ln/>
                <a:solidFill>
                  <a:srgbClr val="351909"/>
                </a:solidFill>
              </a:rPr>
              <a:t>п</a:t>
            </a:r>
            <a:r>
              <a:rPr lang="ru-RU" sz="4000" b="1" cap="none" spc="0" dirty="0" err="1" smtClean="0">
                <a:ln/>
                <a:solidFill>
                  <a:srgbClr val="351909"/>
                </a:solidFill>
                <a:effectLst/>
              </a:rPr>
              <a:t>едагогічний</a:t>
            </a:r>
            <a:endParaRPr lang="ru-RU" sz="4000" b="1" cap="none" spc="0" dirty="0" smtClean="0">
              <a:ln/>
              <a:solidFill>
                <a:srgbClr val="351909"/>
              </a:solidFill>
              <a:effectLst/>
            </a:endParaRPr>
          </a:p>
          <a:p>
            <a:pPr algn="ctr"/>
            <a:r>
              <a:rPr lang="ru-RU" sz="4000" b="1" cap="none" spc="0" dirty="0" err="1" smtClean="0">
                <a:ln/>
                <a:solidFill>
                  <a:srgbClr val="351909"/>
                </a:solidFill>
                <a:effectLst/>
              </a:rPr>
              <a:t>колектив</a:t>
            </a:r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 </a:t>
            </a:r>
            <a:endParaRPr lang="ru-RU" sz="4000" b="1" cap="none" spc="0" dirty="0">
              <a:ln/>
              <a:solidFill>
                <a:srgbClr val="351909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8743" y="3314456"/>
            <a:ext cx="4328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02E26"/>
                </a:solidFill>
                <a:effectLst/>
              </a:rPr>
              <a:t>   </a:t>
            </a:r>
            <a:r>
              <a:rPr lang="ru-RU" sz="4000" b="1" cap="none" spc="0" dirty="0" err="1" smtClean="0">
                <a:ln/>
                <a:solidFill>
                  <a:srgbClr val="351909"/>
                </a:solidFill>
                <a:effectLst/>
              </a:rPr>
              <a:t>учні</a:t>
            </a:r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 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(ІІ-ІІІ ст. </a:t>
            </a:r>
            <a:r>
              <a:rPr lang="ru-RU" sz="4000" b="1" cap="none" spc="0" dirty="0" err="1" smtClean="0">
                <a:ln/>
                <a:solidFill>
                  <a:srgbClr val="351909"/>
                </a:solidFill>
                <a:effectLst/>
              </a:rPr>
              <a:t>навчання</a:t>
            </a:r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) </a:t>
            </a:r>
            <a:endParaRPr lang="ru-RU" sz="4000" b="1" cap="none" spc="0" dirty="0">
              <a:ln/>
              <a:solidFill>
                <a:srgbClr val="351909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73" y="2639582"/>
            <a:ext cx="3461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батьки, </a:t>
            </a:r>
          </a:p>
          <a:p>
            <a:pPr algn="ctr"/>
            <a:r>
              <a:rPr lang="ru-RU" sz="4000" b="1" cap="none" spc="0" dirty="0" err="1" smtClean="0">
                <a:ln/>
                <a:solidFill>
                  <a:srgbClr val="351909"/>
                </a:solidFill>
                <a:effectLst/>
              </a:rPr>
              <a:t>громадськість</a:t>
            </a:r>
            <a:r>
              <a:rPr lang="ru-RU" sz="4000" b="1" cap="none" spc="0" dirty="0" smtClean="0">
                <a:ln/>
                <a:solidFill>
                  <a:srgbClr val="351909"/>
                </a:solidFill>
                <a:effectLst/>
              </a:rPr>
              <a:t> </a:t>
            </a:r>
            <a:endParaRPr lang="ru-RU" sz="4000" b="1" cap="none" spc="0" dirty="0">
              <a:ln/>
              <a:solidFill>
                <a:srgbClr val="351909"/>
              </a:solidFill>
              <a:effectLst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7898018">
            <a:off x="1403449" y="2040226"/>
            <a:ext cx="1599307" cy="158787"/>
          </a:xfrm>
          <a:prstGeom prst="notchedRightArrow">
            <a:avLst/>
          </a:prstGeom>
          <a:solidFill>
            <a:srgbClr val="351909"/>
          </a:solidFill>
          <a:ln>
            <a:solidFill>
              <a:srgbClr val="351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602E26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3612270" y="2258952"/>
            <a:ext cx="1599307" cy="158787"/>
          </a:xfrm>
          <a:prstGeom prst="notchedRightArrow">
            <a:avLst/>
          </a:prstGeom>
          <a:solidFill>
            <a:srgbClr val="351909"/>
          </a:solidFill>
          <a:ln>
            <a:solidFill>
              <a:srgbClr val="351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602E26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2926142">
            <a:off x="5827555" y="2074168"/>
            <a:ext cx="1599307" cy="158787"/>
          </a:xfrm>
          <a:prstGeom prst="notchedRightArrow">
            <a:avLst/>
          </a:prstGeom>
          <a:solidFill>
            <a:srgbClr val="351909"/>
          </a:solidFill>
          <a:ln>
            <a:solidFill>
              <a:srgbClr val="351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602E26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4061606" y="1861501"/>
            <a:ext cx="621935" cy="6746469"/>
          </a:xfrm>
          <a:prstGeom prst="rightBrace">
            <a:avLst>
              <a:gd name="adj1" fmla="val 65441"/>
              <a:gd name="adj2" fmla="val 50000"/>
            </a:avLst>
          </a:prstGeom>
          <a:ln w="38100">
            <a:solidFill>
              <a:srgbClr val="35190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602E2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2872" y="5754808"/>
            <a:ext cx="4639412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err="1" smtClean="0">
                <a:ln/>
                <a:solidFill>
                  <a:srgbClr val="351909"/>
                </a:solidFill>
                <a:effectLst/>
              </a:rPr>
              <a:t>пропорц</a:t>
            </a:r>
            <a:r>
              <a:rPr lang="uk-UA" sz="3600" b="1" cap="none" spc="0" dirty="0" err="1" smtClean="0">
                <a:ln/>
                <a:solidFill>
                  <a:srgbClr val="351909"/>
                </a:solidFill>
                <a:effectLst/>
              </a:rPr>
              <a:t>ійна</a:t>
            </a:r>
            <a:r>
              <a:rPr lang="uk-UA" sz="3600" b="1" cap="none" spc="0" dirty="0" smtClean="0">
                <a:ln/>
                <a:solidFill>
                  <a:srgbClr val="351909"/>
                </a:solidFill>
                <a:effectLst/>
              </a:rPr>
              <a:t> кількість</a:t>
            </a:r>
            <a:endParaRPr lang="ru-RU" sz="3600" b="1" cap="none" spc="0" dirty="0">
              <a:ln/>
              <a:solidFill>
                <a:srgbClr val="351909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51911" y="110456"/>
            <a:ext cx="312297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i="1" cap="none" spc="0" dirty="0" smtClean="0">
                <a:ln/>
                <a:solidFill>
                  <a:srgbClr val="351909"/>
                </a:solidFill>
                <a:effectLst/>
              </a:rPr>
              <a:t>* </a:t>
            </a:r>
            <a:r>
              <a:rPr lang="ru-RU" sz="3200" b="1" i="1" cap="none" spc="0" dirty="0" err="1" smtClean="0">
                <a:ln/>
                <a:solidFill>
                  <a:srgbClr val="351909"/>
                </a:solidFill>
                <a:effectLst/>
              </a:rPr>
              <a:t>Положення</a:t>
            </a:r>
            <a:r>
              <a:rPr lang="ru-RU" sz="3200" b="1" i="1" cap="none" spc="0" dirty="0" smtClean="0">
                <a:ln/>
                <a:solidFill>
                  <a:srgbClr val="351909"/>
                </a:solidFill>
                <a:effectLst/>
              </a:rPr>
              <a:t> </a:t>
            </a:r>
          </a:p>
          <a:p>
            <a:r>
              <a:rPr lang="ru-RU" sz="3200" b="1" i="1" cap="none" spc="0" dirty="0" smtClean="0">
                <a:ln/>
                <a:solidFill>
                  <a:srgbClr val="351909"/>
                </a:solidFill>
                <a:effectLst/>
              </a:rPr>
              <a:t>   про раду ЗНЗ</a:t>
            </a:r>
          </a:p>
          <a:p>
            <a:r>
              <a:rPr lang="ru-RU" sz="3200" b="1" i="1" dirty="0" smtClean="0">
                <a:ln/>
                <a:solidFill>
                  <a:srgbClr val="351909"/>
                </a:solidFill>
              </a:rPr>
              <a:t>   </a:t>
            </a:r>
            <a:r>
              <a:rPr lang="ru-RU" sz="3200" b="1" i="1" dirty="0" err="1" smtClean="0">
                <a:ln/>
                <a:solidFill>
                  <a:srgbClr val="351909"/>
                </a:solidFill>
              </a:rPr>
              <a:t>від</a:t>
            </a:r>
            <a:r>
              <a:rPr lang="ru-RU" sz="3200" b="1" i="1" dirty="0" smtClean="0">
                <a:ln/>
                <a:solidFill>
                  <a:srgbClr val="351909"/>
                </a:solidFill>
              </a:rPr>
              <a:t> 27 </a:t>
            </a:r>
            <a:r>
              <a:rPr lang="ru-RU" sz="3200" b="1" i="1" dirty="0" err="1" smtClean="0">
                <a:ln/>
                <a:solidFill>
                  <a:srgbClr val="351909"/>
                </a:solidFill>
              </a:rPr>
              <a:t>березня</a:t>
            </a:r>
            <a:r>
              <a:rPr lang="ru-RU" sz="3200" b="1" i="1" dirty="0" smtClean="0">
                <a:ln/>
                <a:solidFill>
                  <a:srgbClr val="351909"/>
                </a:solidFill>
              </a:rPr>
              <a:t> </a:t>
            </a:r>
          </a:p>
          <a:p>
            <a:r>
              <a:rPr lang="ru-RU" sz="3200" b="1" i="1" cap="none" spc="0" dirty="0" smtClean="0">
                <a:ln/>
                <a:solidFill>
                  <a:srgbClr val="351909"/>
                </a:solidFill>
                <a:effectLst/>
              </a:rPr>
              <a:t>   2001 року</a:t>
            </a:r>
          </a:p>
          <a:p>
            <a:r>
              <a:rPr lang="ru-RU" sz="3200" b="1" i="1" dirty="0" smtClean="0">
                <a:ln/>
                <a:solidFill>
                  <a:srgbClr val="351909"/>
                </a:solidFill>
              </a:rPr>
              <a:t>   № 159</a:t>
            </a:r>
            <a:endParaRPr lang="ru-RU" sz="3200" b="1" i="1" cap="none" spc="0" dirty="0">
              <a:ln/>
              <a:solidFill>
                <a:srgbClr val="35190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91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991" y="535802"/>
            <a:ext cx="1191669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«…не </a:t>
            </a:r>
            <a:r>
              <a:rPr lang="uk-UA" sz="3400" b="1" dirty="0">
                <a:ln/>
                <a:solidFill>
                  <a:srgbClr val="49077B"/>
                </a:solidFill>
              </a:rPr>
              <a:t>можна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підміняти підлітків </a:t>
            </a:r>
            <a:r>
              <a:rPr lang="uk-UA" sz="3400" b="1" dirty="0">
                <a:ln/>
                <a:solidFill>
                  <a:srgbClr val="49077B"/>
                </a:solidFill>
              </a:rPr>
              <a:t>там, де вони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самі </a:t>
            </a:r>
          </a:p>
          <a:p>
            <a:r>
              <a:rPr lang="uk-UA" sz="3400" b="1" u="sng" dirty="0" smtClean="0">
                <a:ln/>
                <a:solidFill>
                  <a:srgbClr val="49077B"/>
                </a:solidFill>
              </a:rPr>
              <a:t>можуть справитися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; </a:t>
            </a:r>
            <a:endParaRPr lang="uk-UA" sz="3400" b="1" dirty="0">
              <a:ln/>
              <a:solidFill>
                <a:srgbClr val="49077B"/>
              </a:solidFill>
            </a:endParaRP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необхідно </a:t>
            </a:r>
            <a:r>
              <a:rPr lang="uk-UA" sz="3400" b="1" dirty="0">
                <a:ln/>
                <a:solidFill>
                  <a:srgbClr val="49077B"/>
                </a:solidFill>
              </a:rPr>
              <a:t>мати витримку, терпіння і 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готовність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підтримувати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ідеї дітей, ініціативи, спиратися на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них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;</a:t>
            </a:r>
            <a:endParaRPr lang="uk-UA" sz="3400" b="1" dirty="0">
              <a:ln/>
              <a:solidFill>
                <a:srgbClr val="49077B"/>
              </a:solidFill>
            </a:endParaRP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важливо </a:t>
            </a:r>
            <a:r>
              <a:rPr lang="uk-UA" sz="3400" b="1" dirty="0">
                <a:ln/>
                <a:solidFill>
                  <a:srgbClr val="49077B"/>
                </a:solidFill>
              </a:rPr>
              <a:t>уміти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поважати рішення дітей і допомагати </a:t>
            </a:r>
            <a:endParaRPr lang="uk-UA" sz="3400" b="1" u="sng" dirty="0" smtClean="0">
              <a:ln/>
              <a:solidFill>
                <a:srgbClr val="49077B"/>
              </a:solidFill>
            </a:endParaRPr>
          </a:p>
          <a:p>
            <a:r>
              <a:rPr lang="uk-UA" sz="3400" b="1" u="sng" dirty="0" smtClean="0">
                <a:ln/>
                <a:solidFill>
                  <a:srgbClr val="49077B"/>
                </a:solidFill>
              </a:rPr>
              <a:t>їм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їх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реалізовувати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; </a:t>
            </a: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потрібно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уникати прямого натиску</a:t>
            </a:r>
            <a:r>
              <a:rPr lang="uk-UA" sz="3400" b="1" dirty="0">
                <a:ln/>
                <a:solidFill>
                  <a:srgbClr val="49077B"/>
                </a:solidFill>
              </a:rPr>
              <a:t>, навіть тоді, коли </a:t>
            </a:r>
            <a:endParaRPr lang="uk-UA" sz="3400" b="1" dirty="0" smtClean="0">
              <a:ln/>
              <a:solidFill>
                <a:srgbClr val="49077B"/>
              </a:solidFill>
            </a:endParaRP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думки </a:t>
            </a:r>
            <a:r>
              <a:rPr lang="uk-UA" sz="3400" b="1" dirty="0">
                <a:ln/>
                <a:solidFill>
                  <a:srgbClr val="49077B"/>
                </a:solidFill>
              </a:rPr>
              <a:t>і дії дітей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здаються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помилковими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;</a:t>
            </a:r>
            <a:endParaRPr lang="uk-UA" sz="3400" b="1" dirty="0">
              <a:ln/>
              <a:solidFill>
                <a:srgbClr val="49077B"/>
              </a:solidFill>
            </a:endParaRP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бачити </a:t>
            </a:r>
            <a:r>
              <a:rPr lang="uk-UA" sz="3400" b="1" dirty="0">
                <a:ln/>
                <a:solidFill>
                  <a:srgbClr val="49077B"/>
                </a:solidFill>
              </a:rPr>
              <a:t>не тільки 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зовнішній бік, </a:t>
            </a:r>
            <a:r>
              <a:rPr lang="uk-UA" sz="3400" b="1" dirty="0">
                <a:ln/>
                <a:solidFill>
                  <a:srgbClr val="49077B"/>
                </a:solidFill>
              </a:rPr>
              <a:t>явні прояви 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кожного, </a:t>
            </a:r>
          </a:p>
          <a:p>
            <a:r>
              <a:rPr lang="uk-UA" sz="3400" b="1" dirty="0" smtClean="0">
                <a:ln/>
                <a:solidFill>
                  <a:srgbClr val="49077B"/>
                </a:solidFill>
              </a:rPr>
              <a:t>але й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дізнаватися ціннісні уявлення, спонукальні </a:t>
            </a:r>
          </a:p>
          <a:p>
            <a:r>
              <a:rPr lang="uk-UA" sz="3400" b="1" u="sng" dirty="0" smtClean="0">
                <a:ln/>
                <a:solidFill>
                  <a:srgbClr val="49077B"/>
                </a:solidFill>
              </a:rPr>
              <a:t>мотиви, очікування, інтереси, настрої для створення </a:t>
            </a:r>
          </a:p>
          <a:p>
            <a:r>
              <a:rPr lang="uk-UA" sz="3400" b="1" u="sng" dirty="0" smtClean="0">
                <a:ln/>
                <a:solidFill>
                  <a:srgbClr val="49077B"/>
                </a:solidFill>
              </a:rPr>
              <a:t>умов </a:t>
            </a:r>
            <a:r>
              <a:rPr lang="uk-UA" sz="3400" b="1" u="sng" dirty="0">
                <a:ln/>
                <a:solidFill>
                  <a:srgbClr val="49077B"/>
                </a:solidFill>
              </a:rPr>
              <a:t>самореалізації і саморозвитку </a:t>
            </a:r>
            <a:r>
              <a:rPr lang="uk-UA" sz="3400" b="1" u="sng" dirty="0" smtClean="0">
                <a:ln/>
                <a:solidFill>
                  <a:srgbClr val="49077B"/>
                </a:solidFill>
              </a:rPr>
              <a:t>підлітків</a:t>
            </a:r>
            <a:r>
              <a:rPr lang="uk-UA" sz="3400" b="1" dirty="0" smtClean="0">
                <a:ln/>
                <a:solidFill>
                  <a:srgbClr val="49077B"/>
                </a:solidFill>
              </a:rPr>
              <a:t>». </a:t>
            </a:r>
            <a:endParaRPr lang="en-US" sz="3400" b="1" dirty="0" smtClean="0">
              <a:ln/>
              <a:solidFill>
                <a:srgbClr val="49077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6519" y="0"/>
            <a:ext cx="4945623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3400" b="1" u="sng" dirty="0" smtClean="0">
                <a:ln/>
                <a:solidFill>
                  <a:srgbClr val="490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3400" b="1" u="sng" dirty="0" err="1" smtClean="0">
                <a:ln/>
                <a:solidFill>
                  <a:srgbClr val="490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В.О.Сухомлинським</a:t>
            </a:r>
            <a:r>
              <a:rPr lang="uk-UA" sz="3400" b="1" u="sng" dirty="0" smtClean="0">
                <a:ln/>
                <a:solidFill>
                  <a:srgbClr val="490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400" b="1" u="sng" dirty="0" smtClean="0">
              <a:ln/>
              <a:solidFill>
                <a:srgbClr val="490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7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193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2019-01-15T17:59:04Z</dcterms:created>
  <dcterms:modified xsi:type="dcterms:W3CDTF">2019-01-15T20:31:56Z</dcterms:modified>
</cp:coreProperties>
</file>