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6" r:id="rId6"/>
    <p:sldId id="265" r:id="rId7"/>
    <p:sldId id="264" r:id="rId8"/>
    <p:sldId id="270" r:id="rId9"/>
    <p:sldId id="263" r:id="rId10"/>
    <p:sldId id="274" r:id="rId11"/>
    <p:sldId id="262" r:id="rId12"/>
    <p:sldId id="275" r:id="rId13"/>
    <p:sldId id="269" r:id="rId14"/>
    <p:sldId id="276" r:id="rId15"/>
    <p:sldId id="271" r:id="rId16"/>
    <p:sldId id="268" r:id="rId17"/>
    <p:sldId id="261" r:id="rId18"/>
    <p:sldId id="267" r:id="rId19"/>
    <p:sldId id="272" r:id="rId20"/>
    <p:sldId id="273" r:id="rId2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C9A6E4"/>
    <a:srgbClr val="A80000"/>
    <a:srgbClr val="E1F51F"/>
    <a:srgbClr val="E6FD5F"/>
    <a:srgbClr val="2C88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5E3F58-D51D-429C-A01D-11BC31AA3B0C}" type="doc">
      <dgm:prSet loTypeId="urn:microsoft.com/office/officeart/2005/8/layout/orgChart1" loCatId="hierarchy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20BE9CBD-585B-4C79-AA93-6BF8B8379F9A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uk-UA" dirty="0" smtClean="0"/>
            <a:t>Пароутворення</a:t>
          </a:r>
          <a:endParaRPr lang="uk-UA" dirty="0"/>
        </a:p>
      </dgm:t>
    </dgm:pt>
    <dgm:pt modelId="{8BA902D9-3B73-473B-8195-EA09303ACCC5}" type="parTrans" cxnId="{76C8DD84-1828-40FB-9FBD-DEACF54C7281}">
      <dgm:prSet/>
      <dgm:spPr/>
      <dgm:t>
        <a:bodyPr/>
        <a:lstStyle/>
        <a:p>
          <a:endParaRPr lang="uk-UA"/>
        </a:p>
      </dgm:t>
    </dgm:pt>
    <dgm:pt modelId="{FBF3F755-4427-4053-ACFE-180760C4B0E0}" type="sibTrans" cxnId="{76C8DD84-1828-40FB-9FBD-DEACF54C7281}">
      <dgm:prSet/>
      <dgm:spPr/>
      <dgm:t>
        <a:bodyPr/>
        <a:lstStyle/>
        <a:p>
          <a:endParaRPr lang="uk-UA"/>
        </a:p>
      </dgm:t>
    </dgm:pt>
    <dgm:pt modelId="{15625B4F-3256-4C21-9E99-C24540A397C3}">
      <dgm:prSet phldrT="[Текст]"/>
      <dgm:spPr>
        <a:solidFill>
          <a:srgbClr val="00B0F0"/>
        </a:solidFill>
      </dgm:spPr>
      <dgm:t>
        <a:bodyPr/>
        <a:lstStyle/>
        <a:p>
          <a:r>
            <a:rPr lang="uk-UA" dirty="0" smtClean="0"/>
            <a:t>Випаровування</a:t>
          </a:r>
          <a:endParaRPr lang="uk-UA" dirty="0"/>
        </a:p>
      </dgm:t>
    </dgm:pt>
    <dgm:pt modelId="{490DDB0E-CF6B-44B2-927B-3B8DEAB12237}" type="parTrans" cxnId="{6C05824F-093C-4096-90F2-1B5E8699D86C}">
      <dgm:prSet/>
      <dgm:spPr/>
      <dgm:t>
        <a:bodyPr/>
        <a:lstStyle/>
        <a:p>
          <a:endParaRPr lang="uk-UA"/>
        </a:p>
      </dgm:t>
    </dgm:pt>
    <dgm:pt modelId="{EBCBEF5C-A0DF-4C2C-8D27-BAE784957719}" type="sibTrans" cxnId="{6C05824F-093C-4096-90F2-1B5E8699D86C}">
      <dgm:prSet/>
      <dgm:spPr/>
      <dgm:t>
        <a:bodyPr/>
        <a:lstStyle/>
        <a:p>
          <a:endParaRPr lang="uk-UA"/>
        </a:p>
      </dgm:t>
    </dgm:pt>
    <dgm:pt modelId="{CDE21559-8D25-4098-9BEB-DE6E63020590}">
      <dgm:prSet phldrT="[Текст]"/>
      <dgm:spPr>
        <a:solidFill>
          <a:srgbClr val="C9A6E4"/>
        </a:solidFill>
      </dgm:spPr>
      <dgm:t>
        <a:bodyPr/>
        <a:lstStyle/>
        <a:p>
          <a:r>
            <a:rPr lang="uk-UA" dirty="0" smtClean="0"/>
            <a:t>Кипіння</a:t>
          </a:r>
          <a:endParaRPr lang="uk-UA" dirty="0"/>
        </a:p>
      </dgm:t>
    </dgm:pt>
    <dgm:pt modelId="{CD76446C-F57B-4687-8D90-1A83FB586D90}" type="parTrans" cxnId="{56EF0A42-A3CA-481F-9049-77A20D653133}">
      <dgm:prSet/>
      <dgm:spPr/>
      <dgm:t>
        <a:bodyPr/>
        <a:lstStyle/>
        <a:p>
          <a:endParaRPr lang="uk-UA"/>
        </a:p>
      </dgm:t>
    </dgm:pt>
    <dgm:pt modelId="{EFD7E4CC-8E98-4E88-BFB0-58D2422E8618}" type="sibTrans" cxnId="{56EF0A42-A3CA-481F-9049-77A20D653133}">
      <dgm:prSet/>
      <dgm:spPr/>
      <dgm:t>
        <a:bodyPr/>
        <a:lstStyle/>
        <a:p>
          <a:endParaRPr lang="uk-UA"/>
        </a:p>
      </dgm:t>
    </dgm:pt>
    <dgm:pt modelId="{D2B957D4-056A-4FAF-8F96-64F9E9AADDD6}" type="pres">
      <dgm:prSet presAssocID="{1B5E3F58-D51D-429C-A01D-11BC31AA3B0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2F32FC4-E37D-4712-B2FE-DC3F3B250CA2}" type="pres">
      <dgm:prSet presAssocID="{20BE9CBD-585B-4C79-AA93-6BF8B8379F9A}" presName="hierRoot1" presStyleCnt="0">
        <dgm:presLayoutVars>
          <dgm:hierBranch val="init"/>
        </dgm:presLayoutVars>
      </dgm:prSet>
      <dgm:spPr/>
    </dgm:pt>
    <dgm:pt modelId="{3D5768D5-1987-4CA2-AF68-23230AD24210}" type="pres">
      <dgm:prSet presAssocID="{20BE9CBD-585B-4C79-AA93-6BF8B8379F9A}" presName="rootComposite1" presStyleCnt="0"/>
      <dgm:spPr/>
    </dgm:pt>
    <dgm:pt modelId="{4823BE52-E69C-4E3E-B930-6AD65C1CC409}" type="pres">
      <dgm:prSet presAssocID="{20BE9CBD-585B-4C79-AA93-6BF8B8379F9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716C1D1-CD22-46C1-99DB-34C30E71ED2A}" type="pres">
      <dgm:prSet presAssocID="{20BE9CBD-585B-4C79-AA93-6BF8B8379F9A}" presName="rootConnector1" presStyleLbl="node1" presStyleIdx="0" presStyleCnt="0"/>
      <dgm:spPr/>
      <dgm:t>
        <a:bodyPr/>
        <a:lstStyle/>
        <a:p>
          <a:endParaRPr lang="uk-UA"/>
        </a:p>
      </dgm:t>
    </dgm:pt>
    <dgm:pt modelId="{4F71B1C5-6AB5-4382-9772-74C4FA303BF9}" type="pres">
      <dgm:prSet presAssocID="{20BE9CBD-585B-4C79-AA93-6BF8B8379F9A}" presName="hierChild2" presStyleCnt="0"/>
      <dgm:spPr/>
    </dgm:pt>
    <dgm:pt modelId="{0B5A09B4-2BAA-4E9E-9EEF-F36D52E6F36E}" type="pres">
      <dgm:prSet presAssocID="{490DDB0E-CF6B-44B2-927B-3B8DEAB12237}" presName="Name37" presStyleLbl="parChTrans1D2" presStyleIdx="0" presStyleCnt="2"/>
      <dgm:spPr/>
      <dgm:t>
        <a:bodyPr/>
        <a:lstStyle/>
        <a:p>
          <a:endParaRPr lang="uk-UA"/>
        </a:p>
      </dgm:t>
    </dgm:pt>
    <dgm:pt modelId="{31D4878F-4DC2-4ACA-9F97-8E5E03109211}" type="pres">
      <dgm:prSet presAssocID="{15625B4F-3256-4C21-9E99-C24540A397C3}" presName="hierRoot2" presStyleCnt="0">
        <dgm:presLayoutVars>
          <dgm:hierBranch val="init"/>
        </dgm:presLayoutVars>
      </dgm:prSet>
      <dgm:spPr/>
    </dgm:pt>
    <dgm:pt modelId="{D0B86710-85BC-4DC1-96A9-9D382E3318AE}" type="pres">
      <dgm:prSet presAssocID="{15625B4F-3256-4C21-9E99-C24540A397C3}" presName="rootComposite" presStyleCnt="0"/>
      <dgm:spPr/>
    </dgm:pt>
    <dgm:pt modelId="{9D7AF131-DD1A-4C2B-8FE5-0D5FDEC1CEAA}" type="pres">
      <dgm:prSet presAssocID="{15625B4F-3256-4C21-9E99-C24540A397C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C354954-2A52-48B1-860F-7D4AB74E0D3A}" type="pres">
      <dgm:prSet presAssocID="{15625B4F-3256-4C21-9E99-C24540A397C3}" presName="rootConnector" presStyleLbl="node2" presStyleIdx="0" presStyleCnt="2"/>
      <dgm:spPr/>
      <dgm:t>
        <a:bodyPr/>
        <a:lstStyle/>
        <a:p>
          <a:endParaRPr lang="uk-UA"/>
        </a:p>
      </dgm:t>
    </dgm:pt>
    <dgm:pt modelId="{2445DE57-96C4-4C5C-8CB1-255A0E7BA2D6}" type="pres">
      <dgm:prSet presAssocID="{15625B4F-3256-4C21-9E99-C24540A397C3}" presName="hierChild4" presStyleCnt="0"/>
      <dgm:spPr/>
    </dgm:pt>
    <dgm:pt modelId="{6515BC29-4667-4F19-90F9-2402A171B85E}" type="pres">
      <dgm:prSet presAssocID="{15625B4F-3256-4C21-9E99-C24540A397C3}" presName="hierChild5" presStyleCnt="0"/>
      <dgm:spPr/>
    </dgm:pt>
    <dgm:pt modelId="{6C639865-9D12-4E67-9BB3-5B81AD123B10}" type="pres">
      <dgm:prSet presAssocID="{CD76446C-F57B-4687-8D90-1A83FB586D90}" presName="Name37" presStyleLbl="parChTrans1D2" presStyleIdx="1" presStyleCnt="2"/>
      <dgm:spPr/>
      <dgm:t>
        <a:bodyPr/>
        <a:lstStyle/>
        <a:p>
          <a:endParaRPr lang="uk-UA"/>
        </a:p>
      </dgm:t>
    </dgm:pt>
    <dgm:pt modelId="{A72C2B43-AE90-4453-9DE7-4B8EE79C7DA9}" type="pres">
      <dgm:prSet presAssocID="{CDE21559-8D25-4098-9BEB-DE6E63020590}" presName="hierRoot2" presStyleCnt="0">
        <dgm:presLayoutVars>
          <dgm:hierBranch val="init"/>
        </dgm:presLayoutVars>
      </dgm:prSet>
      <dgm:spPr/>
    </dgm:pt>
    <dgm:pt modelId="{32138EBF-981F-4DD4-BF15-93FCAF6B67A8}" type="pres">
      <dgm:prSet presAssocID="{CDE21559-8D25-4098-9BEB-DE6E63020590}" presName="rootComposite" presStyleCnt="0"/>
      <dgm:spPr/>
    </dgm:pt>
    <dgm:pt modelId="{23F45AB6-0487-4966-8784-4A3082B6D855}" type="pres">
      <dgm:prSet presAssocID="{CDE21559-8D25-4098-9BEB-DE6E6302059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B6CB42F-2279-4129-97B8-9D8924689EA5}" type="pres">
      <dgm:prSet presAssocID="{CDE21559-8D25-4098-9BEB-DE6E63020590}" presName="rootConnector" presStyleLbl="node2" presStyleIdx="1" presStyleCnt="2"/>
      <dgm:spPr/>
      <dgm:t>
        <a:bodyPr/>
        <a:lstStyle/>
        <a:p>
          <a:endParaRPr lang="uk-UA"/>
        </a:p>
      </dgm:t>
    </dgm:pt>
    <dgm:pt modelId="{E929BFF6-B8FD-4B6E-9C1A-1A41317E66B6}" type="pres">
      <dgm:prSet presAssocID="{CDE21559-8D25-4098-9BEB-DE6E63020590}" presName="hierChild4" presStyleCnt="0"/>
      <dgm:spPr/>
    </dgm:pt>
    <dgm:pt modelId="{F77D9C33-F317-49A3-962E-D916B91BD65D}" type="pres">
      <dgm:prSet presAssocID="{CDE21559-8D25-4098-9BEB-DE6E63020590}" presName="hierChild5" presStyleCnt="0"/>
      <dgm:spPr/>
    </dgm:pt>
    <dgm:pt modelId="{14586D89-C296-4FC9-B061-44A233A5BA23}" type="pres">
      <dgm:prSet presAssocID="{20BE9CBD-585B-4C79-AA93-6BF8B8379F9A}" presName="hierChild3" presStyleCnt="0"/>
      <dgm:spPr/>
    </dgm:pt>
  </dgm:ptLst>
  <dgm:cxnLst>
    <dgm:cxn modelId="{0ED4B9EC-3364-473A-B1CC-E4E92094380E}" type="presOf" srcId="{1B5E3F58-D51D-429C-A01D-11BC31AA3B0C}" destId="{D2B957D4-056A-4FAF-8F96-64F9E9AADDD6}" srcOrd="0" destOrd="0" presId="urn:microsoft.com/office/officeart/2005/8/layout/orgChart1"/>
    <dgm:cxn modelId="{76C93C03-9215-4FFE-BD8D-B92D73D63004}" type="presOf" srcId="{20BE9CBD-585B-4C79-AA93-6BF8B8379F9A}" destId="{1716C1D1-CD22-46C1-99DB-34C30E71ED2A}" srcOrd="1" destOrd="0" presId="urn:microsoft.com/office/officeart/2005/8/layout/orgChart1"/>
    <dgm:cxn modelId="{6C05824F-093C-4096-90F2-1B5E8699D86C}" srcId="{20BE9CBD-585B-4C79-AA93-6BF8B8379F9A}" destId="{15625B4F-3256-4C21-9E99-C24540A397C3}" srcOrd="0" destOrd="0" parTransId="{490DDB0E-CF6B-44B2-927B-3B8DEAB12237}" sibTransId="{EBCBEF5C-A0DF-4C2C-8D27-BAE784957719}"/>
    <dgm:cxn modelId="{8E85F5C9-F57D-4FD2-9F7A-1F427B76B706}" type="presOf" srcId="{CDE21559-8D25-4098-9BEB-DE6E63020590}" destId="{23F45AB6-0487-4966-8784-4A3082B6D855}" srcOrd="0" destOrd="0" presId="urn:microsoft.com/office/officeart/2005/8/layout/orgChart1"/>
    <dgm:cxn modelId="{4983F0D0-62AF-4F15-AF0F-D40531BF4E35}" type="presOf" srcId="{CDE21559-8D25-4098-9BEB-DE6E63020590}" destId="{6B6CB42F-2279-4129-97B8-9D8924689EA5}" srcOrd="1" destOrd="0" presId="urn:microsoft.com/office/officeart/2005/8/layout/orgChart1"/>
    <dgm:cxn modelId="{56EF0A42-A3CA-481F-9049-77A20D653133}" srcId="{20BE9CBD-585B-4C79-AA93-6BF8B8379F9A}" destId="{CDE21559-8D25-4098-9BEB-DE6E63020590}" srcOrd="1" destOrd="0" parTransId="{CD76446C-F57B-4687-8D90-1A83FB586D90}" sibTransId="{EFD7E4CC-8E98-4E88-BFB0-58D2422E8618}"/>
    <dgm:cxn modelId="{2CE12CC7-E317-4515-A1BA-0B220B8B5AC3}" type="presOf" srcId="{20BE9CBD-585B-4C79-AA93-6BF8B8379F9A}" destId="{4823BE52-E69C-4E3E-B930-6AD65C1CC409}" srcOrd="0" destOrd="0" presId="urn:microsoft.com/office/officeart/2005/8/layout/orgChart1"/>
    <dgm:cxn modelId="{5785C73E-BD7C-4D84-A88C-119AD693E144}" type="presOf" srcId="{15625B4F-3256-4C21-9E99-C24540A397C3}" destId="{9D7AF131-DD1A-4C2B-8FE5-0D5FDEC1CEAA}" srcOrd="0" destOrd="0" presId="urn:microsoft.com/office/officeart/2005/8/layout/orgChart1"/>
    <dgm:cxn modelId="{76C8DD84-1828-40FB-9FBD-DEACF54C7281}" srcId="{1B5E3F58-D51D-429C-A01D-11BC31AA3B0C}" destId="{20BE9CBD-585B-4C79-AA93-6BF8B8379F9A}" srcOrd="0" destOrd="0" parTransId="{8BA902D9-3B73-473B-8195-EA09303ACCC5}" sibTransId="{FBF3F755-4427-4053-ACFE-180760C4B0E0}"/>
    <dgm:cxn modelId="{5F7488D3-396D-476B-981B-A16FCDB8BF90}" type="presOf" srcId="{15625B4F-3256-4C21-9E99-C24540A397C3}" destId="{1C354954-2A52-48B1-860F-7D4AB74E0D3A}" srcOrd="1" destOrd="0" presId="urn:microsoft.com/office/officeart/2005/8/layout/orgChart1"/>
    <dgm:cxn modelId="{C6FBF23F-7120-4414-A074-210CE1E21E2E}" type="presOf" srcId="{490DDB0E-CF6B-44B2-927B-3B8DEAB12237}" destId="{0B5A09B4-2BAA-4E9E-9EEF-F36D52E6F36E}" srcOrd="0" destOrd="0" presId="urn:microsoft.com/office/officeart/2005/8/layout/orgChart1"/>
    <dgm:cxn modelId="{C922F646-DBC6-40F1-9B64-0B7C80E517D6}" type="presOf" srcId="{CD76446C-F57B-4687-8D90-1A83FB586D90}" destId="{6C639865-9D12-4E67-9BB3-5B81AD123B10}" srcOrd="0" destOrd="0" presId="urn:microsoft.com/office/officeart/2005/8/layout/orgChart1"/>
    <dgm:cxn modelId="{2912ACEA-9F67-425D-8D4C-F9D4F1DB6343}" type="presParOf" srcId="{D2B957D4-056A-4FAF-8F96-64F9E9AADDD6}" destId="{C2F32FC4-E37D-4712-B2FE-DC3F3B250CA2}" srcOrd="0" destOrd="0" presId="urn:microsoft.com/office/officeart/2005/8/layout/orgChart1"/>
    <dgm:cxn modelId="{057D5239-0CCC-4B3B-9DF8-C85A3E6EF5E3}" type="presParOf" srcId="{C2F32FC4-E37D-4712-B2FE-DC3F3B250CA2}" destId="{3D5768D5-1987-4CA2-AF68-23230AD24210}" srcOrd="0" destOrd="0" presId="urn:microsoft.com/office/officeart/2005/8/layout/orgChart1"/>
    <dgm:cxn modelId="{D9CEF38B-109C-4F6B-99D5-F834DFC0706B}" type="presParOf" srcId="{3D5768D5-1987-4CA2-AF68-23230AD24210}" destId="{4823BE52-E69C-4E3E-B930-6AD65C1CC409}" srcOrd="0" destOrd="0" presId="urn:microsoft.com/office/officeart/2005/8/layout/orgChart1"/>
    <dgm:cxn modelId="{67A40C59-BC78-4096-BFDC-DF517D8A5B20}" type="presParOf" srcId="{3D5768D5-1987-4CA2-AF68-23230AD24210}" destId="{1716C1D1-CD22-46C1-99DB-34C30E71ED2A}" srcOrd="1" destOrd="0" presId="urn:microsoft.com/office/officeart/2005/8/layout/orgChart1"/>
    <dgm:cxn modelId="{96827887-989E-491B-8162-2C3564290D45}" type="presParOf" srcId="{C2F32FC4-E37D-4712-B2FE-DC3F3B250CA2}" destId="{4F71B1C5-6AB5-4382-9772-74C4FA303BF9}" srcOrd="1" destOrd="0" presId="urn:microsoft.com/office/officeart/2005/8/layout/orgChart1"/>
    <dgm:cxn modelId="{0BBE5373-208C-4C15-AA8D-F2AE5372AB9C}" type="presParOf" srcId="{4F71B1C5-6AB5-4382-9772-74C4FA303BF9}" destId="{0B5A09B4-2BAA-4E9E-9EEF-F36D52E6F36E}" srcOrd="0" destOrd="0" presId="urn:microsoft.com/office/officeart/2005/8/layout/orgChart1"/>
    <dgm:cxn modelId="{5788042F-4505-4F6B-B5EE-464A89AB8DCE}" type="presParOf" srcId="{4F71B1C5-6AB5-4382-9772-74C4FA303BF9}" destId="{31D4878F-4DC2-4ACA-9F97-8E5E03109211}" srcOrd="1" destOrd="0" presId="urn:microsoft.com/office/officeart/2005/8/layout/orgChart1"/>
    <dgm:cxn modelId="{D9EFBDBE-807B-4A59-8B0F-F2E321B77996}" type="presParOf" srcId="{31D4878F-4DC2-4ACA-9F97-8E5E03109211}" destId="{D0B86710-85BC-4DC1-96A9-9D382E3318AE}" srcOrd="0" destOrd="0" presId="urn:microsoft.com/office/officeart/2005/8/layout/orgChart1"/>
    <dgm:cxn modelId="{A6D7DE93-4B5E-46FE-A32E-B302A25357DF}" type="presParOf" srcId="{D0B86710-85BC-4DC1-96A9-9D382E3318AE}" destId="{9D7AF131-DD1A-4C2B-8FE5-0D5FDEC1CEAA}" srcOrd="0" destOrd="0" presId="urn:microsoft.com/office/officeart/2005/8/layout/orgChart1"/>
    <dgm:cxn modelId="{7202B024-09B7-4F31-BEF8-CAE3C5ECA25B}" type="presParOf" srcId="{D0B86710-85BC-4DC1-96A9-9D382E3318AE}" destId="{1C354954-2A52-48B1-860F-7D4AB74E0D3A}" srcOrd="1" destOrd="0" presId="urn:microsoft.com/office/officeart/2005/8/layout/orgChart1"/>
    <dgm:cxn modelId="{73A6AE4A-D553-4335-A5B4-25320AFE519B}" type="presParOf" srcId="{31D4878F-4DC2-4ACA-9F97-8E5E03109211}" destId="{2445DE57-96C4-4C5C-8CB1-255A0E7BA2D6}" srcOrd="1" destOrd="0" presId="urn:microsoft.com/office/officeart/2005/8/layout/orgChart1"/>
    <dgm:cxn modelId="{EE5A1B6B-0899-4124-A3E9-B57DC10A611D}" type="presParOf" srcId="{31D4878F-4DC2-4ACA-9F97-8E5E03109211}" destId="{6515BC29-4667-4F19-90F9-2402A171B85E}" srcOrd="2" destOrd="0" presId="urn:microsoft.com/office/officeart/2005/8/layout/orgChart1"/>
    <dgm:cxn modelId="{75A87280-407F-43EB-BE57-92FF8BBED2DC}" type="presParOf" srcId="{4F71B1C5-6AB5-4382-9772-74C4FA303BF9}" destId="{6C639865-9D12-4E67-9BB3-5B81AD123B10}" srcOrd="2" destOrd="0" presId="urn:microsoft.com/office/officeart/2005/8/layout/orgChart1"/>
    <dgm:cxn modelId="{4ED12A5D-5066-49BA-8F14-1D9A7A8D89B5}" type="presParOf" srcId="{4F71B1C5-6AB5-4382-9772-74C4FA303BF9}" destId="{A72C2B43-AE90-4453-9DE7-4B8EE79C7DA9}" srcOrd="3" destOrd="0" presId="urn:microsoft.com/office/officeart/2005/8/layout/orgChart1"/>
    <dgm:cxn modelId="{6BA6DDEE-5F8B-4E01-B436-8E97C5C66290}" type="presParOf" srcId="{A72C2B43-AE90-4453-9DE7-4B8EE79C7DA9}" destId="{32138EBF-981F-4DD4-BF15-93FCAF6B67A8}" srcOrd="0" destOrd="0" presId="urn:microsoft.com/office/officeart/2005/8/layout/orgChart1"/>
    <dgm:cxn modelId="{E16E6C95-C3A0-418D-8D94-FADB4272793A}" type="presParOf" srcId="{32138EBF-981F-4DD4-BF15-93FCAF6B67A8}" destId="{23F45AB6-0487-4966-8784-4A3082B6D855}" srcOrd="0" destOrd="0" presId="urn:microsoft.com/office/officeart/2005/8/layout/orgChart1"/>
    <dgm:cxn modelId="{02631B77-91C6-42FB-88A9-CE4E9AB22499}" type="presParOf" srcId="{32138EBF-981F-4DD4-BF15-93FCAF6B67A8}" destId="{6B6CB42F-2279-4129-97B8-9D8924689EA5}" srcOrd="1" destOrd="0" presId="urn:microsoft.com/office/officeart/2005/8/layout/orgChart1"/>
    <dgm:cxn modelId="{AB7A8298-CCAC-444E-B490-4A41E01C9EBE}" type="presParOf" srcId="{A72C2B43-AE90-4453-9DE7-4B8EE79C7DA9}" destId="{E929BFF6-B8FD-4B6E-9C1A-1A41317E66B6}" srcOrd="1" destOrd="0" presId="urn:microsoft.com/office/officeart/2005/8/layout/orgChart1"/>
    <dgm:cxn modelId="{E073FB0D-39A9-434C-9ACA-BFAC47873962}" type="presParOf" srcId="{A72C2B43-AE90-4453-9DE7-4B8EE79C7DA9}" destId="{F77D9C33-F317-49A3-962E-D916B91BD65D}" srcOrd="2" destOrd="0" presId="urn:microsoft.com/office/officeart/2005/8/layout/orgChart1"/>
    <dgm:cxn modelId="{04CF1909-7293-4B5A-ADEC-BFAE3D10B887}" type="presParOf" srcId="{C2F32FC4-E37D-4712-B2FE-DC3F3B250CA2}" destId="{14586D89-C296-4FC9-B061-44A233A5BA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C95FB-FE31-406F-A4A9-4BA9DA109EB6}" type="datetimeFigureOut">
              <a:rPr lang="uk-UA" smtClean="0"/>
              <a:t>03.02.2019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4891-052E-4BA6-BE16-5B7A418C24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363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C95FB-FE31-406F-A4A9-4BA9DA109EB6}" type="datetimeFigureOut">
              <a:rPr lang="uk-UA" smtClean="0"/>
              <a:t>03.02.2019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4891-052E-4BA6-BE16-5B7A418C24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879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C95FB-FE31-406F-A4A9-4BA9DA109EB6}" type="datetimeFigureOut">
              <a:rPr lang="uk-UA" smtClean="0"/>
              <a:t>03.02.2019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4891-052E-4BA6-BE16-5B7A418C24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322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C95FB-FE31-406F-A4A9-4BA9DA109EB6}" type="datetimeFigureOut">
              <a:rPr lang="uk-UA" smtClean="0"/>
              <a:t>03.02.2019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4891-052E-4BA6-BE16-5B7A418C24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976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C95FB-FE31-406F-A4A9-4BA9DA109EB6}" type="datetimeFigureOut">
              <a:rPr lang="uk-UA" smtClean="0"/>
              <a:t>03.02.2019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4891-052E-4BA6-BE16-5B7A418C24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561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C95FB-FE31-406F-A4A9-4BA9DA109EB6}" type="datetimeFigureOut">
              <a:rPr lang="uk-UA" smtClean="0"/>
              <a:t>03.02.2019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4891-052E-4BA6-BE16-5B7A418C24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689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C95FB-FE31-406F-A4A9-4BA9DA109EB6}" type="datetimeFigureOut">
              <a:rPr lang="uk-UA" smtClean="0"/>
              <a:t>03.02.2019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4891-052E-4BA6-BE16-5B7A418C24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866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C95FB-FE31-406F-A4A9-4BA9DA109EB6}" type="datetimeFigureOut">
              <a:rPr lang="uk-UA" smtClean="0"/>
              <a:t>03.02.2019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4891-052E-4BA6-BE16-5B7A418C24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202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C95FB-FE31-406F-A4A9-4BA9DA109EB6}" type="datetimeFigureOut">
              <a:rPr lang="uk-UA" smtClean="0"/>
              <a:t>03.02.2019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4891-052E-4BA6-BE16-5B7A418C24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526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C95FB-FE31-406F-A4A9-4BA9DA109EB6}" type="datetimeFigureOut">
              <a:rPr lang="uk-UA" smtClean="0"/>
              <a:t>03.02.2019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4891-052E-4BA6-BE16-5B7A418C24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064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C95FB-FE31-406F-A4A9-4BA9DA109EB6}" type="datetimeFigureOut">
              <a:rPr lang="uk-UA" smtClean="0"/>
              <a:t>03.02.2019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4891-052E-4BA6-BE16-5B7A418C24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436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2C88C6"/>
            </a:gs>
            <a:gs pos="3400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C95FB-FE31-406F-A4A9-4BA9DA109EB6}" type="datetimeFigureOut">
              <a:rPr lang="uk-UA" smtClean="0"/>
              <a:t>03.02.2019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64891-052E-4BA6-BE16-5B7A418C248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37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-829588" y="1106020"/>
            <a:ext cx="1444276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E1F51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Пароутворення </a:t>
            </a:r>
            <a:r>
              <a:rPr lang="uk-UA" sz="4000" b="1" i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E1F51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і </a:t>
            </a:r>
            <a:r>
              <a:rPr lang="uk-UA" sz="4000" b="1" i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E1F51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конденсація </a:t>
            </a:r>
            <a:endParaRPr lang="uk-UA" sz="4000" b="1" i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E1F51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Georgia" panose="02040502050405020303" pitchFamily="18" charset="0"/>
            </a:endParaRPr>
          </a:p>
          <a:p>
            <a:pPr algn="ctr"/>
            <a:endParaRPr lang="uk-UA" sz="4000" b="1" i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E1F51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02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608" y="3228975"/>
            <a:ext cx="5800725" cy="3629025"/>
          </a:xfrm>
          <a:prstGeom prst="rect">
            <a:avLst/>
          </a:prstGeom>
          <a:noFill/>
          <a:effectLst>
            <a:softEdge rad="292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09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013137" y="534760"/>
            <a:ext cx="9212688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uk-UA" sz="2800" b="1" i="1" u="sng" dirty="0" smtClean="0">
                <a:solidFill>
                  <a:srgbClr val="C00000"/>
                </a:solidFill>
              </a:rPr>
              <a:t>Запитання</a:t>
            </a:r>
          </a:p>
          <a:p>
            <a:pPr>
              <a:lnSpc>
                <a:spcPct val="90000"/>
              </a:lnSpc>
              <a:defRPr/>
            </a:pPr>
            <a:endParaRPr lang="uk-UA" sz="2800" b="1" i="1" u="sng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uk-UA" sz="2800" dirty="0" smtClean="0">
                <a:solidFill>
                  <a:srgbClr val="002060"/>
                </a:solidFill>
              </a:rPr>
              <a:t>В </a:t>
            </a:r>
            <a:r>
              <a:rPr lang="uk-UA" sz="2800" dirty="0">
                <a:solidFill>
                  <a:srgbClr val="002060"/>
                </a:solidFill>
              </a:rPr>
              <a:t>країнах Азії для питної води використовують спеціальні посудини зі слабко випаленої глини – </a:t>
            </a:r>
            <a:r>
              <a:rPr lang="uk-UA" sz="2800" dirty="0" err="1">
                <a:solidFill>
                  <a:srgbClr val="002060"/>
                </a:solidFill>
              </a:rPr>
              <a:t>алькарацца</a:t>
            </a:r>
            <a:r>
              <a:rPr lang="uk-UA" sz="2800" dirty="0">
                <a:solidFill>
                  <a:srgbClr val="002060"/>
                </a:solidFill>
              </a:rPr>
              <a:t>. Вода, налита в такі посудини, може просочуватися крізь глину. Чому вода в них залишається прохолодною навіть у спекотний літній день</a:t>
            </a:r>
            <a:r>
              <a:rPr lang="uk-UA" sz="2800" dirty="0" smtClean="0">
                <a:solidFill>
                  <a:srgbClr val="002060"/>
                </a:solidFill>
              </a:rPr>
              <a:t>?</a:t>
            </a:r>
          </a:p>
          <a:p>
            <a:pPr>
              <a:lnSpc>
                <a:spcPct val="90000"/>
              </a:lnSpc>
              <a:defRPr/>
            </a:pPr>
            <a:endParaRPr lang="uk-UA" sz="2800" u="sng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uk-UA" sz="2800" dirty="0" smtClean="0">
                <a:solidFill>
                  <a:srgbClr val="002060"/>
                </a:solidFill>
              </a:rPr>
              <a:t>Чому</a:t>
            </a:r>
            <a:r>
              <a:rPr lang="uk-UA" sz="2800" dirty="0">
                <a:solidFill>
                  <a:srgbClr val="002060"/>
                </a:solidFill>
              </a:rPr>
              <a:t>, якщо перелити у піалу гарячий чай, він остиває швидше</a:t>
            </a:r>
            <a:r>
              <a:rPr lang="uk-UA" sz="2800" dirty="0" smtClean="0">
                <a:solidFill>
                  <a:srgbClr val="002060"/>
                </a:solidFill>
              </a:rPr>
              <a:t>?</a:t>
            </a:r>
          </a:p>
          <a:p>
            <a:pPr>
              <a:lnSpc>
                <a:spcPct val="90000"/>
              </a:lnSpc>
              <a:defRPr/>
            </a:pPr>
            <a:endParaRPr lang="uk-UA" sz="2800" u="sng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uk-UA" sz="2800" dirty="0" smtClean="0">
                <a:solidFill>
                  <a:srgbClr val="002060"/>
                </a:solidFill>
              </a:rPr>
              <a:t>Чому </a:t>
            </a:r>
            <a:r>
              <a:rPr lang="uk-UA" sz="2800" dirty="0">
                <a:solidFill>
                  <a:srgbClr val="002060"/>
                </a:solidFill>
              </a:rPr>
              <a:t>трава</a:t>
            </a:r>
            <a:r>
              <a:rPr lang="uk-UA" sz="2800" dirty="0" smtClean="0">
                <a:solidFill>
                  <a:srgbClr val="002060"/>
                </a:solidFill>
              </a:rPr>
              <a:t>, яку </a:t>
            </a:r>
            <a:r>
              <a:rPr lang="uk-UA" sz="2800" dirty="0">
                <a:solidFill>
                  <a:srgbClr val="002060"/>
                </a:solidFill>
              </a:rPr>
              <a:t>скосили, швидше висихає у вітряну погоду, а ніж у тиху?</a:t>
            </a:r>
          </a:p>
        </p:txBody>
      </p:sp>
    </p:spTree>
    <p:extLst>
      <p:ext uri="{BB962C8B-B14F-4D97-AF65-F5344CB8AC3E}">
        <p14:creationId xmlns:p14="http://schemas.microsoft.com/office/powerpoint/2010/main" val="229115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451019" y="620309"/>
            <a:ext cx="8736171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uk-UA" sz="2800" b="1" i="1" u="sng" dirty="0">
                <a:solidFill>
                  <a:srgbClr val="C00000"/>
                </a:solidFill>
              </a:rPr>
              <a:t>Запитання</a:t>
            </a:r>
            <a:r>
              <a:rPr lang="uk-UA" sz="2800" u="sng" dirty="0">
                <a:solidFill>
                  <a:srgbClr val="C00000"/>
                </a:solidFill>
              </a:rPr>
              <a:t> </a:t>
            </a:r>
          </a:p>
          <a:p>
            <a:pPr algn="just">
              <a:lnSpc>
                <a:spcPct val="90000"/>
              </a:lnSpc>
              <a:defRPr/>
            </a:pPr>
            <a:endParaRPr lang="uk-UA" sz="2800" dirty="0" smtClean="0"/>
          </a:p>
          <a:p>
            <a:pPr algn="just">
              <a:lnSpc>
                <a:spcPct val="90000"/>
              </a:lnSpc>
              <a:defRPr/>
            </a:pPr>
            <a:r>
              <a:rPr lang="uk-UA" sz="2800" dirty="0" smtClean="0"/>
              <a:t>Для </a:t>
            </a:r>
            <a:r>
              <a:rPr lang="uk-UA" sz="2800" dirty="0"/>
              <a:t>чого овочі і фрукти, призначені для сушіння, розрізають на тонкі шматочки</a:t>
            </a:r>
            <a:r>
              <a:rPr lang="uk-UA" sz="2800" dirty="0" smtClean="0"/>
              <a:t>?</a:t>
            </a:r>
          </a:p>
          <a:p>
            <a:pPr algn="just">
              <a:lnSpc>
                <a:spcPct val="90000"/>
              </a:lnSpc>
              <a:defRPr/>
            </a:pPr>
            <a:endParaRPr lang="uk-UA" sz="2800" u="sng" dirty="0"/>
          </a:p>
          <a:p>
            <a:pPr algn="just">
              <a:lnSpc>
                <a:spcPct val="90000"/>
              </a:lnSpc>
              <a:defRPr/>
            </a:pPr>
            <a:r>
              <a:rPr lang="uk-UA" sz="2800" dirty="0" smtClean="0"/>
              <a:t>Чому </a:t>
            </a:r>
            <a:r>
              <a:rPr lang="uk-UA" sz="2800" dirty="0"/>
              <a:t>мокра білизна на </a:t>
            </a:r>
            <a:r>
              <a:rPr lang="uk-UA" sz="2800" dirty="0" err="1"/>
              <a:t>вітрі</a:t>
            </a:r>
            <a:r>
              <a:rPr lang="uk-UA" sz="2800" dirty="0"/>
              <a:t> сохне швидше? </a:t>
            </a:r>
            <a:endParaRPr lang="uk-UA" sz="2800" dirty="0" smtClean="0"/>
          </a:p>
          <a:p>
            <a:pPr algn="just">
              <a:lnSpc>
                <a:spcPct val="90000"/>
              </a:lnSpc>
              <a:defRPr/>
            </a:pPr>
            <a:endParaRPr lang="uk-UA" sz="2800" u="sng" dirty="0"/>
          </a:p>
          <a:p>
            <a:pPr algn="just">
              <a:lnSpc>
                <a:spcPct val="90000"/>
              </a:lnSpc>
              <a:defRPr/>
            </a:pPr>
            <a:r>
              <a:rPr lang="uk-UA" sz="2800" dirty="0" smtClean="0"/>
              <a:t>Чому </a:t>
            </a:r>
            <a:r>
              <a:rPr lang="uk-UA" sz="2800" dirty="0"/>
              <a:t>після змочування руки спиртом відчуття холоду сильніше, ніж після змочування водою</a:t>
            </a:r>
            <a:r>
              <a:rPr lang="uk-UA" sz="2800" dirty="0" smtClean="0"/>
              <a:t>?</a:t>
            </a:r>
          </a:p>
          <a:p>
            <a:pPr algn="just">
              <a:lnSpc>
                <a:spcPct val="90000"/>
              </a:lnSpc>
              <a:defRPr/>
            </a:pPr>
            <a:endParaRPr lang="uk-UA" sz="2800" u="sng" dirty="0"/>
          </a:p>
          <a:p>
            <a:pPr algn="just">
              <a:lnSpc>
                <a:spcPct val="90000"/>
              </a:lnSpc>
              <a:defRPr/>
            </a:pPr>
            <a:r>
              <a:rPr lang="uk-UA" sz="2800" dirty="0" smtClean="0"/>
              <a:t>Перебуваючи </a:t>
            </a:r>
            <a:r>
              <a:rPr lang="uk-UA" sz="2800" dirty="0"/>
              <a:t>в поході турист налив у посудину води з холодного джерела і побачив, що посудина ззовні вкрилася крапельками рідини. Чому?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1198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/>
          <a:srcRect t="4841" b="7424"/>
          <a:stretch/>
        </p:blipFill>
        <p:spPr bwMode="auto">
          <a:xfrm>
            <a:off x="1197736" y="463639"/>
            <a:ext cx="9981126" cy="5756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79012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rgbClr val="2C88C6"/>
            </a:gs>
            <a:gs pos="3400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88528603"/>
              </p:ext>
            </p:extLst>
          </p:nvPr>
        </p:nvGraphicFramePr>
        <p:xfrm>
          <a:off x="1026603" y="587076"/>
          <a:ext cx="933054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296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/>
          <a:srcRect t="16165" b="8493"/>
          <a:stretch/>
        </p:blipFill>
        <p:spPr bwMode="auto">
          <a:xfrm>
            <a:off x="1790164" y="656823"/>
            <a:ext cx="9182636" cy="562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97079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1995521" y="683975"/>
            <a:ext cx="85607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altLang="ru-RU" sz="2800" dirty="0">
                <a:solidFill>
                  <a:srgbClr val="002060"/>
                </a:solidFill>
              </a:rPr>
              <a:t>Щоб визначити кількість теплоти, необхідну для випаровування певної маси </a:t>
            </a:r>
            <a:r>
              <a:rPr lang="uk-UA" altLang="ru-RU" sz="2800" dirty="0" smtClean="0">
                <a:solidFill>
                  <a:srgbClr val="002060"/>
                </a:solidFill>
              </a:rPr>
              <a:t>рідини, взятої при температурі кипіння, </a:t>
            </a:r>
            <a:r>
              <a:rPr lang="uk-UA" altLang="ru-RU" sz="2800" dirty="0">
                <a:solidFill>
                  <a:srgbClr val="002060"/>
                </a:solidFill>
              </a:rPr>
              <a:t>треба її питому теплоту пароутворення  </a:t>
            </a:r>
            <a:r>
              <a:rPr lang="en-US" altLang="ru-RU" sz="2800" b="1" i="1" dirty="0">
                <a:solidFill>
                  <a:srgbClr val="002060"/>
                </a:solidFill>
              </a:rPr>
              <a:t>L</a:t>
            </a:r>
            <a:r>
              <a:rPr lang="en-US" altLang="ru-RU" sz="2800" dirty="0">
                <a:solidFill>
                  <a:srgbClr val="002060"/>
                </a:solidFill>
              </a:rPr>
              <a:t> </a:t>
            </a:r>
            <a:r>
              <a:rPr lang="uk-UA" altLang="ru-RU" sz="2800" dirty="0">
                <a:solidFill>
                  <a:srgbClr val="002060"/>
                </a:solidFill>
              </a:rPr>
              <a:t> помножити на її масу</a:t>
            </a:r>
            <a:r>
              <a:rPr lang="en-US" altLang="ru-RU" sz="2800" dirty="0">
                <a:solidFill>
                  <a:srgbClr val="002060"/>
                </a:solidFill>
              </a:rPr>
              <a:t> </a:t>
            </a:r>
            <a:r>
              <a:rPr lang="en-US" altLang="ru-RU" sz="2800" b="1" i="1" dirty="0">
                <a:solidFill>
                  <a:srgbClr val="002060"/>
                </a:solidFill>
              </a:rPr>
              <a:t>m </a:t>
            </a:r>
            <a:endParaRPr lang="uk-UA" altLang="ru-RU" sz="28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497729"/>
              </p:ext>
            </p:extLst>
          </p:nvPr>
        </p:nvGraphicFramePr>
        <p:xfrm>
          <a:off x="3187399" y="3016746"/>
          <a:ext cx="6176963" cy="214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Формула" r:id="rId3" imgW="583947" imgH="203112" progId="Equation.3">
                  <p:embed/>
                </p:oleObj>
              </mc:Choice>
              <mc:Fallback>
                <p:oleObj name="Формула" r:id="rId3" imgW="58394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7399" y="3016746"/>
                        <a:ext cx="6176963" cy="2149475"/>
                      </a:xfrm>
                      <a:prstGeom prst="rect">
                        <a:avLst/>
                      </a:prstGeom>
                      <a:solidFill>
                        <a:schemeClr val="bg2">
                          <a:lumMod val="75000"/>
                        </a:schemeClr>
                      </a:solidFill>
                      <a:ln w="76200" cmpd="tri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95521" y="5885645"/>
            <a:ext cx="3593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 що витрачається ця енергія?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938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257836" y="4512800"/>
            <a:ext cx="994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>
                <a:solidFill>
                  <a:srgbClr val="C00000"/>
                </a:solidFill>
              </a:rPr>
              <a:t>Роса: </a:t>
            </a:r>
            <a:r>
              <a:rPr lang="uk-UA" sz="2800" dirty="0">
                <a:solidFill>
                  <a:srgbClr val="002060"/>
                </a:solidFill>
              </a:rPr>
              <a:t>водяна пара, яка вдень накопичується в повітрі внаслідок випаровування, а вночі, охолоджуючись, </a:t>
            </a:r>
            <a:r>
              <a:rPr lang="uk-UA" sz="2800" dirty="0" smtClean="0">
                <a:solidFill>
                  <a:srgbClr val="002060"/>
                </a:solidFill>
              </a:rPr>
              <a:t>конденсується</a:t>
            </a:r>
            <a:endParaRPr lang="uk-UA" sz="28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74" y="682580"/>
            <a:ext cx="5483017" cy="3420748"/>
          </a:xfrm>
          <a:prstGeom prst="teardrop">
            <a:avLst/>
          </a:prstGeom>
          <a:effectLst>
            <a:softEdge rad="368300"/>
          </a:effectLst>
        </p:spPr>
      </p:pic>
    </p:spTree>
    <p:extLst>
      <p:ext uri="{BB962C8B-B14F-4D97-AF65-F5344CB8AC3E}">
        <p14:creationId xmlns:p14="http://schemas.microsoft.com/office/powerpoint/2010/main" val="358682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451019" y="4844483"/>
            <a:ext cx="91225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>
                <a:solidFill>
                  <a:srgbClr val="C00000"/>
                </a:solidFill>
              </a:rPr>
              <a:t>Хмара: </a:t>
            </a:r>
            <a:r>
              <a:rPr lang="uk-UA" sz="2800" dirty="0">
                <a:solidFill>
                  <a:srgbClr val="002060"/>
                </a:solidFill>
              </a:rPr>
              <a:t>вологе повітря, яке піднімається в верхні шари атмосфери , охолоджується і конденсується</a:t>
            </a:r>
          </a:p>
        </p:txBody>
      </p:sp>
      <p:grpSp>
        <p:nvGrpSpPr>
          <p:cNvPr id="3" name="Групувати 2"/>
          <p:cNvGrpSpPr/>
          <p:nvPr/>
        </p:nvGrpSpPr>
        <p:grpSpPr>
          <a:xfrm>
            <a:off x="2910626" y="306804"/>
            <a:ext cx="6466150" cy="4342470"/>
            <a:chOff x="2688913" y="1996373"/>
            <a:chExt cx="2286000" cy="1546719"/>
          </a:xfrm>
        </p:grpSpPr>
        <p:pic>
          <p:nvPicPr>
            <p:cNvPr id="4" name="Picture 2" descr="ÐÐ¾Ð²âÑÐ·Ð°Ð½Ðµ Ð·Ð¾Ð±ÑÐ°Ð¶ÐµÐ½Ð½Ñ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913" y="1996373"/>
              <a:ext cx="2286000" cy="1524001"/>
            </a:xfrm>
            <a:prstGeom prst="flowChartAlternateProcess">
              <a:avLst/>
            </a:prstGeom>
            <a:noFill/>
            <a:effectLst>
              <a:softEdge rad="3556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107792" y="3281964"/>
              <a:ext cx="1620863" cy="261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uk-UA" dirty="0"/>
            </a:p>
          </p:txBody>
        </p:sp>
      </p:grpSp>
    </p:spTree>
    <p:extLst>
      <p:ext uri="{BB962C8B-B14F-4D97-AF65-F5344CB8AC3E}">
        <p14:creationId xmlns:p14="http://schemas.microsoft.com/office/powerpoint/2010/main" val="308031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50252" y="5296015"/>
            <a:ext cx="65725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>
                <a:solidFill>
                  <a:srgbClr val="C00000"/>
                </a:solidFill>
              </a:rPr>
              <a:t>Туман: </a:t>
            </a:r>
            <a:r>
              <a:rPr lang="uk-UA" sz="2800" dirty="0">
                <a:solidFill>
                  <a:srgbClr val="002060"/>
                </a:solidFill>
              </a:rPr>
              <a:t>вологе повітря, яке охолоджується поблизу поверхні Землі і конденсується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420" y="-90153"/>
            <a:ext cx="8453700" cy="6340275"/>
          </a:xfrm>
          <a:prstGeom prst="teardrop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7114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901" y="240837"/>
            <a:ext cx="6320010" cy="4740008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3" name="TextBox 2"/>
          <p:cNvSpPr txBox="1"/>
          <p:nvPr/>
        </p:nvSpPr>
        <p:spPr>
          <a:xfrm>
            <a:off x="2165410" y="5241702"/>
            <a:ext cx="786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>
                <a:solidFill>
                  <a:srgbClr val="C00000"/>
                </a:solidFill>
              </a:rPr>
              <a:t>Бурульки: </a:t>
            </a:r>
            <a:r>
              <a:rPr lang="uk-UA" sz="2800" dirty="0" smtClean="0">
                <a:solidFill>
                  <a:srgbClr val="002060"/>
                </a:solidFill>
              </a:rPr>
              <a:t>вода, яка утворилась при таненні льоду і його подальшому замерзанні</a:t>
            </a:r>
            <a:endParaRPr lang="uk-UA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0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090" y="2614411"/>
            <a:ext cx="5371039" cy="4023534"/>
          </a:xfrm>
          <a:prstGeom prst="rect">
            <a:avLst/>
          </a:prstGeom>
          <a:effectLst>
            <a:softEdge rad="2159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14" y="1420840"/>
            <a:ext cx="5113915" cy="3747540"/>
          </a:xfrm>
          <a:prstGeom prst="hexagon">
            <a:avLst/>
          </a:prstGeom>
          <a:effectLst>
            <a:softEdge rad="266700"/>
          </a:effectLst>
        </p:spPr>
      </p:pic>
      <p:sp>
        <p:nvSpPr>
          <p:cNvPr id="3" name="Прямокутник 2"/>
          <p:cNvSpPr/>
          <p:nvPr/>
        </p:nvSpPr>
        <p:spPr>
          <a:xfrm>
            <a:off x="5662129" y="403409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9875" algn="r">
              <a:spcAft>
                <a:spcPts val="0"/>
              </a:spcAft>
            </a:pPr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Той, хто базікає про природу, замість того,</a:t>
            </a:r>
            <a:endParaRPr lang="uk-UA" sz="2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269875" algn="r">
              <a:spcAft>
                <a:spcPts val="0"/>
              </a:spcAft>
            </a:pPr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щоб за допомогою експерименту і спостережень</a:t>
            </a:r>
            <a:endParaRPr lang="uk-UA" sz="2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269875" algn="r">
              <a:spcAft>
                <a:spcPts val="0"/>
              </a:spcAft>
            </a:pPr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примусити її говорити, ніколи не пізнає її.</a:t>
            </a:r>
            <a:endParaRPr lang="uk-UA" sz="2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269875" algn="r">
              <a:spcAft>
                <a:spcPts val="0"/>
              </a:spcAft>
            </a:pPr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Лише дослід знімає завісу з таємниць природи.</a:t>
            </a:r>
            <a:endParaRPr lang="uk-UA" sz="2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269875" algn="r">
              <a:spcAft>
                <a:spcPts val="0"/>
              </a:spcAft>
            </a:pPr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Галілео </a:t>
            </a:r>
            <a:r>
              <a:rPr lang="uk-UA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Галілей</a:t>
            </a:r>
            <a:endParaRPr lang="uk-UA" sz="2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71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721216" y="4734910"/>
            <a:ext cx="107023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solidFill>
                  <a:srgbClr val="C00000"/>
                </a:solidFill>
              </a:rPr>
              <a:t>Іній</a:t>
            </a:r>
            <a:r>
              <a:rPr lang="uk-UA" sz="2800" dirty="0">
                <a:solidFill>
                  <a:srgbClr val="002060"/>
                </a:solidFill>
              </a:rPr>
              <a:t> — шар </a:t>
            </a:r>
            <a:r>
              <a:rPr lang="uk-UA" sz="2800" dirty="0" smtClean="0">
                <a:solidFill>
                  <a:srgbClr val="002060"/>
                </a:solidFill>
              </a:rPr>
              <a:t>кристалів льоду, </a:t>
            </a:r>
            <a:r>
              <a:rPr lang="uk-UA" sz="2800" dirty="0">
                <a:solidFill>
                  <a:srgbClr val="002060"/>
                </a:solidFill>
              </a:rPr>
              <a:t>що </a:t>
            </a:r>
            <a:r>
              <a:rPr lang="uk-UA" sz="2800" dirty="0" smtClean="0">
                <a:solidFill>
                  <a:srgbClr val="002060"/>
                </a:solidFill>
              </a:rPr>
              <a:t>утворюється </a:t>
            </a:r>
            <a:r>
              <a:rPr lang="uk-UA" sz="2800" dirty="0">
                <a:solidFill>
                  <a:srgbClr val="002060"/>
                </a:solidFill>
              </a:rPr>
              <a:t>на горизонтальних поверхнях (ґрунті, траві, предметах) шляхом </a:t>
            </a:r>
            <a:r>
              <a:rPr lang="uk-UA" sz="2800" dirty="0" smtClean="0">
                <a:solidFill>
                  <a:srgbClr val="002060"/>
                </a:solidFill>
              </a:rPr>
              <a:t>сублімації водяної </a:t>
            </a:r>
            <a:r>
              <a:rPr lang="uk-UA" sz="2800" dirty="0">
                <a:solidFill>
                  <a:srgbClr val="002060"/>
                </a:solidFill>
              </a:rPr>
              <a:t>пари внаслідок їх радіаційного вихолоджування до від'ємних температур</a:t>
            </a:r>
          </a:p>
        </p:txBody>
      </p:sp>
      <p:pic>
        <p:nvPicPr>
          <p:cNvPr id="4101" name="Picture 5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805" y="285036"/>
            <a:ext cx="5933165" cy="444987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37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31">
            <a:off x="7949782" y="-145529"/>
            <a:ext cx="4572000" cy="3429000"/>
          </a:xfrm>
          <a:prstGeom prst="rect">
            <a:avLst/>
          </a:prstGeom>
          <a:effectLst>
            <a:softEdge rad="2286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949" y="-179922"/>
            <a:ext cx="5676900" cy="3619500"/>
          </a:xfrm>
          <a:prstGeom prst="rect">
            <a:avLst/>
          </a:prstGeom>
          <a:effectLst>
            <a:softEdge rad="4572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113" y="3474555"/>
            <a:ext cx="4701581" cy="3526186"/>
          </a:xfrm>
          <a:prstGeom prst="teardrop">
            <a:avLst/>
          </a:prstGeom>
          <a:effectLst>
            <a:softEdge rad="2921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481" y="2082683"/>
            <a:ext cx="5199934" cy="3244138"/>
          </a:xfrm>
          <a:prstGeom prst="teardrop">
            <a:avLst/>
          </a:prstGeom>
          <a:effectLst>
            <a:softEdge rad="3683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696" y="4197345"/>
            <a:ext cx="6115050" cy="2733675"/>
          </a:xfrm>
          <a:prstGeom prst="rect">
            <a:avLst/>
          </a:prstGeom>
          <a:effectLst>
            <a:softEdge rad="482600"/>
          </a:effectLst>
        </p:spPr>
      </p:pic>
    </p:spTree>
    <p:extLst>
      <p:ext uri="{BB962C8B-B14F-4D97-AF65-F5344CB8AC3E}">
        <p14:creationId xmlns:p14="http://schemas.microsoft.com/office/powerpoint/2010/main" val="166464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8689819" y="1622585"/>
            <a:ext cx="2818785" cy="2340677"/>
            <a:chOff x="2688913" y="1996373"/>
            <a:chExt cx="2286000" cy="1654923"/>
          </a:xfrm>
        </p:grpSpPr>
        <p:pic>
          <p:nvPicPr>
            <p:cNvPr id="2050" name="Picture 2" descr="ÐÐ¾Ð²âÑÐ·Ð°Ð½Ðµ Ð·Ð¾Ð±ÑÐ°Ð¶ÐµÐ½Ð½Ñ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913" y="1996373"/>
              <a:ext cx="2286000" cy="1524001"/>
            </a:xfrm>
            <a:prstGeom prst="flowChartAlternateProcess">
              <a:avLst/>
            </a:prstGeom>
            <a:noFill/>
            <a:effectLst>
              <a:softEdge rad="3556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107792" y="3281964"/>
              <a:ext cx="16208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 smtClean="0"/>
                <a:t>газоподібний</a:t>
              </a:r>
              <a:endParaRPr lang="uk-UA" dirty="0"/>
            </a:p>
          </p:txBody>
        </p:sp>
      </p:grpSp>
      <p:grpSp>
        <p:nvGrpSpPr>
          <p:cNvPr id="24" name="Групувати 23"/>
          <p:cNvGrpSpPr/>
          <p:nvPr/>
        </p:nvGrpSpPr>
        <p:grpSpPr>
          <a:xfrm>
            <a:off x="4663176" y="1792758"/>
            <a:ext cx="2597814" cy="2000332"/>
            <a:chOff x="4405208" y="1085261"/>
            <a:chExt cx="2597814" cy="2000332"/>
          </a:xfrm>
        </p:grpSpPr>
        <p:pic>
          <p:nvPicPr>
            <p:cNvPr id="2052" name="Picture 4" descr="ÐÐ¾Ð²âÑÐ·Ð°Ð½Ðµ Ð·Ð¾Ð±ÑÐ°Ð¶ÐµÐ½Ð½Ñ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5208" y="1085261"/>
              <a:ext cx="2597814" cy="1807824"/>
            </a:xfrm>
            <a:prstGeom prst="rect">
              <a:avLst/>
            </a:prstGeom>
            <a:noFill/>
            <a:effectLst>
              <a:softEdge rad="2413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513686" y="2716261"/>
              <a:ext cx="11032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 smtClean="0"/>
                <a:t>рідкий</a:t>
              </a:r>
              <a:endParaRPr lang="uk-UA" dirty="0"/>
            </a:p>
          </p:txBody>
        </p:sp>
      </p:grpSp>
      <p:grpSp>
        <p:nvGrpSpPr>
          <p:cNvPr id="7" name="Групувати 6"/>
          <p:cNvGrpSpPr/>
          <p:nvPr/>
        </p:nvGrpSpPr>
        <p:grpSpPr>
          <a:xfrm>
            <a:off x="763476" y="1715172"/>
            <a:ext cx="2784543" cy="2446606"/>
            <a:chOff x="8604354" y="2424921"/>
            <a:chExt cx="2508381" cy="1719802"/>
          </a:xfrm>
        </p:grpSpPr>
        <p:pic>
          <p:nvPicPr>
            <p:cNvPr id="2054" name="Picture 6" descr="ÐÐ¾Ð²âÑÐ·Ð°Ð½Ðµ Ð·Ð¾Ð±ÑÐ°Ð¶ÐµÐ½Ð½Ñ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37"/>
            <a:stretch/>
          </p:blipFill>
          <p:spPr bwMode="auto">
            <a:xfrm>
              <a:off x="8604354" y="2424921"/>
              <a:ext cx="2508381" cy="1515177"/>
            </a:xfrm>
            <a:prstGeom prst="rect">
              <a:avLst/>
            </a:prstGeom>
            <a:noFill/>
            <a:effectLst>
              <a:softEdge rad="266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9323882" y="3775391"/>
              <a:ext cx="1484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 smtClean="0"/>
                <a:t>твердий</a:t>
              </a:r>
              <a:endParaRPr lang="uk-UA" dirty="0"/>
            </a:p>
          </p:txBody>
        </p:sp>
      </p:grpSp>
      <p:grpSp>
        <p:nvGrpSpPr>
          <p:cNvPr id="15" name="Групувати 14"/>
          <p:cNvGrpSpPr/>
          <p:nvPr/>
        </p:nvGrpSpPr>
        <p:grpSpPr>
          <a:xfrm>
            <a:off x="2270364" y="4097660"/>
            <a:ext cx="3674404" cy="806260"/>
            <a:chOff x="2381622" y="4200455"/>
            <a:chExt cx="3674404" cy="806260"/>
          </a:xfrm>
        </p:grpSpPr>
        <p:sp>
          <p:nvSpPr>
            <p:cNvPr id="8" name="Вигнута донизу стрілка 7"/>
            <p:cNvSpPr/>
            <p:nvPr/>
          </p:nvSpPr>
          <p:spPr>
            <a:xfrm>
              <a:off x="2381622" y="4200455"/>
              <a:ext cx="3674404" cy="80626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rgbClr val="A8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05502" y="4567877"/>
              <a:ext cx="19936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 smtClean="0">
                  <a:solidFill>
                    <a:srgbClr val="A80000"/>
                  </a:solidFill>
                </a:rPr>
                <a:t>плавлення</a:t>
              </a:r>
              <a:endParaRPr lang="uk-UA" b="1" dirty="0">
                <a:solidFill>
                  <a:srgbClr val="A80000"/>
                </a:solidFill>
              </a:endParaRPr>
            </a:p>
          </p:txBody>
        </p:sp>
      </p:grpSp>
      <p:grpSp>
        <p:nvGrpSpPr>
          <p:cNvPr id="13" name="Групувати 12"/>
          <p:cNvGrpSpPr/>
          <p:nvPr/>
        </p:nvGrpSpPr>
        <p:grpSpPr>
          <a:xfrm>
            <a:off x="6525790" y="4013367"/>
            <a:ext cx="3674404" cy="806260"/>
            <a:chOff x="6856000" y="4200455"/>
            <a:chExt cx="3674404" cy="806260"/>
          </a:xfrm>
        </p:grpSpPr>
        <p:sp>
          <p:nvSpPr>
            <p:cNvPr id="12" name="Вигнута донизу стрілка 11"/>
            <p:cNvSpPr/>
            <p:nvPr/>
          </p:nvSpPr>
          <p:spPr>
            <a:xfrm>
              <a:off x="6856000" y="4200455"/>
              <a:ext cx="3674404" cy="80626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43795" y="4590200"/>
              <a:ext cx="1948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 smtClean="0">
                  <a:solidFill>
                    <a:srgbClr val="A80000"/>
                  </a:solidFill>
                </a:rPr>
                <a:t>пароутворення</a:t>
              </a:r>
              <a:endParaRPr lang="uk-UA" b="1" dirty="0">
                <a:solidFill>
                  <a:srgbClr val="A80000"/>
                </a:solidFill>
              </a:endParaRPr>
            </a:p>
          </p:txBody>
        </p:sp>
      </p:grpSp>
      <p:grpSp>
        <p:nvGrpSpPr>
          <p:cNvPr id="16" name="Групувати 15"/>
          <p:cNvGrpSpPr/>
          <p:nvPr/>
        </p:nvGrpSpPr>
        <p:grpSpPr>
          <a:xfrm>
            <a:off x="2270364" y="814832"/>
            <a:ext cx="3674404" cy="806260"/>
            <a:chOff x="2381622" y="5772923"/>
            <a:chExt cx="3674404" cy="806260"/>
          </a:xfrm>
        </p:grpSpPr>
        <p:sp>
          <p:nvSpPr>
            <p:cNvPr id="17" name="Вигнута донизу стрілка 16"/>
            <p:cNvSpPr/>
            <p:nvPr/>
          </p:nvSpPr>
          <p:spPr>
            <a:xfrm rot="10800000">
              <a:off x="2381622" y="5772923"/>
              <a:ext cx="3674404" cy="80626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rgbClr val="A8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05502" y="5879075"/>
              <a:ext cx="19936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 smtClean="0">
                  <a:solidFill>
                    <a:srgbClr val="A80000"/>
                  </a:solidFill>
                </a:rPr>
                <a:t>тверднення</a:t>
              </a:r>
              <a:endParaRPr lang="uk-UA" b="1" dirty="0">
                <a:solidFill>
                  <a:srgbClr val="A80000"/>
                </a:solidFill>
              </a:endParaRPr>
            </a:p>
          </p:txBody>
        </p:sp>
      </p:grpSp>
      <p:grpSp>
        <p:nvGrpSpPr>
          <p:cNvPr id="23" name="Групувати 22"/>
          <p:cNvGrpSpPr/>
          <p:nvPr/>
        </p:nvGrpSpPr>
        <p:grpSpPr>
          <a:xfrm>
            <a:off x="6874937" y="698687"/>
            <a:ext cx="3674404" cy="806260"/>
            <a:chOff x="6616969" y="5694824"/>
            <a:chExt cx="3674404" cy="806260"/>
          </a:xfrm>
        </p:grpSpPr>
        <p:sp>
          <p:nvSpPr>
            <p:cNvPr id="19" name="Вигнута донизу стрілка 18"/>
            <p:cNvSpPr/>
            <p:nvPr/>
          </p:nvSpPr>
          <p:spPr>
            <a:xfrm rot="10800000">
              <a:off x="6616969" y="5694824"/>
              <a:ext cx="3674404" cy="80626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rgbClr val="A8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743795" y="5913288"/>
              <a:ext cx="19936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 smtClean="0">
                  <a:solidFill>
                    <a:srgbClr val="A80000"/>
                  </a:solidFill>
                </a:rPr>
                <a:t>конденсація</a:t>
              </a:r>
              <a:endParaRPr lang="uk-UA" b="1" dirty="0">
                <a:solidFill>
                  <a:srgbClr val="A80000"/>
                </a:solidFill>
              </a:endParaRPr>
            </a:p>
          </p:txBody>
        </p:sp>
      </p:grpSp>
      <p:grpSp>
        <p:nvGrpSpPr>
          <p:cNvPr id="14" name="Групувати 13"/>
          <p:cNvGrpSpPr/>
          <p:nvPr/>
        </p:nvGrpSpPr>
        <p:grpSpPr>
          <a:xfrm>
            <a:off x="3090213" y="5070927"/>
            <a:ext cx="6466164" cy="819327"/>
            <a:chOff x="2381622" y="375036"/>
            <a:chExt cx="6466164" cy="819327"/>
          </a:xfrm>
        </p:grpSpPr>
        <p:sp>
          <p:nvSpPr>
            <p:cNvPr id="21" name="Вигнута донизу стрілка 20"/>
            <p:cNvSpPr/>
            <p:nvPr/>
          </p:nvSpPr>
          <p:spPr>
            <a:xfrm>
              <a:off x="2381622" y="375036"/>
              <a:ext cx="6466164" cy="819327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rgbClr val="A8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74700" y="725723"/>
              <a:ext cx="19936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 smtClean="0">
                  <a:solidFill>
                    <a:srgbClr val="A80000"/>
                  </a:solidFill>
                </a:rPr>
                <a:t>с у б л і м а ц і я</a:t>
              </a:r>
              <a:endParaRPr lang="uk-UA" b="1" dirty="0">
                <a:solidFill>
                  <a:srgbClr val="A8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777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playback (online-video-cutter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12137" y="252750"/>
            <a:ext cx="8420636" cy="631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2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438910" y="128789"/>
            <a:ext cx="11216470" cy="6568225"/>
            <a:chOff x="2873017" y="724549"/>
            <a:chExt cx="7334250" cy="5495926"/>
          </a:xfrm>
        </p:grpSpPr>
        <p:pic>
          <p:nvPicPr>
            <p:cNvPr id="3074" name="Picture 2" descr="Ð ÐµÐ·ÑÐ»ÑÑÐ°Ñ Ð¿Ð¾ÑÑÐºÑ Ð·Ð¾Ð±ÑÐ°Ð¶ÐµÐ½Ñ Ð·Ð° Ð·Ð°Ð¿Ð¸ÑÐ¾Ð¼ &quot;Ð²Ð¸Ð¿Ð°ÑÐ¾Ð²ÑÐ²Ð°Ð½Ð½Ñ Ð·Ð°Ð»ÐµÐ¶Ð¸ÑÑ Ð²ÑÐ´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3017" y="724549"/>
              <a:ext cx="7334250" cy="549592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кутник 1"/>
            <p:cNvSpPr/>
            <p:nvPr/>
          </p:nvSpPr>
          <p:spPr>
            <a:xfrm>
              <a:off x="7212168" y="1983347"/>
              <a:ext cx="2254027" cy="23053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ln>
                  <a:solidFill>
                    <a:schemeClr val="bg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30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9208" y="348443"/>
            <a:ext cx="7559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A80000"/>
                </a:solidFill>
              </a:rPr>
              <a:t>Запитання</a:t>
            </a:r>
            <a:r>
              <a:rPr lang="uk-UA" sz="2800" dirty="0" smtClean="0"/>
              <a:t> </a:t>
            </a:r>
          </a:p>
          <a:p>
            <a:endParaRPr lang="uk-UA" sz="2800" dirty="0" smtClean="0"/>
          </a:p>
          <a:p>
            <a:pPr marL="342900" indent="-342900">
              <a:buAutoNum type="arabicPeriod"/>
            </a:pPr>
            <a:r>
              <a:rPr lang="uk-UA" sz="2800" dirty="0" smtClean="0">
                <a:solidFill>
                  <a:srgbClr val="002060"/>
                </a:solidFill>
              </a:rPr>
              <a:t>Чому, виходячи з річки спекотного літнього дня, ми відчуваємо прохолоду?</a:t>
            </a:r>
          </a:p>
          <a:p>
            <a:pPr marL="342900" indent="-342900">
              <a:buAutoNum type="arabicPeriod"/>
            </a:pPr>
            <a:endParaRPr lang="uk-UA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639208" y="2595212"/>
            <a:ext cx="35729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2</a:t>
            </a:r>
            <a:r>
              <a:rPr lang="uk-UA" sz="2800" dirty="0" smtClean="0">
                <a:solidFill>
                  <a:srgbClr val="002060"/>
                </a:solidFill>
              </a:rPr>
              <a:t>. Чому в спеку собака виставляє язик?</a:t>
            </a:r>
            <a:endParaRPr lang="uk-UA" sz="28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Ð ÐµÐ·ÑÐ»ÑÑÐ°Ñ Ð¿Ð¾ÑÑÐºÑ Ð·Ð¾Ð±ÑÐ°Ð¶ÐµÐ½Ñ Ð·Ð° Ð·Ð°Ð¿Ð¸ÑÐ¾Ð¼ &quot;ÑÐ¾Ð±Ð°ÐºÐ° ÑÐ·Ð¸Ðº Ð¶Ð°ÑÐºÐ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69" y="2505986"/>
            <a:ext cx="3517911" cy="263843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 ÐµÐ·ÑÐ»ÑÑÐ°Ñ Ð¿Ð¾ÑÑÐºÑ Ð·Ð¾Ð±ÑÐ°Ð¶ÐµÐ½Ñ Ð·Ð° Ð·Ð°Ð¿Ð¸ÑÐ¾Ð¼ &quot;ÐºÑÐ¿Ð°Ð½Ð½Ñ ÑÐ¾Ð»Ð¾Ð´Ð½Ð¾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2" r="43177" b="-5977"/>
          <a:stretch/>
        </p:blipFill>
        <p:spPr bwMode="auto">
          <a:xfrm>
            <a:off x="1050556" y="541627"/>
            <a:ext cx="1812358" cy="363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50556" y="4491145"/>
            <a:ext cx="7250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3</a:t>
            </a:r>
            <a:r>
              <a:rPr lang="uk-UA" sz="2800" dirty="0" smtClean="0">
                <a:solidFill>
                  <a:srgbClr val="002060"/>
                </a:solidFill>
              </a:rPr>
              <a:t>. Куди зникають калюжі після дощу?</a:t>
            </a:r>
            <a:endParaRPr lang="uk-UA" sz="28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Ð ÐµÐ·ÑÐ»ÑÑÐ°Ñ Ð¿Ð¾ÑÑÐºÑ Ð·Ð¾Ð±ÑÐ°Ð¶ÐµÐ½Ñ Ð·Ð° Ð·Ð°Ð¿Ð¸ÑÐ¾Ð¼ &quot;ÐºÐ°Ð»ÑÐ¶Ð°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804" y="5014365"/>
            <a:ext cx="2979323" cy="1895933"/>
          </a:xfrm>
          <a:prstGeom prst="teardrop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89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5913" y="404922"/>
            <a:ext cx="10834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C00000"/>
                </a:solidFill>
              </a:rPr>
              <a:t>Ми – дослідники.       </a:t>
            </a:r>
            <a:r>
              <a:rPr lang="uk-UA" sz="2800" b="1" i="1" dirty="0" smtClean="0">
                <a:solidFill>
                  <a:srgbClr val="002060"/>
                </a:solidFill>
              </a:rPr>
              <a:t>Від чого залежить швидкість випаровування?</a:t>
            </a:r>
          </a:p>
          <a:p>
            <a:r>
              <a:rPr lang="uk-UA" sz="2000" i="1" dirty="0" smtClean="0">
                <a:solidFill>
                  <a:srgbClr val="002060"/>
                </a:solidFill>
              </a:rPr>
              <a:t>Запропонуйте дослід на підтвердження своєї думки</a:t>
            </a:r>
            <a:endParaRPr lang="uk-UA" sz="2000" i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1824" y="1710505"/>
            <a:ext cx="4778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dirty="0" smtClean="0"/>
              <a:t>Від роду речовини.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1824" y="2453777"/>
            <a:ext cx="4778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2.  Від маси.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1824" y="3197049"/>
            <a:ext cx="4778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3.   Від наявності потоків повітря.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1824" y="3940321"/>
            <a:ext cx="5859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4.   Від температури.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81824" y="4621583"/>
            <a:ext cx="5859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5</a:t>
            </a:r>
            <a:r>
              <a:rPr lang="uk-UA" dirty="0" smtClean="0"/>
              <a:t>.   Від площі поверхні.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1824" y="5364855"/>
            <a:ext cx="5859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6</a:t>
            </a:r>
            <a:r>
              <a:rPr lang="uk-UA" dirty="0" smtClean="0"/>
              <a:t>.   Від відносної вологості.</a:t>
            </a:r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Ð²ÑÐ´ ÑÐ¾Ð³Ð¾ Ð·Ð°Ð»ÐµÐ¶Ð¸ÑÑ ÑÐ²Ð¸Ð´ÐºÑÑÑÑ Ð²Ð¸Ð¿Ð°ÑÐ¾Ð²ÑÐ²Ð°Ð½Ð½Ñ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40"/>
          <a:stretch/>
        </p:blipFill>
        <p:spPr bwMode="auto">
          <a:xfrm>
            <a:off x="4895000" y="2654997"/>
            <a:ext cx="6905625" cy="1924906"/>
          </a:xfrm>
          <a:prstGeom prst="flowChartAlternateProcess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22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463898" y="422732"/>
            <a:ext cx="8697532" cy="595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uk-UA" sz="2800" b="1" i="1" u="sng" dirty="0" smtClean="0">
                <a:solidFill>
                  <a:srgbClr val="C00000"/>
                </a:solidFill>
              </a:rPr>
              <a:t>Запитання</a:t>
            </a:r>
            <a:r>
              <a:rPr lang="uk-UA" sz="2800" u="sng" dirty="0" smtClean="0">
                <a:solidFill>
                  <a:srgbClr val="C00000"/>
                </a:solidFill>
              </a:rPr>
              <a:t> </a:t>
            </a:r>
          </a:p>
          <a:p>
            <a:pPr algn="just">
              <a:lnSpc>
                <a:spcPct val="80000"/>
              </a:lnSpc>
              <a:defRPr/>
            </a:pPr>
            <a:endParaRPr lang="uk-UA" sz="2800" dirty="0"/>
          </a:p>
          <a:p>
            <a:pPr algn="just">
              <a:lnSpc>
                <a:spcPct val="80000"/>
              </a:lnSpc>
              <a:defRPr/>
            </a:pPr>
            <a:r>
              <a:rPr lang="uk-UA" sz="2800" dirty="0">
                <a:solidFill>
                  <a:srgbClr val="002060"/>
                </a:solidFill>
              </a:rPr>
              <a:t>Коли калюжі після дощу висихають швидше: у теплу чи холодну погоду? Чому</a:t>
            </a:r>
            <a:r>
              <a:rPr lang="uk-UA" sz="2800" dirty="0" smtClean="0">
                <a:solidFill>
                  <a:srgbClr val="002060"/>
                </a:solidFill>
              </a:rPr>
              <a:t>?</a:t>
            </a:r>
          </a:p>
          <a:p>
            <a:pPr algn="just">
              <a:lnSpc>
                <a:spcPct val="80000"/>
              </a:lnSpc>
              <a:defRPr/>
            </a:pPr>
            <a:endParaRPr lang="uk-UA" sz="2800" u="sng" dirty="0">
              <a:solidFill>
                <a:srgbClr val="002060"/>
              </a:solidFill>
            </a:endParaRPr>
          </a:p>
          <a:p>
            <a:pPr algn="just">
              <a:lnSpc>
                <a:spcPct val="80000"/>
              </a:lnSpc>
              <a:defRPr/>
            </a:pPr>
            <a:endParaRPr lang="uk-UA" sz="2800" u="sng" dirty="0" smtClean="0">
              <a:solidFill>
                <a:srgbClr val="002060"/>
              </a:solidFill>
            </a:endParaRPr>
          </a:p>
          <a:p>
            <a:pPr algn="just">
              <a:lnSpc>
                <a:spcPct val="80000"/>
              </a:lnSpc>
              <a:defRPr/>
            </a:pPr>
            <a:r>
              <a:rPr lang="uk-UA" sz="2800" dirty="0" smtClean="0">
                <a:solidFill>
                  <a:srgbClr val="002060"/>
                </a:solidFill>
              </a:rPr>
              <a:t>Одну </a:t>
            </a:r>
            <a:r>
              <a:rPr lang="uk-UA" sz="2800" dirty="0">
                <a:solidFill>
                  <a:srgbClr val="002060"/>
                </a:solidFill>
              </a:rPr>
              <a:t>склянку по вінця заповнили гарячим чаєм, а іншу – таким самим гарячим бульйоном? Яка з рідин остиває швидше? Чому? </a:t>
            </a:r>
            <a:endParaRPr lang="uk-UA" sz="2800" dirty="0" smtClean="0">
              <a:solidFill>
                <a:srgbClr val="002060"/>
              </a:solidFill>
            </a:endParaRPr>
          </a:p>
          <a:p>
            <a:pPr algn="just">
              <a:lnSpc>
                <a:spcPct val="80000"/>
              </a:lnSpc>
              <a:defRPr/>
            </a:pPr>
            <a:endParaRPr lang="uk-UA" sz="2800" u="sng" dirty="0">
              <a:solidFill>
                <a:srgbClr val="002060"/>
              </a:solidFill>
            </a:endParaRPr>
          </a:p>
          <a:p>
            <a:pPr algn="just">
              <a:lnSpc>
                <a:spcPct val="80000"/>
              </a:lnSpc>
              <a:defRPr/>
            </a:pPr>
            <a:endParaRPr lang="uk-UA" sz="2800" u="sng" dirty="0" smtClean="0">
              <a:solidFill>
                <a:srgbClr val="002060"/>
              </a:solidFill>
            </a:endParaRPr>
          </a:p>
          <a:p>
            <a:pPr algn="just">
              <a:lnSpc>
                <a:spcPct val="80000"/>
              </a:lnSpc>
              <a:defRPr/>
            </a:pPr>
            <a:r>
              <a:rPr lang="uk-UA" sz="2800" dirty="0" smtClean="0">
                <a:solidFill>
                  <a:srgbClr val="002060"/>
                </a:solidFill>
              </a:rPr>
              <a:t>Чому</a:t>
            </a:r>
            <a:r>
              <a:rPr lang="uk-UA" sz="2800" dirty="0">
                <a:solidFill>
                  <a:srgbClr val="002060"/>
                </a:solidFill>
              </a:rPr>
              <a:t>, щоб волосся швидше висохло, його слід розчісувати й струшувати?</a:t>
            </a:r>
            <a:endParaRPr lang="uk-UA" sz="2800" u="sng" dirty="0">
              <a:solidFill>
                <a:srgbClr val="002060"/>
              </a:solidFill>
            </a:endParaRPr>
          </a:p>
          <a:p>
            <a:pPr algn="just">
              <a:lnSpc>
                <a:spcPct val="80000"/>
              </a:lnSpc>
              <a:defRPr/>
            </a:pPr>
            <a:endParaRPr lang="uk-UA" sz="2800" u="sng" dirty="0" smtClean="0">
              <a:solidFill>
                <a:srgbClr val="002060"/>
              </a:solidFill>
            </a:endParaRPr>
          </a:p>
          <a:p>
            <a:pPr algn="just">
              <a:lnSpc>
                <a:spcPct val="80000"/>
              </a:lnSpc>
              <a:defRPr/>
            </a:pPr>
            <a:endParaRPr lang="uk-UA" sz="2800" u="sng" dirty="0" smtClean="0">
              <a:solidFill>
                <a:srgbClr val="002060"/>
              </a:solidFill>
            </a:endParaRPr>
          </a:p>
          <a:p>
            <a:pPr algn="just">
              <a:lnSpc>
                <a:spcPct val="80000"/>
              </a:lnSpc>
              <a:defRPr/>
            </a:pPr>
            <a:r>
              <a:rPr lang="uk-UA" sz="2800" dirty="0" smtClean="0">
                <a:solidFill>
                  <a:srgbClr val="002060"/>
                </a:solidFill>
              </a:rPr>
              <a:t>Чому </a:t>
            </a:r>
            <a:r>
              <a:rPr lang="uk-UA" sz="2800" dirty="0">
                <a:solidFill>
                  <a:srgbClr val="002060"/>
                </a:solidFill>
              </a:rPr>
              <a:t>вода у відкритій посудині завжди трохи холодніша, ніж навколишнє повітря?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21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430</Words>
  <Application>Microsoft Office PowerPoint</Application>
  <PresentationFormat>Широкий екран</PresentationFormat>
  <Paragraphs>65</Paragraphs>
  <Slides>20</Slides>
  <Notes>0</Notes>
  <HiddenSlides>0</HiddenSlides>
  <MMClips>1</MMClips>
  <ScaleCrop>false</ScaleCrop>
  <HeadingPairs>
    <vt:vector size="8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Georgia</vt:lpstr>
      <vt:lpstr>Times New Roman</vt:lpstr>
      <vt:lpstr>Тема Office</vt:lpstr>
      <vt:lpstr>Формула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Гоцко Галина</dc:creator>
  <cp:lastModifiedBy>Гоцко Галина</cp:lastModifiedBy>
  <cp:revision>25</cp:revision>
  <dcterms:created xsi:type="dcterms:W3CDTF">2018-11-20T17:43:21Z</dcterms:created>
  <dcterms:modified xsi:type="dcterms:W3CDTF">2019-02-03T17:02:47Z</dcterms:modified>
</cp:coreProperties>
</file>