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0" r:id="rId2"/>
    <p:sldId id="273" r:id="rId3"/>
    <p:sldId id="271" r:id="rId4"/>
    <p:sldId id="266" r:id="rId5"/>
    <p:sldId id="257" r:id="rId6"/>
    <p:sldId id="272" r:id="rId7"/>
    <p:sldId id="264" r:id="rId8"/>
    <p:sldId id="276" r:id="rId9"/>
    <p:sldId id="275" r:id="rId10"/>
    <p:sldId id="267" r:id="rId11"/>
    <p:sldId id="265" r:id="rId12"/>
    <p:sldId id="256" r:id="rId13"/>
    <p:sldId id="263" r:id="rId14"/>
    <p:sldId id="262" r:id="rId15"/>
    <p:sldId id="261" r:id="rId16"/>
    <p:sldId id="25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5123"/>
    <a:srgbClr val="003366"/>
    <a:srgbClr val="006600"/>
    <a:srgbClr val="660066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87440-4CCE-40FE-8F1A-5B9BEDF2B04B}" type="datetimeFigureOut">
              <a:rPr lang="uk-UA" smtClean="0"/>
              <a:t>03.02.2019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D9058-C2D9-4E83-A081-B701407E78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1885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547C5-B905-45CD-B28E-711E7E9C754E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F9E6F-D0BE-4544-B59A-04A90E4E9C7A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90A23-E973-4933-9EF6-CC1282C1B145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CA3E4-948F-4A30-9154-8CC04A8C2630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AFE1B-D9D0-423F-AB80-0940CE5A3447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CBFCF-6857-400C-ACD7-C172DA71D1E6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B0135-C876-4A8F-AA82-2DCC8374050F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1EBF5-77B4-4CA7-B1F6-97389E4BC259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99EEA-5949-4D89-B0FF-B6350AB3079D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CEE02-7867-4451-8ECC-F044C43A1543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DB01E-31A8-43F3-BC8E-D5078D2C78A1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8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28227DB-2B1F-454E-8F53-486AB00BEE9A}" type="slidenum">
              <a:rPr lang="ru-RU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gif"/><Relationship Id="rId7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074;&#1080;&#1076;&#1080;%20&#1076;&#1077;&#1087;&#1086;&#1079;&#1080;&#1090;&#1110;&#1074;.m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840760" cy="194421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Розв’язування  </a:t>
            </a: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 з нарахування коштів на депозитних рахунках засобами табличного процесора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Microsoft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endParaRPr lang="ru-RU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45" y="2652900"/>
            <a:ext cx="8398302" cy="4199151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1143000"/>
          </a:xfrm>
        </p:spPr>
        <p:txBody>
          <a:bodyPr/>
          <a:lstStyle/>
          <a:p>
            <a:r>
              <a:rPr lang="uk-UA" sz="3200" b="1" dirty="0" smtClean="0">
                <a:solidFill>
                  <a:srgbClr val="003366"/>
                </a:solidFill>
              </a:rPr>
              <a:t>Види депозитів за призначенням</a:t>
            </a:r>
            <a:endParaRPr lang="ru-RU" sz="3200" b="1" dirty="0">
              <a:solidFill>
                <a:srgbClr val="0033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4437112"/>
            <a:ext cx="8712968" cy="3124944"/>
          </a:xfrm>
        </p:spPr>
        <p:txBody>
          <a:bodyPr/>
          <a:lstStyle/>
          <a:p>
            <a:pPr>
              <a:buNone/>
            </a:pPr>
            <a:r>
              <a:rPr lang="ru-RU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Депозити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до </a:t>
            </a:r>
            <a:r>
              <a:rPr lang="ru-RU" b="1" dirty="0" err="1" smtClean="0"/>
              <a:t>запитання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err="1" smtClean="0"/>
              <a:t>строкові</a:t>
            </a:r>
            <a:r>
              <a:rPr lang="ru-RU" b="1" dirty="0" smtClean="0"/>
              <a:t> на </a:t>
            </a:r>
            <a:r>
              <a:rPr lang="ru-RU" b="1" dirty="0" err="1" smtClean="0"/>
              <a:t>визначений</a:t>
            </a:r>
            <a:r>
              <a:rPr lang="ru-RU" b="1" dirty="0" smtClean="0"/>
              <a:t> </a:t>
            </a:r>
            <a:r>
              <a:rPr lang="ru-RU" b="1" dirty="0" err="1" smtClean="0"/>
              <a:t>термін</a:t>
            </a:r>
            <a:r>
              <a:rPr lang="ru-RU" b="1" dirty="0" smtClean="0"/>
              <a:t>;</a:t>
            </a:r>
            <a:endParaRPr lang="en-US" b="1" dirty="0" smtClean="0"/>
          </a:p>
          <a:p>
            <a:pPr>
              <a:buFont typeface="Wingdings" pitchFamily="2" charset="2"/>
              <a:buChar char="Ø"/>
            </a:pPr>
            <a:r>
              <a:rPr lang="ru-RU" b="1" dirty="0" err="1" smtClean="0"/>
              <a:t>ощадні</a:t>
            </a:r>
            <a:r>
              <a:rPr lang="ru-RU" b="1" dirty="0" smtClean="0"/>
              <a:t> </a:t>
            </a:r>
            <a:r>
              <a:rPr lang="ru-RU" b="1" dirty="0" err="1" smtClean="0"/>
              <a:t>внески</a:t>
            </a:r>
            <a:r>
              <a:rPr lang="ru-RU" b="1" dirty="0" smtClean="0"/>
              <a:t> </a:t>
            </a:r>
            <a:r>
              <a:rPr lang="ru-RU" b="1" dirty="0" err="1" smtClean="0"/>
              <a:t>населення</a:t>
            </a:r>
            <a:r>
              <a:rPr lang="ru-RU" b="1" dirty="0" smtClean="0"/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2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003366"/>
                </a:solidFill>
              </a:rPr>
              <a:t>Види ощадних депозитів</a:t>
            </a:r>
            <a:endParaRPr lang="ru-RU" b="1" dirty="0">
              <a:solidFill>
                <a:srgbClr val="003366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924944"/>
            <a:ext cx="8229600" cy="305293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  </a:t>
            </a:r>
            <a:r>
              <a:rPr lang="uk-UA" dirty="0" smtClean="0"/>
              <a:t>До запитання (гроші можна зняти у будь-який час, повністю чи частково, премія низька)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  </a:t>
            </a:r>
            <a:r>
              <a:rPr lang="uk-UA" dirty="0" smtClean="0"/>
              <a:t>Строкові (гроші видаються у термін, узгоджений з  банком, премія висока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85729"/>
            <a:ext cx="7772400" cy="1714512"/>
          </a:xfrm>
        </p:spPr>
        <p:txBody>
          <a:bodyPr/>
          <a:lstStyle/>
          <a:p>
            <a:r>
              <a:rPr lang="uk-UA" sz="5400" b="1" dirty="0" smtClean="0">
                <a:solidFill>
                  <a:srgbClr val="0070C0"/>
                </a:solidFill>
              </a:rPr>
              <a:t>Терміни депозитних вкладів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2348880"/>
            <a:ext cx="30718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/>
              <a:t>3 місяці;</a:t>
            </a:r>
          </a:p>
          <a:p>
            <a:pPr>
              <a:buFont typeface="Wingdings" pitchFamily="2" charset="2"/>
              <a:buNone/>
            </a:pPr>
            <a:endParaRPr lang="uk-UA" sz="2800" b="1" dirty="0" smtClean="0"/>
          </a:p>
          <a:p>
            <a:r>
              <a:rPr lang="uk-UA" sz="2800" b="1" dirty="0" smtClean="0"/>
              <a:t>6 місяців;</a:t>
            </a:r>
          </a:p>
          <a:p>
            <a:pPr>
              <a:buFont typeface="Wingdings" pitchFamily="2" charset="2"/>
              <a:buNone/>
            </a:pPr>
            <a:endParaRPr lang="uk-UA" sz="2800" b="1" dirty="0" smtClean="0"/>
          </a:p>
          <a:p>
            <a:pPr>
              <a:buFont typeface="Wingdings" pitchFamily="2" charset="2"/>
              <a:buNone/>
            </a:pPr>
            <a:endParaRPr lang="uk-UA" sz="2800" b="1" dirty="0" smtClean="0"/>
          </a:p>
          <a:p>
            <a:r>
              <a:rPr lang="uk-UA" sz="2800" b="1" dirty="0" smtClean="0"/>
              <a:t>9 місяців;</a:t>
            </a:r>
          </a:p>
          <a:p>
            <a:pPr>
              <a:buFont typeface="Wingdings" pitchFamily="2" charset="2"/>
              <a:buNone/>
            </a:pPr>
            <a:endParaRPr lang="uk-UA" sz="2800" b="1" dirty="0" smtClean="0"/>
          </a:p>
          <a:p>
            <a:pPr>
              <a:buFont typeface="Wingdings" pitchFamily="2" charset="2"/>
              <a:buNone/>
            </a:pPr>
            <a:endParaRPr lang="uk-UA" sz="2800" b="1" dirty="0" smtClean="0"/>
          </a:p>
          <a:p>
            <a:r>
              <a:rPr lang="uk-UA" sz="2800" b="1" dirty="0" smtClean="0"/>
              <a:t>12 місяців</a:t>
            </a:r>
            <a:endParaRPr lang="ru-RU" sz="2800" b="1" dirty="0"/>
          </a:p>
        </p:txBody>
      </p:sp>
      <p:pic>
        <p:nvPicPr>
          <p:cNvPr id="11" name="Рисунок 10" descr="https://olympica.com.ua/img/2/9/293e54a480b05160f23ae9e63bfbb6a9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32856"/>
            <a:ext cx="4032448" cy="36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63884"/>
            <a:ext cx="8229600" cy="3786215"/>
          </a:xfrm>
        </p:spPr>
        <p:txBody>
          <a:bodyPr/>
          <a:lstStyle/>
          <a:p>
            <a:pPr>
              <a:buNone/>
            </a:pPr>
            <a:r>
              <a:rPr lang="uk-UA" b="1" dirty="0" smtClean="0"/>
              <a:t>Розмір нагромадження залежатиме від того, за якою схемою будуть нараховуватися відсотки. </a:t>
            </a:r>
          </a:p>
          <a:p>
            <a:pPr>
              <a:buNone/>
            </a:pPr>
            <a:endParaRPr lang="uk-UA" b="1" u="sng" dirty="0" smtClean="0"/>
          </a:p>
          <a:p>
            <a:pPr>
              <a:buNone/>
            </a:pPr>
            <a:r>
              <a:rPr lang="uk-UA" b="1" u="sng" dirty="0" smtClean="0"/>
              <a:t>Існують методи</a:t>
            </a:r>
            <a:r>
              <a:rPr lang="uk-UA" b="1" dirty="0" smtClean="0"/>
              <a:t>:</a:t>
            </a:r>
            <a:br>
              <a:rPr lang="uk-UA" b="1" dirty="0" smtClean="0"/>
            </a:br>
            <a:r>
              <a:rPr lang="uk-UA" b="1" dirty="0" smtClean="0"/>
              <a:t>- “простого відсотка”</a:t>
            </a:r>
            <a:br>
              <a:rPr lang="uk-UA" b="1" dirty="0" smtClean="0"/>
            </a:br>
            <a:r>
              <a:rPr lang="uk-UA" b="1" dirty="0" smtClean="0"/>
              <a:t>- “складного відсотка”</a:t>
            </a:r>
            <a:endParaRPr lang="ru-RU" dirty="0">
              <a:solidFill>
                <a:srgbClr val="0066CC"/>
              </a:solidFill>
            </a:endParaRPr>
          </a:p>
        </p:txBody>
      </p:sp>
      <p:pic>
        <p:nvPicPr>
          <p:cNvPr id="3074" name="Picture 2" descr="D:\Desktop\123768487_5043945_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887216"/>
            <a:ext cx="3206342" cy="30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Костя\Desktop\c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556792"/>
            <a:ext cx="1643074" cy="1095383"/>
          </a:xfrm>
          <a:prstGeom prst="rect">
            <a:avLst/>
          </a:prstGeom>
          <a:noFill/>
        </p:spPr>
      </p:pic>
      <p:pic>
        <p:nvPicPr>
          <p:cNvPr id="7" name="Picture 7" descr="C:\Users\Костя\Desktop\28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556792"/>
            <a:ext cx="1666880" cy="133350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483768" y="3140968"/>
            <a:ext cx="35005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Депозит «</a:t>
            </a:r>
            <a:r>
              <a:rPr lang="ru-RU" sz="2000" b="1" dirty="0" err="1" smtClean="0"/>
              <a:t>Прибутковий+</a:t>
            </a:r>
            <a:r>
              <a:rPr lang="ru-RU" sz="2000" b="1" dirty="0" smtClean="0"/>
              <a:t>»:</a:t>
            </a:r>
            <a:endParaRPr lang="ru-RU" sz="2000" b="1" dirty="0"/>
          </a:p>
        </p:txBody>
      </p:sp>
      <p:pic>
        <p:nvPicPr>
          <p:cNvPr id="11" name="Picture 4" descr="C:\Users\Костя\Desktop\1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852936"/>
            <a:ext cx="1404942" cy="105370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51520" y="3789040"/>
            <a:ext cx="3055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Депозит «</a:t>
            </a:r>
            <a:r>
              <a:rPr lang="ru-RU" sz="2000" b="1" dirty="0" err="1" smtClean="0"/>
              <a:t>Класичний</a:t>
            </a:r>
            <a:r>
              <a:rPr lang="ru-RU" sz="2000" b="1" dirty="0" smtClean="0"/>
              <a:t>»:</a:t>
            </a:r>
            <a:endParaRPr lang="ru-RU" sz="2000" b="1" dirty="0"/>
          </a:p>
        </p:txBody>
      </p:sp>
      <p:pic>
        <p:nvPicPr>
          <p:cNvPr id="13" name="Picture 6" descr="C:\Users\Костя\Desktop\221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1628800"/>
            <a:ext cx="1457325" cy="1143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6147923" y="2708920"/>
            <a:ext cx="29960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Депозит «</a:t>
            </a:r>
            <a:r>
              <a:rPr lang="ru-RU" sz="2000" b="1" dirty="0" err="1" smtClean="0"/>
              <a:t>Пенсійний</a:t>
            </a:r>
            <a:r>
              <a:rPr lang="ru-RU" sz="2000" b="1" dirty="0" smtClean="0"/>
              <a:t>»:</a:t>
            </a:r>
            <a:endParaRPr lang="ru-RU" sz="2000" b="1" dirty="0"/>
          </a:p>
        </p:txBody>
      </p:sp>
      <p:pic>
        <p:nvPicPr>
          <p:cNvPr id="15" name="Picture 5" descr="C:\Users\Костя\Desktop\16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3573016"/>
            <a:ext cx="1219200" cy="114300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5652120" y="3861048"/>
            <a:ext cx="2867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Депозит «</a:t>
            </a:r>
            <a:r>
              <a:rPr lang="ru-RU" sz="2000" b="1" dirty="0" err="1" smtClean="0"/>
              <a:t>Ощадний</a:t>
            </a:r>
            <a:r>
              <a:rPr lang="ru-RU" sz="2000" b="1" dirty="0" smtClean="0"/>
              <a:t>»:</a:t>
            </a:r>
            <a:endParaRPr lang="ru-RU" sz="2000" b="1" dirty="0"/>
          </a:p>
        </p:txBody>
      </p:sp>
      <p:pic>
        <p:nvPicPr>
          <p:cNvPr id="17" name="Picture 8" descr="C:\Users\Костя\Desktop\148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2" y="4365104"/>
            <a:ext cx="1714500" cy="114300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3779912" y="4797152"/>
            <a:ext cx="52221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Депозит для </a:t>
            </a:r>
            <a:r>
              <a:rPr lang="ru-RU" sz="2000" b="1" dirty="0" err="1" smtClean="0"/>
              <a:t>дітей</a:t>
            </a:r>
            <a:r>
              <a:rPr lang="ru-RU" sz="2000" b="1" dirty="0" smtClean="0"/>
              <a:t> «</a:t>
            </a:r>
            <a:r>
              <a:rPr lang="ru-RU" sz="2000" b="1" dirty="0" err="1" smtClean="0"/>
              <a:t>Майбутнє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України</a:t>
            </a:r>
            <a:r>
              <a:rPr lang="ru-RU" sz="2000" b="1" dirty="0" smtClean="0"/>
              <a:t>»:</a:t>
            </a:r>
            <a:endParaRPr lang="ru-RU" sz="2000" b="1" dirty="0"/>
          </a:p>
        </p:txBody>
      </p:sp>
      <p:pic>
        <p:nvPicPr>
          <p:cNvPr id="19" name="Picture 3" descr="C:\Users\Костя\Desktop\20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5229200"/>
            <a:ext cx="1600200" cy="91440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539552" y="6093296"/>
            <a:ext cx="42366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Депозит у </a:t>
            </a:r>
            <a:r>
              <a:rPr lang="ru-RU" sz="2000" b="1" dirty="0" err="1" smtClean="0"/>
              <a:t>банківських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металах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pic>
        <p:nvPicPr>
          <p:cNvPr id="21" name="Picture 9" descr="C:\Users\Костя\Desktop\141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6176" y="5157192"/>
            <a:ext cx="1905000" cy="114300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5580112" y="6237312"/>
            <a:ext cx="31900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Депозит «</a:t>
            </a:r>
            <a:r>
              <a:rPr lang="ru-RU" sz="2000" b="1" dirty="0" err="1" smtClean="0"/>
              <a:t>Зарплатний</a:t>
            </a:r>
            <a:r>
              <a:rPr lang="ru-RU" sz="2000" b="1" dirty="0" smtClean="0"/>
              <a:t>»: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6056" y="3284984"/>
            <a:ext cx="3829048" cy="3124944"/>
          </a:xfrm>
        </p:spPr>
        <p:txBody>
          <a:bodyPr/>
          <a:lstStyle/>
          <a:p>
            <a:r>
              <a:rPr lang="ru-RU" sz="2800" b="1" dirty="0" smtClean="0"/>
              <a:t>Бонус</a:t>
            </a:r>
          </a:p>
          <a:p>
            <a:r>
              <a:rPr lang="ru-RU" sz="2800" b="1" dirty="0" err="1" smtClean="0"/>
              <a:t>Класичний</a:t>
            </a:r>
            <a:endParaRPr lang="ru-RU" sz="2800" b="1" dirty="0" smtClean="0"/>
          </a:p>
          <a:p>
            <a:r>
              <a:rPr lang="uk-UA" sz="2800" b="1" dirty="0" smtClean="0"/>
              <a:t>Накопичувальний</a:t>
            </a:r>
            <a:endParaRPr lang="ru-RU" sz="2800" b="1" dirty="0" smtClean="0"/>
          </a:p>
          <a:p>
            <a:r>
              <a:rPr lang="ru-RU" sz="2800" b="1" dirty="0" err="1" smtClean="0"/>
              <a:t>Универсальний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Поточний</a:t>
            </a:r>
            <a:endParaRPr lang="ru-RU" sz="2800" b="1" dirty="0" smtClean="0"/>
          </a:p>
          <a:p>
            <a:r>
              <a:rPr lang="uk-UA" sz="2800" b="1" dirty="0" smtClean="0"/>
              <a:t>Щомісячний</a:t>
            </a:r>
            <a:endParaRPr lang="ru-RU" sz="2800" dirty="0">
              <a:solidFill>
                <a:srgbClr val="0066CC"/>
              </a:solidFill>
            </a:endParaRPr>
          </a:p>
        </p:txBody>
      </p:sp>
      <p:pic>
        <p:nvPicPr>
          <p:cNvPr id="8" name="Picture 2" descr="C:\Users\Костя\Desktop\1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14644" cy="162878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7544" y="5949280"/>
            <a:ext cx="3271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/>
              <a:t>Мультивалютний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5229200"/>
            <a:ext cx="3287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Універсальний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4581128"/>
            <a:ext cx="24996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Стандарт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3861048"/>
            <a:ext cx="28109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Депозит Плюс</a:t>
            </a:r>
            <a:endParaRPr lang="ru-RU" sz="2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3212976"/>
            <a:ext cx="2657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/>
              <a:t>Приват-вклад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8229600" cy="1143000"/>
          </a:xfrm>
        </p:spPr>
        <p:txBody>
          <a:bodyPr/>
          <a:lstStyle/>
          <a:p>
            <a:r>
              <a:rPr lang="uk-UA" dirty="0" smtClean="0"/>
              <a:t>Як відкрити депозит в банку?</a:t>
            </a:r>
            <a:endParaRPr lang="ru-RU" dirty="0">
              <a:solidFill>
                <a:srgbClr val="003366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500989"/>
            <a:ext cx="4973198" cy="3929090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solidFill>
                  <a:srgbClr val="C00000"/>
                </a:solidFill>
              </a:rPr>
              <a:t>Депозитний  договір</a:t>
            </a:r>
          </a:p>
          <a:p>
            <a:pPr>
              <a:buNone/>
            </a:pPr>
            <a:r>
              <a:rPr lang="uk-UA" sz="2800" b="1" dirty="0" smtClean="0">
                <a:solidFill>
                  <a:srgbClr val="C00000"/>
                </a:solidFill>
              </a:rPr>
              <a:t>1.Предмет договору (сума, термін, ставка).</a:t>
            </a:r>
          </a:p>
          <a:p>
            <a:pPr>
              <a:buNone/>
            </a:pPr>
            <a:r>
              <a:rPr lang="uk-UA" sz="2800" b="1" dirty="0" smtClean="0">
                <a:solidFill>
                  <a:srgbClr val="C00000"/>
                </a:solidFill>
              </a:rPr>
              <a:t>2. Обов'язки вкладника.</a:t>
            </a:r>
          </a:p>
          <a:p>
            <a:pPr>
              <a:buNone/>
            </a:pPr>
            <a:r>
              <a:rPr lang="uk-UA" sz="2800" b="1" dirty="0" smtClean="0">
                <a:solidFill>
                  <a:srgbClr val="C00000"/>
                </a:solidFill>
              </a:rPr>
              <a:t>3.Обов'язки  банку.</a:t>
            </a:r>
          </a:p>
          <a:p>
            <a:pPr>
              <a:buNone/>
            </a:pPr>
            <a:r>
              <a:rPr lang="uk-UA" sz="2800" b="1" dirty="0" smtClean="0">
                <a:solidFill>
                  <a:srgbClr val="C00000"/>
                </a:solidFill>
              </a:rPr>
              <a:t>4.Права вкладника і банку.</a:t>
            </a:r>
          </a:p>
          <a:p>
            <a:pPr>
              <a:buNone/>
            </a:pPr>
            <a:r>
              <a:rPr lang="uk-UA" sz="2800" b="1" dirty="0" smtClean="0">
                <a:solidFill>
                  <a:srgbClr val="C00000"/>
                </a:solidFill>
              </a:rPr>
              <a:t>5.Інші умови.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Изображение 0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968981" y="1591858"/>
            <a:ext cx="1886590" cy="167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Копия Изображение 00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16379466">
            <a:off x="6868983" y="2077355"/>
            <a:ext cx="1869826" cy="132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80728"/>
            <a:ext cx="6984776" cy="5242058"/>
          </a:xfr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63580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19331" y="23503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1631" y="770918"/>
            <a:ext cx="142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Варіант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3833452" y="770919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За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6581288" y="768925"/>
            <a:ext cx="1198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Проти</a:t>
            </a:r>
            <a:r>
              <a:rPr lang="uk-UA" sz="2400" dirty="0" smtClean="0"/>
              <a:t> </a:t>
            </a:r>
            <a:endParaRPr lang="uk-UA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86109" y="1411248"/>
            <a:ext cx="2165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/>
              <a:t>Покласти гроші </a:t>
            </a:r>
          </a:p>
          <a:p>
            <a:r>
              <a:rPr lang="uk-UA" b="1" i="1" dirty="0" smtClean="0"/>
              <a:t>в сейф</a:t>
            </a:r>
            <a:endParaRPr lang="uk-UA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01753" y="1451108"/>
            <a:ext cx="2672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У будь-який момент є</a:t>
            </a:r>
          </a:p>
          <a:p>
            <a:r>
              <a:rPr lang="uk-UA" b="1" dirty="0" smtClean="0"/>
              <a:t> гроші</a:t>
            </a:r>
            <a:endParaRPr lang="uk-UA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789442" y="1457414"/>
            <a:ext cx="33141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Можуть украсти.</a:t>
            </a:r>
          </a:p>
          <a:p>
            <a:r>
              <a:rPr lang="uk-UA" b="1" dirty="0" smtClean="0"/>
              <a:t>Не приносять прибуток.</a:t>
            </a:r>
          </a:p>
          <a:p>
            <a:r>
              <a:rPr lang="uk-UA" b="1" dirty="0" smtClean="0"/>
              <a:t>Знецінюються в результаті</a:t>
            </a:r>
          </a:p>
          <a:p>
            <a:r>
              <a:rPr lang="uk-UA" b="1" dirty="0" smtClean="0"/>
              <a:t>інфляції.</a:t>
            </a:r>
            <a:endParaRPr lang="uk-UA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67544" y="2754972"/>
            <a:ext cx="2304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solidFill>
                  <a:srgbClr val="002060"/>
                </a:solidFill>
              </a:rPr>
              <a:t>Позичити другові</a:t>
            </a:r>
            <a:endParaRPr lang="uk-UA" b="1" i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01753" y="2748855"/>
            <a:ext cx="25234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Залишаться цілими,</a:t>
            </a:r>
          </a:p>
          <a:p>
            <a:r>
              <a:rPr lang="uk-UA" b="1" dirty="0">
                <a:solidFill>
                  <a:srgbClr val="002060"/>
                </a:solidFill>
              </a:rPr>
              <a:t>т</a:t>
            </a:r>
            <a:r>
              <a:rPr lang="uk-UA" b="1" dirty="0" smtClean="0">
                <a:solidFill>
                  <a:srgbClr val="002060"/>
                </a:solidFill>
              </a:rPr>
              <a:t>ому що не зможу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витрачати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89442" y="2734438"/>
            <a:ext cx="2480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Може не повернути.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Немає прибутку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5794" y="3942255"/>
            <a:ext cx="1858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075123"/>
                </a:solidFill>
              </a:rPr>
              <a:t>Позичити під </a:t>
            </a:r>
          </a:p>
          <a:p>
            <a:r>
              <a:rPr lang="uk-UA" b="1" i="1" dirty="0" smtClean="0">
                <a:solidFill>
                  <a:srgbClr val="075123"/>
                </a:solidFill>
              </a:rPr>
              <a:t>відсотки</a:t>
            </a:r>
            <a:endParaRPr lang="uk-UA" b="1" i="1" dirty="0">
              <a:solidFill>
                <a:srgbClr val="075123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77561" y="3942255"/>
            <a:ext cx="2198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075123"/>
                </a:solidFill>
              </a:rPr>
              <a:t>Отримаю гроші з </a:t>
            </a:r>
          </a:p>
          <a:p>
            <a:r>
              <a:rPr lang="uk-UA" b="1" dirty="0" smtClean="0">
                <a:solidFill>
                  <a:srgbClr val="075123"/>
                </a:solidFill>
              </a:rPr>
              <a:t>відсотками</a:t>
            </a:r>
            <a:endParaRPr lang="uk-UA" b="1" dirty="0">
              <a:solidFill>
                <a:srgbClr val="075123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89442" y="3942255"/>
            <a:ext cx="33337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075123"/>
                </a:solidFill>
              </a:rPr>
              <a:t>Фізичні особи не мають</a:t>
            </a:r>
          </a:p>
          <a:p>
            <a:r>
              <a:rPr lang="uk-UA" b="1" dirty="0">
                <a:solidFill>
                  <a:srgbClr val="075123"/>
                </a:solidFill>
              </a:rPr>
              <a:t>п</a:t>
            </a:r>
            <a:r>
              <a:rPr lang="uk-UA" b="1" dirty="0" smtClean="0">
                <a:solidFill>
                  <a:srgbClr val="075123"/>
                </a:solidFill>
              </a:rPr>
              <a:t>рава надавати гроші</a:t>
            </a:r>
          </a:p>
          <a:p>
            <a:r>
              <a:rPr lang="uk-UA" b="1" dirty="0">
                <a:solidFill>
                  <a:srgbClr val="075123"/>
                </a:solidFill>
              </a:rPr>
              <a:t>п</a:t>
            </a:r>
            <a:r>
              <a:rPr lang="uk-UA" b="1" dirty="0" smtClean="0">
                <a:solidFill>
                  <a:srgbClr val="075123"/>
                </a:solidFill>
              </a:rPr>
              <a:t>ід відсотки.</a:t>
            </a:r>
          </a:p>
          <a:p>
            <a:r>
              <a:rPr lang="uk-UA" b="1" dirty="0" smtClean="0">
                <a:solidFill>
                  <a:srgbClr val="075123"/>
                </a:solidFill>
              </a:rPr>
              <a:t> Можуть не повернути,</a:t>
            </a:r>
          </a:p>
          <a:p>
            <a:r>
              <a:rPr lang="uk-UA" b="1" dirty="0" smtClean="0">
                <a:solidFill>
                  <a:srgbClr val="075123"/>
                </a:solidFill>
              </a:rPr>
              <a:t>Потрібні гарантії, розписка</a:t>
            </a:r>
            <a:endParaRPr lang="uk-UA" b="1" dirty="0" smtClean="0"/>
          </a:p>
          <a:p>
            <a:endParaRPr lang="uk-UA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05794" y="5472360"/>
            <a:ext cx="2157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solidFill>
                  <a:srgbClr val="660066"/>
                </a:solidFill>
              </a:rPr>
              <a:t>Покласти в банк</a:t>
            </a:r>
          </a:p>
          <a:p>
            <a:r>
              <a:rPr lang="uk-UA" b="1" i="1" dirty="0">
                <a:solidFill>
                  <a:srgbClr val="660066"/>
                </a:solidFill>
              </a:rPr>
              <a:t>н</a:t>
            </a:r>
            <a:r>
              <a:rPr lang="uk-UA" b="1" i="1" dirty="0" smtClean="0">
                <a:solidFill>
                  <a:srgbClr val="660066"/>
                </a:solidFill>
              </a:rPr>
              <a:t>а депозит</a:t>
            </a:r>
            <a:endParaRPr lang="uk-UA" b="1" i="1" dirty="0">
              <a:solidFill>
                <a:srgbClr val="66006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91874" y="5472360"/>
            <a:ext cx="2678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smtClean="0">
                <a:solidFill>
                  <a:srgbClr val="660066"/>
                </a:solidFill>
              </a:rPr>
              <a:t>Повернуть </a:t>
            </a:r>
            <a:r>
              <a:rPr lang="uk-UA" b="1" dirty="0" smtClean="0">
                <a:solidFill>
                  <a:srgbClr val="660066"/>
                </a:solidFill>
              </a:rPr>
              <a:t>гроші на</a:t>
            </a:r>
          </a:p>
          <a:p>
            <a:r>
              <a:rPr lang="uk-UA" b="1" dirty="0">
                <a:solidFill>
                  <a:srgbClr val="660066"/>
                </a:solidFill>
              </a:rPr>
              <a:t>п</a:t>
            </a:r>
            <a:r>
              <a:rPr lang="uk-UA" b="1" dirty="0" smtClean="0">
                <a:solidFill>
                  <a:srgbClr val="660066"/>
                </a:solidFill>
              </a:rPr>
              <a:t>ершу вимогу. Отримаю</a:t>
            </a:r>
          </a:p>
          <a:p>
            <a:r>
              <a:rPr lang="uk-UA" b="1" dirty="0">
                <a:solidFill>
                  <a:srgbClr val="660066"/>
                </a:solidFill>
              </a:rPr>
              <a:t>д</a:t>
            </a:r>
            <a:r>
              <a:rPr lang="uk-UA" b="1" dirty="0" smtClean="0">
                <a:solidFill>
                  <a:srgbClr val="660066"/>
                </a:solidFill>
              </a:rPr>
              <a:t>охід – відсотки</a:t>
            </a:r>
            <a:endParaRPr lang="uk-UA" b="1" dirty="0">
              <a:solidFill>
                <a:srgbClr val="660066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39445" y="5795525"/>
            <a:ext cx="2533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660066"/>
                </a:solidFill>
              </a:rPr>
              <a:t>А чи надійний банк?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26740" y="6164857"/>
            <a:ext cx="1836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660066"/>
                </a:solidFill>
              </a:rPr>
              <a:t>Форс-мажор…</a:t>
            </a:r>
          </a:p>
        </p:txBody>
      </p:sp>
    </p:spTree>
    <p:extLst>
      <p:ext uri="{BB962C8B-B14F-4D97-AF65-F5344CB8AC3E}">
        <p14:creationId xmlns:p14="http://schemas.microsoft.com/office/powerpoint/2010/main" val="314838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59" y="188640"/>
            <a:ext cx="8229600" cy="3000396"/>
          </a:xfrm>
        </p:spPr>
        <p:txBody>
          <a:bodyPr/>
          <a:lstStyle/>
          <a:p>
            <a:r>
              <a:rPr lang="uk-UA" sz="2000" b="1" dirty="0" smtClean="0"/>
              <a:t/>
            </a:r>
            <a:br>
              <a:rPr lang="uk-UA" sz="2000" b="1" dirty="0" smtClean="0"/>
            </a:br>
            <a:r>
              <a:rPr lang="uk-UA" sz="2000" b="1" dirty="0"/>
              <a:t/>
            </a:r>
            <a:br>
              <a:rPr lang="uk-UA" sz="2000" b="1" dirty="0"/>
            </a:br>
            <a:r>
              <a:rPr lang="uk-UA" sz="2000" b="1" dirty="0" smtClean="0"/>
              <a:t/>
            </a:r>
            <a:br>
              <a:rPr lang="uk-UA" sz="2000" b="1" dirty="0" smtClean="0"/>
            </a:br>
            <a:r>
              <a:rPr lang="uk-UA" sz="2000" b="1" dirty="0"/>
              <a:t/>
            </a:r>
            <a:br>
              <a:rPr lang="uk-UA" sz="2000" b="1" dirty="0"/>
            </a:br>
            <a:r>
              <a:rPr lang="uk-UA" sz="2000" b="1" dirty="0" smtClean="0">
                <a:solidFill>
                  <a:schemeClr val="tx1"/>
                </a:solidFill>
              </a:rPr>
              <a:t>Депозит</a:t>
            </a:r>
            <a:r>
              <a:rPr lang="ru-RU" sz="2000" b="1" dirty="0">
                <a:solidFill>
                  <a:schemeClr val="tx1"/>
                </a:solidFill>
              </a:rPr>
              <a:t> </a:t>
            </a:r>
            <a:r>
              <a:rPr lang="uk-UA" sz="2000" dirty="0">
                <a:solidFill>
                  <a:schemeClr val="tx1"/>
                </a:solidFill>
              </a:rPr>
              <a:t>(з латинської </a:t>
            </a:r>
            <a:r>
              <a:rPr lang="ru-RU" sz="2000" dirty="0" err="1">
                <a:solidFill>
                  <a:schemeClr val="tx1"/>
                </a:solidFill>
              </a:rPr>
              <a:t>depositum</a:t>
            </a:r>
            <a:r>
              <a:rPr lang="uk-UA" sz="2000" dirty="0">
                <a:solidFill>
                  <a:schemeClr val="tx1"/>
                </a:solidFill>
              </a:rPr>
              <a:t> — річ, віддана на зберігання</a:t>
            </a:r>
            <a:r>
              <a:rPr lang="uk-UA" sz="2000" dirty="0" smtClean="0">
                <a:solidFill>
                  <a:schemeClr val="tx1"/>
                </a:solidFill>
              </a:rPr>
              <a:t>)</a:t>
            </a:r>
            <a:br>
              <a:rPr lang="uk-UA" sz="2000" dirty="0" smtClean="0">
                <a:solidFill>
                  <a:schemeClr val="tx1"/>
                </a:solidFill>
              </a:rPr>
            </a:br>
            <a:r>
              <a:rPr lang="uk-UA" sz="2000" dirty="0">
                <a:solidFill>
                  <a:schemeClr val="tx1"/>
                </a:solidFill>
              </a:rPr>
              <a:t/>
            </a:r>
            <a:br>
              <a:rPr lang="uk-UA" sz="2000" dirty="0">
                <a:solidFill>
                  <a:schemeClr val="tx1"/>
                </a:solidFill>
              </a:rPr>
            </a:br>
            <a:r>
              <a:rPr lang="uk-UA" sz="2000" b="1" dirty="0" err="1">
                <a:solidFill>
                  <a:schemeClr val="tx1"/>
                </a:solidFill>
              </a:rPr>
              <a:t>Депози́т</a:t>
            </a:r>
            <a:r>
              <a:rPr lang="uk-UA" sz="2000" b="1" dirty="0">
                <a:solidFill>
                  <a:schemeClr val="tx1"/>
                </a:solidFill>
              </a:rPr>
              <a:t> (вклад)</a:t>
            </a:r>
            <a:r>
              <a:rPr lang="ru-RU" sz="2000" dirty="0">
                <a:solidFill>
                  <a:schemeClr val="tx1"/>
                </a:solidFill>
              </a:rPr>
              <a:t> — </a:t>
            </a:r>
            <a:r>
              <a:rPr lang="ru-RU" sz="2000" dirty="0" err="1">
                <a:solidFill>
                  <a:schemeClr val="tx1"/>
                </a:solidFill>
              </a:rPr>
              <a:t>грошові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кошти</a:t>
            </a:r>
            <a:r>
              <a:rPr lang="ru-RU" sz="2000" dirty="0">
                <a:solidFill>
                  <a:schemeClr val="tx1"/>
                </a:solidFill>
              </a:rPr>
              <a:t> в </a:t>
            </a:r>
            <a:r>
              <a:rPr lang="ru-RU" sz="2000" dirty="0" err="1">
                <a:solidFill>
                  <a:schemeClr val="tx1"/>
                </a:solidFill>
              </a:rPr>
              <a:t>готівковій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чи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безготівковій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формі</a:t>
            </a:r>
            <a:r>
              <a:rPr lang="ru-RU" sz="2000" dirty="0">
                <a:solidFill>
                  <a:schemeClr val="tx1"/>
                </a:solidFill>
              </a:rPr>
              <a:t> в </a:t>
            </a:r>
            <a:r>
              <a:rPr lang="uk-UA" sz="2000" dirty="0">
                <a:solidFill>
                  <a:schemeClr val="tx1"/>
                </a:solidFill>
              </a:rPr>
              <a:t>валюті </a:t>
            </a:r>
            <a:r>
              <a:rPr lang="uk-UA" sz="2000" dirty="0" smtClean="0">
                <a:solidFill>
                  <a:schemeClr val="tx1"/>
                </a:solidFill>
              </a:rPr>
              <a:t>України </a:t>
            </a:r>
            <a:r>
              <a:rPr lang="ru-RU" sz="2000" dirty="0" err="1" smtClean="0">
                <a:solidFill>
                  <a:schemeClr val="tx1"/>
                </a:solidFill>
              </a:rPr>
              <a:t>чи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в </a:t>
            </a:r>
            <a:r>
              <a:rPr lang="ru-RU" sz="2000" dirty="0" err="1">
                <a:solidFill>
                  <a:schemeClr val="tx1"/>
                </a:solidFill>
              </a:rPr>
              <a:t>іноземній</a:t>
            </a:r>
            <a:r>
              <a:rPr lang="ru-RU" sz="2000" dirty="0">
                <a:solidFill>
                  <a:schemeClr val="tx1"/>
                </a:solidFill>
              </a:rPr>
              <a:t>, </a:t>
            </a:r>
            <a:r>
              <a:rPr lang="uk-UA" sz="2000" dirty="0">
                <a:solidFill>
                  <a:schemeClr val="tx1"/>
                </a:solidFill>
              </a:rPr>
              <a:t>банківських</a:t>
            </a:r>
            <a:r>
              <a:rPr lang="uk-UA" sz="2000" u="sng" dirty="0">
                <a:solidFill>
                  <a:schemeClr val="tx1"/>
                </a:solidFill>
              </a:rPr>
              <a:t> </a:t>
            </a:r>
            <a:r>
              <a:rPr lang="uk-UA" sz="2000" dirty="0">
                <a:solidFill>
                  <a:schemeClr val="tx1"/>
                </a:solidFill>
              </a:rPr>
              <a:t>металах</a:t>
            </a:r>
            <a:r>
              <a:rPr lang="uk-UA" sz="2000" dirty="0" smtClean="0">
                <a:solidFill>
                  <a:schemeClr val="tx1"/>
                </a:solidFill>
              </a:rPr>
              <a:t>, </a:t>
            </a:r>
            <a:r>
              <a:rPr lang="uk-UA" sz="2000" dirty="0">
                <a:solidFill>
                  <a:schemeClr val="tx1"/>
                </a:solidFill>
              </a:rPr>
              <a:t>які</a:t>
            </a:r>
            <a:r>
              <a:rPr lang="ru-RU" sz="2000" dirty="0">
                <a:solidFill>
                  <a:schemeClr val="tx1"/>
                </a:solidFill>
              </a:rPr>
              <a:t> </a:t>
            </a:r>
            <a:r>
              <a:rPr lang="uk-UA" sz="2000" dirty="0">
                <a:solidFill>
                  <a:schemeClr val="tx1"/>
                </a:solidFill>
              </a:rPr>
              <a:t>банк</a:t>
            </a:r>
            <a:r>
              <a:rPr lang="ru-RU" sz="2000" dirty="0">
                <a:solidFill>
                  <a:schemeClr val="tx1"/>
                </a:solidFill>
              </a:rPr>
              <a:t> </a:t>
            </a:r>
            <a:r>
              <a:rPr lang="ru-RU" sz="2000" dirty="0" err="1">
                <a:solidFill>
                  <a:schemeClr val="tx1"/>
                </a:solidFill>
              </a:rPr>
              <a:t>прийняв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вкладника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або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які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надійшли</a:t>
            </a:r>
            <a:r>
              <a:rPr lang="ru-RU" sz="2000" dirty="0">
                <a:solidFill>
                  <a:schemeClr val="tx1"/>
                </a:solidFill>
              </a:rPr>
              <a:t> для </a:t>
            </a:r>
            <a:r>
              <a:rPr lang="ru-RU" sz="2000" dirty="0" err="1">
                <a:solidFill>
                  <a:schemeClr val="tx1"/>
                </a:solidFill>
              </a:rPr>
              <a:t>вкладника</a:t>
            </a:r>
            <a:r>
              <a:rPr lang="ru-RU" sz="2000" dirty="0">
                <a:solidFill>
                  <a:schemeClr val="tx1"/>
                </a:solidFill>
              </a:rPr>
              <a:t> на </a:t>
            </a:r>
            <a:r>
              <a:rPr lang="ru-RU" sz="2000" dirty="0" err="1">
                <a:solidFill>
                  <a:schemeClr val="tx1"/>
                </a:solidFill>
              </a:rPr>
              <a:t>договірних</a:t>
            </a:r>
            <a:r>
              <a:rPr lang="ru-RU" sz="2000" dirty="0">
                <a:solidFill>
                  <a:schemeClr val="tx1"/>
                </a:solidFill>
              </a:rPr>
              <a:t> засадах на </a:t>
            </a:r>
            <a:r>
              <a:rPr lang="ru-RU" sz="2000" dirty="0" err="1">
                <a:solidFill>
                  <a:schemeClr val="tx1"/>
                </a:solidFill>
              </a:rPr>
              <a:t>визначений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термін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зберігання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чи</a:t>
            </a:r>
            <a:r>
              <a:rPr lang="ru-RU" sz="2000" dirty="0">
                <a:solidFill>
                  <a:schemeClr val="tx1"/>
                </a:solidFill>
              </a:rPr>
              <a:t> без </a:t>
            </a:r>
            <a:r>
              <a:rPr lang="ru-RU" sz="2000" dirty="0" err="1">
                <a:solidFill>
                  <a:schemeClr val="tx1"/>
                </a:solidFill>
              </a:rPr>
              <a:t>зазначення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терміну</a:t>
            </a:r>
            <a:r>
              <a:rPr lang="ru-RU" sz="2000" dirty="0">
                <a:solidFill>
                  <a:schemeClr val="tx1"/>
                </a:solidFill>
              </a:rPr>
              <a:t> (</a:t>
            </a:r>
            <a:r>
              <a:rPr lang="ru-RU" sz="2000" dirty="0" err="1">
                <a:solidFill>
                  <a:schemeClr val="tx1"/>
                </a:solidFill>
              </a:rPr>
              <a:t>під</a:t>
            </a:r>
            <a:r>
              <a:rPr lang="ru-RU" sz="2000" dirty="0">
                <a:solidFill>
                  <a:schemeClr val="tx1"/>
                </a:solidFill>
              </a:rPr>
              <a:t> </a:t>
            </a:r>
            <a:r>
              <a:rPr lang="uk-UA" sz="2000" dirty="0">
                <a:solidFill>
                  <a:schemeClr val="tx1"/>
                </a:solidFill>
              </a:rPr>
              <a:t>відсоток</a:t>
            </a:r>
            <a:r>
              <a:rPr lang="ru-RU" sz="2000" dirty="0">
                <a:solidFill>
                  <a:schemeClr val="tx1"/>
                </a:solidFill>
              </a:rPr>
              <a:t> </a:t>
            </a:r>
            <a:r>
              <a:rPr lang="ru-RU" sz="2000" dirty="0" err="1">
                <a:solidFill>
                  <a:schemeClr val="tx1"/>
                </a:solidFill>
              </a:rPr>
              <a:t>або</a:t>
            </a:r>
            <a:r>
              <a:rPr lang="ru-RU" sz="2000" dirty="0">
                <a:solidFill>
                  <a:schemeClr val="tx1"/>
                </a:solidFill>
              </a:rPr>
              <a:t> </a:t>
            </a:r>
            <a:r>
              <a:rPr lang="uk-UA" sz="2000" dirty="0">
                <a:solidFill>
                  <a:schemeClr val="tx1"/>
                </a:solidFill>
              </a:rPr>
              <a:t>дохід</a:t>
            </a:r>
            <a:r>
              <a:rPr lang="ru-RU" sz="2000" dirty="0">
                <a:solidFill>
                  <a:schemeClr val="tx1"/>
                </a:solidFill>
              </a:rPr>
              <a:t> в </a:t>
            </a:r>
            <a:r>
              <a:rPr lang="ru-RU" sz="2000" dirty="0" err="1">
                <a:solidFill>
                  <a:schemeClr val="tx1"/>
                </a:solidFill>
              </a:rPr>
              <a:t>іншій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формі</a:t>
            </a:r>
            <a:r>
              <a:rPr lang="ru-RU" sz="2000" dirty="0">
                <a:solidFill>
                  <a:schemeClr val="tx1"/>
                </a:solidFill>
              </a:rPr>
              <a:t>) і </a:t>
            </a:r>
            <a:r>
              <a:rPr lang="ru-RU" sz="2000" dirty="0" err="1">
                <a:solidFill>
                  <a:schemeClr val="tx1"/>
                </a:solidFill>
              </a:rPr>
              <a:t>підлягають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виплаті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вкладнику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відповідно</a:t>
            </a:r>
            <a:r>
              <a:rPr lang="ru-RU" sz="2000" dirty="0">
                <a:solidFill>
                  <a:schemeClr val="tx1"/>
                </a:solidFill>
              </a:rPr>
              <a:t> до </a:t>
            </a:r>
            <a:r>
              <a:rPr lang="ru-RU" sz="2000" dirty="0" err="1">
                <a:solidFill>
                  <a:schemeClr val="tx1"/>
                </a:solidFill>
              </a:rPr>
              <a:t>законодавства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України</a:t>
            </a:r>
            <a:r>
              <a:rPr lang="ru-RU" sz="2000" dirty="0">
                <a:solidFill>
                  <a:schemeClr val="tx1"/>
                </a:solidFill>
              </a:rPr>
              <a:t> та умов </a:t>
            </a:r>
            <a:r>
              <a:rPr lang="uk-UA" sz="2000" dirty="0" smtClean="0">
                <a:solidFill>
                  <a:schemeClr val="tx1"/>
                </a:solidFill>
              </a:rPr>
              <a:t>договору</a:t>
            </a:r>
            <a:r>
              <a:rPr lang="uk-UA" dirty="0">
                <a:solidFill>
                  <a:schemeClr val="tx1"/>
                </a:solidFill>
              </a:rPr>
              <a:t/>
            </a:r>
            <a:br>
              <a:rPr lang="uk-UA" dirty="0">
                <a:solidFill>
                  <a:schemeClr val="tx1"/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26" name="Picture 2" descr="Результат пошуку зображень за запитом &quot;депозит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484" y="2852936"/>
            <a:ext cx="5685751" cy="426035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611560" y="828658"/>
            <a:ext cx="8229600" cy="164307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kumimoji="0" lang="ru-RU" sz="4800" b="1" i="0" u="none" strike="noStrike" kern="1200" cap="none" spc="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Гроші</a:t>
            </a:r>
            <a:r>
              <a:rPr kumimoji="0" lang="ru-RU" sz="48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800" b="1" i="0" u="none" strike="noStrike" kern="1200" cap="none" spc="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можуть</a:t>
            </a:r>
            <a:r>
              <a:rPr kumimoji="0" lang="ru-RU" sz="48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800" b="1" i="0" u="none" strike="noStrike" kern="1200" cap="none" spc="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приносити</a:t>
            </a:r>
            <a:r>
              <a:rPr kumimoji="0" lang="ru-RU" sz="48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800" b="1" i="0" u="none" strike="noStrike" kern="1200" cap="none" spc="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гроші</a:t>
            </a:r>
            <a:r>
              <a:rPr kumimoji="0" lang="ru-RU" sz="48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»?</a:t>
            </a:r>
            <a:endParaRPr kumimoji="0" lang="ru-RU" sz="4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0238" y="3858002"/>
            <a:ext cx="2514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 descr="AG00092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5065" y="3879668"/>
            <a:ext cx="244951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AG00092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3502397" y="4663748"/>
            <a:ext cx="24479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99913" y="4173078"/>
            <a:ext cx="1407991" cy="93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 descr="https://olympica.com.ua/img/8/3/83629db835e9ef1f63edcf0cf36d8fc2.jpe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89" y="3218262"/>
            <a:ext cx="2088232" cy="2587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7476575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1155" y="648072"/>
            <a:ext cx="8507288" cy="1916832"/>
          </a:xfrm>
        </p:spPr>
        <p:txBody>
          <a:bodyPr/>
          <a:lstStyle/>
          <a:p>
            <a:r>
              <a:rPr lang="ru-RU" b="1" kern="10" dirty="0" err="1" smtClean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+mn-lt"/>
              </a:rPr>
              <a:t>Від</a:t>
            </a:r>
            <a:r>
              <a:rPr lang="ru-RU" b="1" kern="10" dirty="0" smtClean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+mn-lt"/>
              </a:rPr>
              <a:t> </a:t>
            </a:r>
            <a:r>
              <a:rPr lang="ru-RU" b="1" kern="10" dirty="0" err="1" smtClean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+mn-lt"/>
              </a:rPr>
              <a:t>чого</a:t>
            </a:r>
            <a:r>
              <a:rPr lang="ru-RU" b="1" kern="10" dirty="0" smtClean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+mn-lt"/>
              </a:rPr>
              <a:t> </a:t>
            </a:r>
            <a:r>
              <a:rPr lang="ru-RU" b="1" kern="10" dirty="0" err="1" smtClean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+mn-lt"/>
              </a:rPr>
              <a:t>залежить</a:t>
            </a:r>
            <a:r>
              <a:rPr lang="ru-RU" b="1" kern="10" dirty="0" smtClean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+mn-lt"/>
              </a:rPr>
              <a:t> </a:t>
            </a:r>
            <a:r>
              <a:rPr lang="ru-RU" b="1" kern="10" dirty="0" err="1" smtClean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+mn-lt"/>
              </a:rPr>
              <a:t>розмір</a:t>
            </a:r>
            <a:r>
              <a:rPr lang="ru-RU" b="1" kern="10" dirty="0" smtClean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+mn-lt"/>
              </a:rPr>
              <a:t> депозитного </a:t>
            </a:r>
            <a:r>
              <a:rPr lang="ru-RU" b="1" kern="10" dirty="0" err="1" smtClean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+mn-lt"/>
              </a:rPr>
              <a:t>відсотка</a:t>
            </a:r>
            <a:r>
              <a:rPr lang="ru-RU" b="1" kern="10" dirty="0" smtClean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+mn-lt"/>
              </a:rPr>
              <a:t> ?</a:t>
            </a:r>
            <a:r>
              <a:rPr lang="ru-RU" i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/>
            </a:r>
            <a:br>
              <a:rPr lang="ru-RU" i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</a:br>
            <a:endParaRPr lang="ru-RU" dirty="0">
              <a:solidFill>
                <a:srgbClr val="003366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564904"/>
            <a:ext cx="7829576" cy="2592288"/>
          </a:xfrm>
        </p:spPr>
        <p:txBody>
          <a:bodyPr/>
          <a:lstStyle/>
          <a:p>
            <a:r>
              <a:rPr lang="uk-UA" dirty="0" smtClean="0"/>
              <a:t>Величина премії (банківського відсотка) залежить від терміну  та величини  вкладу. </a:t>
            </a:r>
          </a:p>
          <a:p>
            <a:endParaRPr lang="uk-UA" dirty="0"/>
          </a:p>
          <a:p>
            <a:pPr marL="0" indent="0">
              <a:buNone/>
            </a:pPr>
            <a:r>
              <a:rPr lang="uk-UA" dirty="0" smtClean="0"/>
              <a:t>                       Чим вони більші, тим                 б                      більший відсоток.</a:t>
            </a:r>
            <a:endParaRPr lang="ru-RU" dirty="0">
              <a:solidFill>
                <a:srgbClr val="0066CC"/>
              </a:solidFill>
            </a:endParaRPr>
          </a:p>
        </p:txBody>
      </p:sp>
      <p:pic>
        <p:nvPicPr>
          <p:cNvPr id="1026" name="Picture 2" descr="D:\Desktop\inflating_dollar_1836_clr_511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4584"/>
            <a:ext cx="282271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793046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003366"/>
                </a:solidFill>
              </a:rPr>
              <a:t>Прості </a:t>
            </a:r>
            <a:r>
              <a:rPr lang="uk-UA" sz="3200" b="1" i="1" dirty="0">
                <a:solidFill>
                  <a:srgbClr val="003366"/>
                </a:solidFill>
              </a:rPr>
              <a:t> </a:t>
            </a:r>
            <a:r>
              <a:rPr lang="uk-UA" sz="3200" b="1" i="1" dirty="0" smtClean="0">
                <a:solidFill>
                  <a:srgbClr val="003366"/>
                </a:solidFill>
              </a:rPr>
              <a:t>    відсотки</a:t>
            </a:r>
            <a:endParaRPr lang="uk-UA" sz="3200" b="1" i="1" dirty="0">
              <a:solidFill>
                <a:srgbClr val="003366"/>
              </a:solidFill>
            </a:endParaRPr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663210"/>
              </p:ext>
            </p:extLst>
          </p:nvPr>
        </p:nvGraphicFramePr>
        <p:xfrm>
          <a:off x="827584" y="1399140"/>
          <a:ext cx="7776864" cy="2016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6096"/>
                <a:gridCol w="3374384"/>
                <a:gridCol w="2016224"/>
                <a:gridCol w="1440160"/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uk-UA" sz="18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6600"/>
                          </a:solidFill>
                          <a:effectLst/>
                        </a:rPr>
                        <a:t>Обчислення</a:t>
                      </a:r>
                      <a:r>
                        <a:rPr lang="ru-RU" sz="1800" dirty="0">
                          <a:solidFill>
                            <a:srgbClr val="006600"/>
                          </a:solidFill>
                          <a:effectLst/>
                        </a:rPr>
                        <a:t> %</a:t>
                      </a:r>
                      <a:endParaRPr lang="uk-UA" sz="1800" dirty="0">
                        <a:solidFill>
                          <a:srgbClr val="0066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6600"/>
                          </a:solidFill>
                          <a:effectLst/>
                        </a:rPr>
                        <a:t>Отриманий</a:t>
                      </a:r>
                      <a:r>
                        <a:rPr lang="ru-RU" sz="1800" dirty="0">
                          <a:solidFill>
                            <a:srgbClr val="006600"/>
                          </a:solidFill>
                          <a:effectLst/>
                        </a:rPr>
                        <a:t> %</a:t>
                      </a:r>
                      <a:endParaRPr lang="uk-UA" sz="1800" dirty="0">
                        <a:solidFill>
                          <a:srgbClr val="0066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6600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6600"/>
                          </a:solidFill>
                          <a:effectLst/>
                        </a:rPr>
                        <a:t>Заг</a:t>
                      </a:r>
                      <a:r>
                        <a:rPr lang="ru-RU" sz="1800" dirty="0">
                          <a:solidFill>
                            <a:srgbClr val="006600"/>
                          </a:solidFill>
                          <a:effectLst/>
                        </a:rPr>
                        <a:t>. сума</a:t>
                      </a:r>
                      <a:endParaRPr lang="uk-UA" sz="1800" dirty="0">
                        <a:solidFill>
                          <a:srgbClr val="0066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5" marR="34925" marT="34925" marB="34925"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6600"/>
                          </a:solidFill>
                          <a:effectLst/>
                        </a:rPr>
                        <a:t>1 рік</a:t>
                      </a:r>
                      <a:endParaRPr lang="uk-UA" sz="1800">
                        <a:solidFill>
                          <a:srgbClr val="0066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10 000*15/100 = 1 500 грн.</a:t>
                      </a:r>
                      <a:endParaRPr lang="uk-UA" sz="18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1 500 грн.</a:t>
                      </a:r>
                      <a:endParaRPr lang="uk-UA" sz="180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11 500 грн.</a:t>
                      </a:r>
                      <a:endParaRPr lang="uk-UA" sz="18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5" marR="34925" marT="34925" marB="34925"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6600"/>
                          </a:solidFill>
                          <a:effectLst/>
                        </a:rPr>
                        <a:t>2 рік</a:t>
                      </a:r>
                      <a:endParaRPr lang="uk-UA" sz="1800">
                        <a:solidFill>
                          <a:srgbClr val="0066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10 000*15/100 = 1 500 грн.</a:t>
                      </a:r>
                      <a:endParaRPr lang="uk-UA" sz="180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1 500 грн.</a:t>
                      </a:r>
                      <a:endParaRPr lang="uk-UA" sz="180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13 000 грн.</a:t>
                      </a:r>
                      <a:endParaRPr lang="uk-UA" sz="180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5" marR="34925" marT="34925" marB="34925"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6600"/>
                          </a:solidFill>
                          <a:effectLst/>
                        </a:rPr>
                        <a:t>3 </a:t>
                      </a:r>
                      <a:r>
                        <a:rPr lang="ru-RU" sz="1800" dirty="0" err="1">
                          <a:solidFill>
                            <a:srgbClr val="006600"/>
                          </a:solidFill>
                          <a:effectLst/>
                        </a:rPr>
                        <a:t>рік</a:t>
                      </a:r>
                      <a:endParaRPr lang="uk-UA" sz="1800" dirty="0">
                        <a:solidFill>
                          <a:srgbClr val="0066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10 000*15/100 =1 500 грн.</a:t>
                      </a:r>
                      <a:endParaRPr lang="uk-UA" sz="18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1 500 грн.</a:t>
                      </a:r>
                      <a:endParaRPr lang="uk-UA" sz="180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14 500 грн.</a:t>
                      </a:r>
                      <a:endParaRPr lang="uk-UA" sz="18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5" marR="34925" marT="34925" marB="34925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95736" y="3356992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003366"/>
                </a:solidFill>
              </a:rPr>
              <a:t>Складні відсотки</a:t>
            </a:r>
            <a:endParaRPr lang="uk-UA" sz="3200" b="1" i="1" dirty="0">
              <a:solidFill>
                <a:srgbClr val="003366"/>
              </a:solidFill>
            </a:endParaRPr>
          </a:p>
        </p:txBody>
      </p:sp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052376"/>
              </p:ext>
            </p:extLst>
          </p:nvPr>
        </p:nvGraphicFramePr>
        <p:xfrm>
          <a:off x="755576" y="4077072"/>
          <a:ext cx="8136905" cy="2232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8752"/>
                <a:gridCol w="3343736"/>
                <a:gridCol w="1800200"/>
                <a:gridCol w="1944217"/>
              </a:tblGrid>
              <a:tr h="558062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</a:rPr>
                        <a:t> </a:t>
                      </a:r>
                      <a:endParaRPr lang="uk-UA" sz="1800" dirty="0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75123"/>
                          </a:solidFill>
                          <a:effectLst/>
                        </a:rPr>
                        <a:t>Обчислення</a:t>
                      </a:r>
                      <a:r>
                        <a:rPr lang="ru-RU" sz="1800" dirty="0">
                          <a:solidFill>
                            <a:srgbClr val="075123"/>
                          </a:solidFill>
                          <a:effectLst/>
                        </a:rPr>
                        <a:t> %</a:t>
                      </a:r>
                      <a:endParaRPr lang="uk-UA" sz="1800" dirty="0">
                        <a:solidFill>
                          <a:srgbClr val="07512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75123"/>
                          </a:solidFill>
                          <a:effectLst/>
                        </a:rPr>
                        <a:t>Отриманий</a:t>
                      </a:r>
                      <a:r>
                        <a:rPr lang="ru-RU" sz="1800" dirty="0">
                          <a:solidFill>
                            <a:srgbClr val="075123"/>
                          </a:solidFill>
                          <a:effectLst/>
                        </a:rPr>
                        <a:t> %</a:t>
                      </a:r>
                      <a:endParaRPr lang="uk-UA" sz="1800" dirty="0">
                        <a:solidFill>
                          <a:srgbClr val="07512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75123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75123"/>
                          </a:solidFill>
                          <a:effectLst/>
                        </a:rPr>
                        <a:t>Заг</a:t>
                      </a:r>
                      <a:r>
                        <a:rPr lang="ru-RU" sz="1800" dirty="0">
                          <a:solidFill>
                            <a:srgbClr val="075123"/>
                          </a:solidFill>
                          <a:effectLst/>
                        </a:rPr>
                        <a:t>. сума</a:t>
                      </a:r>
                      <a:endParaRPr lang="uk-UA" sz="1800" dirty="0">
                        <a:solidFill>
                          <a:srgbClr val="075123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5" marR="34925" marT="34925" marB="34925"/>
                </a:tc>
              </a:tr>
              <a:tr h="558062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3366"/>
                          </a:solidFill>
                          <a:effectLst/>
                        </a:rPr>
                        <a:t>1 рік</a:t>
                      </a:r>
                      <a:endParaRPr lang="uk-UA" sz="1800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10 000*15/100 = 1 500 грн.</a:t>
                      </a:r>
                      <a:endParaRPr lang="uk-UA" sz="180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1 500 грн.</a:t>
                      </a:r>
                      <a:endParaRPr lang="uk-UA" sz="180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11 500 грн.</a:t>
                      </a:r>
                      <a:endParaRPr lang="uk-UA" sz="18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5" marR="34925" marT="34925" marB="34925"/>
                </a:tc>
              </a:tr>
              <a:tr h="558062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3366"/>
                          </a:solidFill>
                          <a:effectLst/>
                        </a:rPr>
                        <a:t>2 рік</a:t>
                      </a:r>
                      <a:endParaRPr lang="uk-UA" sz="1800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11 500*15/100 = 1 725 грн.</a:t>
                      </a:r>
                      <a:endParaRPr lang="uk-UA" sz="18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1 725 грн.</a:t>
                      </a:r>
                      <a:endParaRPr lang="uk-UA" sz="180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13 225 грн.</a:t>
                      </a:r>
                      <a:endParaRPr lang="uk-UA" sz="18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5" marR="34925" marT="34925" marB="34925"/>
                </a:tc>
              </a:tr>
              <a:tr h="558062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3366"/>
                          </a:solidFill>
                          <a:effectLst/>
                        </a:rPr>
                        <a:t>3 </a:t>
                      </a:r>
                      <a:r>
                        <a:rPr lang="ru-RU" sz="1800" dirty="0" err="1">
                          <a:solidFill>
                            <a:srgbClr val="003366"/>
                          </a:solidFill>
                          <a:effectLst/>
                        </a:rPr>
                        <a:t>рік</a:t>
                      </a:r>
                      <a:endParaRPr lang="uk-UA" sz="1800" dirty="0">
                        <a:solidFill>
                          <a:srgbClr val="0033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13 225*15/100 =1 984грн.</a:t>
                      </a:r>
                      <a:endParaRPr lang="uk-UA" sz="180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1 984грн.</a:t>
                      </a:r>
                      <a:endParaRPr lang="uk-UA" sz="180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15 209грн.</a:t>
                      </a:r>
                      <a:endParaRPr lang="uk-UA" sz="18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5" marR="34925" marT="34925" marB="34925"/>
                </a:tc>
              </a:tr>
            </a:tbl>
          </a:graphicData>
        </a:graphic>
      </p:graphicFrame>
      <p:sp>
        <p:nvSpPr>
          <p:cNvPr id="7" name="Прямокутник 6"/>
          <p:cNvSpPr/>
          <p:nvPr/>
        </p:nvSpPr>
        <p:spPr>
          <a:xfrm>
            <a:off x="606631" y="72375"/>
            <a:ext cx="6028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Вклад </a:t>
            </a:r>
            <a:r>
              <a:rPr lang="uk-UA" sz="2400" b="1" dirty="0"/>
              <a:t>10000грн., 15% річних на 3 роки</a:t>
            </a:r>
          </a:p>
        </p:txBody>
      </p:sp>
    </p:spTree>
    <p:extLst>
      <p:ext uri="{BB962C8B-B14F-4D97-AF65-F5344CB8AC3E}">
        <p14:creationId xmlns:p14="http://schemas.microsoft.com/office/powerpoint/2010/main" val="58266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39552" y="404664"/>
            <a:ext cx="7272808" cy="6252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</a:pPr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Задача </a:t>
            </a:r>
            <a:endParaRPr lang="uk-UA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ru-RU" sz="2800" b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 </a:t>
            </a:r>
            <a:r>
              <a:rPr lang="ru-RU" sz="2800" b="1" dirty="0" err="1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виграли</a:t>
            </a:r>
            <a:r>
              <a:rPr lang="ru-RU" sz="2800" b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2800" b="1" dirty="0" err="1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національну</a:t>
            </a:r>
            <a:r>
              <a:rPr lang="ru-RU" sz="2800" b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лотерею 1500 грн. і </a:t>
            </a:r>
            <a:r>
              <a:rPr lang="ru-RU" sz="2800" b="1" dirty="0" err="1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вирішили</a:t>
            </a:r>
            <a:r>
              <a:rPr lang="ru-RU" sz="2800" b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покласти</a:t>
            </a:r>
            <a:r>
              <a:rPr lang="ru-RU" sz="2800" b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гроші</a:t>
            </a:r>
            <a:r>
              <a:rPr lang="ru-RU" sz="2800" b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банк на депозит </a:t>
            </a:r>
            <a:r>
              <a:rPr lang="ru-RU" sz="2800" b="1" dirty="0" err="1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строком</a:t>
            </a:r>
            <a:r>
              <a:rPr lang="ru-RU" sz="2800" b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5 </a:t>
            </a:r>
            <a:r>
              <a:rPr lang="ru-RU" sz="2800" b="1" dirty="0" err="1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років</a:t>
            </a:r>
            <a:r>
              <a:rPr lang="ru-RU" sz="2800" b="1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  <a:endParaRPr lang="ru-RU" sz="2800" b="1" smtClean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endParaRPr lang="ru-RU" sz="2800" b="1" dirty="0" smtClean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ru-RU" sz="2800" b="1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Банк </a:t>
            </a:r>
            <a:r>
              <a:rPr lang="ru-RU" sz="2800" b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«Х» </a:t>
            </a:r>
            <a:r>
              <a:rPr lang="ru-RU" sz="2800" b="1" dirty="0" err="1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приймає</a:t>
            </a:r>
            <a:r>
              <a:rPr lang="ru-RU" sz="2800" b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внески</a:t>
            </a:r>
            <a:r>
              <a:rPr lang="ru-RU" sz="2800" b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населення</a:t>
            </a:r>
            <a:r>
              <a:rPr lang="ru-RU" sz="2800" b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ru-RU" sz="2800" b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прості</a:t>
            </a:r>
            <a:r>
              <a:rPr lang="ru-RU" sz="2800" b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відсотки</a:t>
            </a:r>
            <a:r>
              <a:rPr lang="ru-RU" sz="2800" b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2800" b="1" dirty="0" err="1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розмірі</a:t>
            </a:r>
            <a:r>
              <a:rPr lang="ru-RU" sz="2800" b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30% </a:t>
            </a:r>
            <a:r>
              <a:rPr lang="ru-RU" sz="2800" b="1" dirty="0" err="1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річних</a:t>
            </a:r>
            <a:r>
              <a:rPr lang="ru-RU" sz="2800" b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Банк «У» - </a:t>
            </a:r>
            <a:r>
              <a:rPr lang="ru-RU" sz="2800" b="1" dirty="0" err="1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ru-RU" sz="2800" b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складний</a:t>
            </a:r>
            <a:r>
              <a:rPr lang="ru-RU" sz="2800" b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відсоток</a:t>
            </a:r>
            <a:r>
              <a:rPr lang="ru-RU" sz="2800" b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2800" b="1" dirty="0" err="1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розмірі</a:t>
            </a:r>
            <a:r>
              <a:rPr lang="ru-RU" sz="2800" b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25%. </a:t>
            </a:r>
            <a:endParaRPr lang="ru-RU" sz="2800" b="1" dirty="0" smtClean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endParaRPr lang="ru-RU" sz="2800" b="1" dirty="0" smtClean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ru-RU" sz="2800" b="1" dirty="0" err="1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Розрахуйте</a:t>
            </a:r>
            <a:r>
              <a:rPr lang="ru-RU" sz="2800" b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скільки</a:t>
            </a:r>
            <a:r>
              <a:rPr lang="ru-RU" sz="2800" b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грошей </a:t>
            </a:r>
            <a:r>
              <a:rPr lang="ru-RU" sz="2800" b="1" dirty="0" err="1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</a:t>
            </a:r>
            <a:r>
              <a:rPr lang="ru-RU" sz="2800" b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одержите в кожному банку через 5 </a:t>
            </a:r>
            <a:r>
              <a:rPr lang="ru-RU" sz="2800" b="1" dirty="0" err="1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років</a:t>
            </a:r>
            <a:r>
              <a:rPr lang="ru-RU" sz="2800" b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800" b="1" dirty="0" err="1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визначте</a:t>
            </a:r>
            <a:r>
              <a:rPr lang="ru-RU" sz="2800" b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у </a:t>
            </a:r>
            <a:r>
              <a:rPr lang="ru-RU" sz="2800" b="1" dirty="0" err="1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якому</a:t>
            </a:r>
            <a:r>
              <a:rPr lang="ru-RU" sz="2800" b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банку </a:t>
            </a:r>
            <a:r>
              <a:rPr lang="ru-RU" sz="2800" b="1" dirty="0" err="1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краще</a:t>
            </a:r>
            <a:r>
              <a:rPr lang="ru-RU" sz="2800" b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зберігати</a:t>
            </a:r>
            <a:r>
              <a:rPr lang="ru-RU" sz="2800" b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гроші</a:t>
            </a:r>
            <a:r>
              <a:rPr lang="ru-RU" sz="2800" b="1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2800" b="1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3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ры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Шары</Template>
  <TotalTime>386</TotalTime>
  <Words>497</Words>
  <Application>Microsoft Office PowerPoint</Application>
  <PresentationFormat>Екран (4:3)</PresentationFormat>
  <Paragraphs>126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2" baseType="lpstr">
      <vt:lpstr>Arial</vt:lpstr>
      <vt:lpstr>Calibri</vt:lpstr>
      <vt:lpstr>Impact</vt:lpstr>
      <vt:lpstr>Times New Roman</vt:lpstr>
      <vt:lpstr>Wingdings</vt:lpstr>
      <vt:lpstr>Шары</vt:lpstr>
      <vt:lpstr>Розв’язування  задач з нарахування коштів на депозитних рахунках засобами табличного процесора Microsoft Excel</vt:lpstr>
      <vt:lpstr>Презентація PowerPoint</vt:lpstr>
      <vt:lpstr>Презентація PowerPoint</vt:lpstr>
      <vt:lpstr>    Депозит (з латинської depositum — річ, віддана на зберігання)  Депози́т (вклад) — грошові кошти в готівковій чи безготівковій формі в валюті України чи в іноземній, банківських металах, які банк прийняв від вкладника або які надійшли для вкладника на договірних засадах на визначений термін зберігання чи без зазначення терміну (під відсоток або дохід в іншій формі) і підлягають виплаті вкладнику відповідно до законодавства України та умов договору  </vt:lpstr>
      <vt:lpstr>«Гроші можуть приносити гроші»?</vt:lpstr>
      <vt:lpstr>Презентація PowerPoint</vt:lpstr>
      <vt:lpstr>Від чого залежить розмір депозитного відсотка ? </vt:lpstr>
      <vt:lpstr>Презентація PowerPoint</vt:lpstr>
      <vt:lpstr>Презентація PowerPoint</vt:lpstr>
      <vt:lpstr>Види депозитів за призначенням</vt:lpstr>
      <vt:lpstr>Види ощадних депозитів</vt:lpstr>
      <vt:lpstr>Терміни депозитних вкладів</vt:lpstr>
      <vt:lpstr>Презентація PowerPoint</vt:lpstr>
      <vt:lpstr>Презентація PowerPoint</vt:lpstr>
      <vt:lpstr>Презентація PowerPoint</vt:lpstr>
      <vt:lpstr>Як відкрити депозит в банку?</vt:lpstr>
    </vt:vector>
  </TitlesOfParts>
  <Company>MultiDVD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Терміни депозитних вкладів</dc:title>
  <dc:creator>Костя</dc:creator>
  <cp:lastModifiedBy>Гоцко Галина</cp:lastModifiedBy>
  <cp:revision>34</cp:revision>
  <dcterms:created xsi:type="dcterms:W3CDTF">2012-11-14T05:35:00Z</dcterms:created>
  <dcterms:modified xsi:type="dcterms:W3CDTF">2019-02-03T16:12:11Z</dcterms:modified>
</cp:coreProperties>
</file>