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314" r:id="rId4"/>
    <p:sldId id="259" r:id="rId5"/>
    <p:sldId id="295" r:id="rId6"/>
    <p:sldId id="297" r:id="rId7"/>
    <p:sldId id="298" r:id="rId8"/>
    <p:sldId id="299" r:id="rId9"/>
    <p:sldId id="300" r:id="rId10"/>
    <p:sldId id="301" r:id="rId11"/>
    <p:sldId id="296" r:id="rId12"/>
    <p:sldId id="302" r:id="rId13"/>
    <p:sldId id="303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5" r:id="rId22"/>
    <p:sldId id="294" r:id="rId23"/>
    <p:sldId id="288" r:id="rId24"/>
    <p:sldId id="316" r:id="rId25"/>
    <p:sldId id="262" r:id="rId26"/>
    <p:sldId id="291" r:id="rId27"/>
    <p:sldId id="317" r:id="rId28"/>
    <p:sldId id="313" r:id="rId29"/>
    <p:sldId id="321" r:id="rId30"/>
    <p:sldId id="319" r:id="rId31"/>
    <p:sldId id="318" r:id="rId32"/>
    <p:sldId id="265" r:id="rId33"/>
    <p:sldId id="267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CF6"/>
    <a:srgbClr val="F5DBEE"/>
    <a:srgbClr val="3DACE3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7949D-D7B1-459D-AF11-0BF32A278BEC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989B3-AF66-44E5-9A5C-CCFCA4D16A6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57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EFB68-7048-42B9-9C67-FA117E8BD803}" type="slidenum">
              <a:rPr lang="uk-UA" smtClean="0"/>
              <a:pPr/>
              <a:t>6</a:t>
            </a:fld>
            <a:endParaRPr lang="uk-UA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3896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01039-8427-4379-BBC1-44A97ACEFAC1}" type="slidenum">
              <a:rPr lang="uk-UA" smtClean="0"/>
              <a:pPr/>
              <a:t>20</a:t>
            </a:fld>
            <a:endParaRPr lang="uk-UA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897327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3FDD1-14F0-4171-9769-41E280D6E7F0}" type="slidenum">
              <a:rPr lang="uk-UA" smtClean="0"/>
              <a:pPr/>
              <a:t>7</a:t>
            </a:fld>
            <a:endParaRPr lang="uk-UA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03026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6DD93-72AA-4FB3-BAB0-9FF613751C7C}" type="slidenum">
              <a:rPr lang="uk-UA" smtClean="0"/>
              <a:pPr/>
              <a:t>10</a:t>
            </a:fld>
            <a:endParaRPr lang="uk-UA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32061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245FD-30D8-41ED-B7D1-C5FE2085BBD0}" type="slidenum">
              <a:rPr lang="uk-UA" smtClean="0"/>
              <a:pPr/>
              <a:t>14</a:t>
            </a:fld>
            <a:endParaRPr lang="uk-UA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51121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37281-8060-4A4A-BD36-49571B281C29}" type="slidenum">
              <a:rPr lang="uk-UA" smtClean="0"/>
              <a:pPr/>
              <a:t>15</a:t>
            </a:fld>
            <a:endParaRPr lang="uk-UA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44393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242568-20C4-4BB7-AA2F-107C34335D7C}" type="slidenum">
              <a:rPr lang="uk-UA" smtClean="0"/>
              <a:pPr/>
              <a:t>16</a:t>
            </a:fld>
            <a:endParaRPr lang="uk-UA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89612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FE529-A205-432C-974D-16A330A658B7}" type="slidenum">
              <a:rPr lang="uk-UA" smtClean="0"/>
              <a:pPr/>
              <a:t>17</a:t>
            </a:fld>
            <a:endParaRPr lang="uk-UA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71507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E20A2-FB6F-44B0-A517-F11A25A1BD6D}" type="slidenum">
              <a:rPr lang="uk-UA" smtClean="0"/>
              <a:pPr/>
              <a:t>18</a:t>
            </a:fld>
            <a:endParaRPr lang="uk-UA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45995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62E6D-B671-4E17-A6DB-A7A8A0A0D331}" type="slidenum">
              <a:rPr lang="uk-UA" smtClean="0"/>
              <a:pPr/>
              <a:t>19</a:t>
            </a:fld>
            <a:endParaRPr lang="uk-UA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18654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FAF69C18-53BC-4790-9A5A-D96C737F37C5}" type="slidenum">
              <a:rPr lang="en-US"/>
              <a:pPr/>
              <a:t>‹№›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B53A-3C14-4E38-9BC7-78AF0A5EC95F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A9F70-DAD1-47D2-9ABD-ADEDF9733DA7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67DE-4C87-4706-97BD-FFA79BF8915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3ABA2-E3AD-411A-96E2-7051694468E8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33D51-3B2D-4D51-AFB3-4BCEC1691506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DB82-E383-4721-B24A-C4AF77E8FF03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8DE03-6262-4C92-BBC7-AD366AC4E5B3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DFDD-C42E-4737-ADC4-E1D6BB9AB539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E9124-6F13-47AA-8C7A-97A1ABE82AD9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22357-5F6A-4FBE-8458-817855F2B312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44957-D29C-4E8D-B185-6BE47BFF90FB}" type="slidenum">
              <a:rPr lang="en-US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74B9CB-DFA5-4E0E-A1ED-A754361708EC}" type="slidenum">
              <a:rPr lang="en-US"/>
              <a:pPr/>
              <a:t>‹№›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6%D0%95%D0%A0%D0%9D" TargetMode="External"/><Relationship Id="rId13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hyperlink" Target="http://uk.wikipedia.org/wiki/%D0%95%D0%BB%D0%B5%D0%BC%D0%B5%D0%BD%D1%82%D0%B0%D1%80%D0%BD%D1%96_%D1%87%D0%B0%D1%81%D1%82%D0%B8%D0%BD%D0%BA%D0%B8" TargetMode="External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F%D1%80%D0%B8%D1%81%D0%BA%D0%BE%D1%80%D1%8E%D0%B2%D0%B0%D1%87" TargetMode="External"/><Relationship Id="rId11" Type="http://schemas.openxmlformats.org/officeDocument/2006/relationships/image" Target="../media/image46.jpeg"/><Relationship Id="rId5" Type="http://schemas.openxmlformats.org/officeDocument/2006/relationships/hyperlink" Target="http://uk.wikipedia.org/wiki/%D0%90%D0%BD%D0%B3%D0%BB%D1%96%D0%B9%D1%81%D1%8C%D0%BA%D0%B0_%D0%BC%D0%BE%D0%B2%D0%B0" TargetMode="External"/><Relationship Id="rId10" Type="http://schemas.openxmlformats.org/officeDocument/2006/relationships/hyperlink" Target="http://uk.wikipedia.org/wiki/%D0%A8%D0%B2%D0%B5%D0%B9%D1%86%D0%B0%D1%80%D1%96%D1%8F" TargetMode="External"/><Relationship Id="rId4" Type="http://schemas.openxmlformats.org/officeDocument/2006/relationships/image" Target="../media/image45.jpeg"/><Relationship Id="rId9" Type="http://schemas.openxmlformats.org/officeDocument/2006/relationships/hyperlink" Target="http://uk.wikipedia.org/wiki/%D0%96%D0%B5%D0%BD%D0%B5%D0%B2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72;&#1090;&#1086;&#1084;\&#1076;&#1086;%20&#1091;&#1088;&#1086;&#1082;&#1091;%20&#1074;&#1089;&#1077;1\FIlm.avi" TargetMode="External"/><Relationship Id="rId4" Type="http://schemas.openxmlformats.org/officeDocument/2006/relationships/hyperlink" Target="FIlm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&#1076;&#1086;&#1089;&#1083;&#1110;&#1076;%20&#1056;&#1077;&#1079;&#1077;&#1088;&#1092;&#1086;&#1088;&#1076;&#1072;.mp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72;&#1090;&#1086;&#1084;\&#1076;&#1086;%20&#1091;&#1088;&#1086;&#1082;&#1091;%20&#1074;&#1089;&#1077;1\Atom1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72;&#1090;&#1086;&#1084;\&#1076;&#1086;%20&#1091;&#1088;&#1086;&#1082;&#1091;%20&#1074;&#1089;&#1077;1\Atom2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5.gif"/><Relationship Id="rId7" Type="http://schemas.openxmlformats.org/officeDocument/2006/relationships/image" Target="../media/image40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928670"/>
            <a:ext cx="6842125" cy="1143000"/>
          </a:xfrm>
        </p:spPr>
        <p:txBody>
          <a:bodyPr/>
          <a:lstStyle/>
          <a:p>
            <a:r>
              <a:rPr lang="uk-UA" sz="4400" dirty="0"/>
              <a:t>Атом і атомне ядро. Дослід Резерфорда</a:t>
            </a:r>
            <a:r>
              <a:rPr lang="uk-UA" sz="4400" dirty="0" smtClean="0"/>
              <a:t>.</a:t>
            </a:r>
            <a:br>
              <a:rPr lang="uk-UA" sz="4400" dirty="0" smtClean="0"/>
            </a:br>
            <a:r>
              <a:rPr lang="uk-UA" sz="4400" dirty="0" smtClean="0"/>
              <a:t>Ядерна модель атома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6143644"/>
            <a:ext cx="6400800" cy="381000"/>
          </a:xfrm>
        </p:spPr>
        <p:txBody>
          <a:bodyPr/>
          <a:lstStyle/>
          <a:p>
            <a:r>
              <a:rPr lang="uk-UA" dirty="0"/>
              <a:t>Тип уроку: урок вивчення нового </a:t>
            </a:r>
            <a:r>
              <a:rPr lang="uk-UA" dirty="0" smtClean="0"/>
              <a:t>матеріалу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31"/>
            <a:ext cx="2571768" cy="2762269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perspectiveContrastingLeftFacing"/>
            <a:lightRig rig="threePt" dir="t"/>
          </a:scene3d>
        </p:spPr>
      </p:pic>
      <p:sp>
        <p:nvSpPr>
          <p:cNvPr id="7" name="Овал 6"/>
          <p:cNvSpPr/>
          <p:nvPr/>
        </p:nvSpPr>
        <p:spPr>
          <a:xfrm>
            <a:off x="7215206" y="6500834"/>
            <a:ext cx="1928794" cy="21431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29586" y="0"/>
            <a:ext cx="1214414" cy="714356"/>
          </a:xfrm>
          <a:prstGeom prst="ellipse">
            <a:avLst/>
          </a:prstGeom>
          <a:ln>
            <a:solidFill>
              <a:srgbClr val="3D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БОЛЬШОЙ АДРОНН-КОЛЛАЙД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773238"/>
            <a:ext cx="21955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БОЛЬШОЙ АДРОНН-КОЛЛАЙДЕР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500438"/>
            <a:ext cx="219551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642910" y="1214422"/>
            <a:ext cx="5848717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/>
              <a:t>Великий </a:t>
            </a:r>
            <a:r>
              <a:rPr lang="uk-UA" sz="2000" b="1" dirty="0" err="1"/>
              <a:t>адронний</a:t>
            </a:r>
            <a:r>
              <a:rPr lang="ru-RU" sz="2000" b="1" dirty="0"/>
              <a:t> </a:t>
            </a:r>
            <a:r>
              <a:rPr lang="uk-UA" sz="2000" b="1" dirty="0" err="1"/>
              <a:t>колайдер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(</a:t>
            </a:r>
            <a:r>
              <a:rPr lang="ru-RU" sz="2000" b="1" dirty="0">
                <a:hlinkClick r:id="rId5" tooltip="Англійська мова"/>
              </a:rPr>
              <a:t>англ.</a:t>
            </a:r>
            <a:r>
              <a:rPr lang="ru-RU" sz="2000" b="1" dirty="0"/>
              <a:t> </a:t>
            </a:r>
            <a:r>
              <a:rPr lang="uk-UA" sz="2000" b="1" i="1" dirty="0" err="1"/>
              <a:t>Large</a:t>
            </a:r>
            <a:r>
              <a:rPr lang="uk-UA" sz="2000" b="1" i="1" dirty="0"/>
              <a:t> </a:t>
            </a:r>
            <a:r>
              <a:rPr lang="uk-UA" sz="2000" b="1" i="1" dirty="0" err="1"/>
              <a:t>Hadron</a:t>
            </a:r>
            <a:r>
              <a:rPr lang="uk-UA" sz="2000" b="1" i="1" dirty="0"/>
              <a:t> </a:t>
            </a:r>
            <a:r>
              <a:rPr lang="uk-UA" sz="2000" b="1" i="1" dirty="0" err="1"/>
              <a:t>Collider</a:t>
            </a:r>
            <a:r>
              <a:rPr lang="ru-RU" sz="2000" b="1" dirty="0"/>
              <a:t>, LHC) — </a:t>
            </a:r>
          </a:p>
          <a:p>
            <a:r>
              <a:rPr lang="uk-UA" sz="2000" b="1" dirty="0"/>
              <a:t>найбільший</a:t>
            </a:r>
            <a:r>
              <a:rPr lang="ru-RU" sz="2000" b="1" dirty="0"/>
              <a:t> у </a:t>
            </a:r>
            <a:r>
              <a:rPr lang="uk-UA" sz="2000" b="1" dirty="0"/>
              <a:t>світі</a:t>
            </a:r>
            <a:r>
              <a:rPr lang="ru-RU" sz="2000" b="1" dirty="0"/>
              <a:t> </a:t>
            </a:r>
          </a:p>
          <a:p>
            <a:r>
              <a:rPr lang="uk-UA" sz="2000" b="1" dirty="0">
                <a:hlinkClick r:id="rId6" tooltip="Прискорювач"/>
              </a:rPr>
              <a:t>прискорювач</a:t>
            </a:r>
            <a:r>
              <a:rPr lang="ru-RU" sz="2000" b="1" dirty="0"/>
              <a:t> </a:t>
            </a:r>
            <a:r>
              <a:rPr lang="uk-UA" sz="2000" b="1" dirty="0">
                <a:hlinkClick r:id="rId7" tooltip="Елементарні частинки"/>
              </a:rPr>
              <a:t>елементарних</a:t>
            </a:r>
            <a:r>
              <a:rPr lang="ru-RU" sz="2000" b="1" dirty="0">
                <a:hlinkClick r:id="rId7" tooltip="Елементарні частинки"/>
              </a:rPr>
              <a:t> </a:t>
            </a:r>
            <a:r>
              <a:rPr lang="ru-RU" sz="2000" b="1" dirty="0" err="1">
                <a:hlinkClick r:id="rId7" tooltip="Елементарні частинки"/>
              </a:rPr>
              <a:t>частинок</a:t>
            </a:r>
            <a:r>
              <a:rPr lang="ru-RU" sz="2000" b="1" dirty="0"/>
              <a:t>, </a:t>
            </a:r>
          </a:p>
          <a:p>
            <a:r>
              <a:rPr lang="uk-UA" sz="2000" b="1" dirty="0"/>
              <a:t>створений</a:t>
            </a:r>
            <a:r>
              <a:rPr lang="ru-RU" sz="2000" b="1" dirty="0"/>
              <a:t> у </a:t>
            </a:r>
          </a:p>
          <a:p>
            <a:r>
              <a:rPr lang="uk-UA" sz="2000" b="1" dirty="0">
                <a:hlinkClick r:id="rId8" tooltip="ЦЕРН"/>
              </a:rPr>
              <a:t>Європейському</a:t>
            </a:r>
            <a:r>
              <a:rPr lang="ru-RU" sz="2000" b="1" dirty="0">
                <a:hlinkClick r:id="rId8" tooltip="ЦЕРН"/>
              </a:rPr>
              <a:t> </a:t>
            </a:r>
            <a:r>
              <a:rPr lang="uk-UA" sz="2000" b="1" dirty="0">
                <a:hlinkClick r:id="rId8" tooltip="ЦЕРН"/>
              </a:rPr>
              <a:t>центрі ядерних досліджень</a:t>
            </a:r>
            <a:r>
              <a:rPr lang="ru-RU" sz="2000" b="1" dirty="0"/>
              <a:t> </a:t>
            </a:r>
          </a:p>
          <a:p>
            <a:r>
              <a:rPr lang="uk-UA" sz="2000" b="1" dirty="0"/>
              <a:t>поблизу </a:t>
            </a:r>
            <a:r>
              <a:rPr lang="uk-UA" sz="2000" b="1" dirty="0">
                <a:hlinkClick r:id="rId9" tooltip="Женева"/>
              </a:rPr>
              <a:t>Женеви</a:t>
            </a:r>
            <a:r>
              <a:rPr lang="ru-RU" sz="2000" b="1" dirty="0"/>
              <a:t> (</a:t>
            </a:r>
            <a:r>
              <a:rPr lang="uk-UA" sz="2000" b="1" dirty="0">
                <a:hlinkClick r:id="rId10" tooltip="Швейцарія"/>
              </a:rPr>
              <a:t>Швейцарія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22533" name="Picture 9" descr="i?id=173764433&amp;tov=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48488" y="5349875"/>
            <a:ext cx="21955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D:\MARY\MY LESSONS\АТОМНАЯ ФИЗИКА\34f8c0c14ca30c98749750e95db.jpg"/>
          <p:cNvPicPr>
            <a:picLocks noChangeAspect="1" noChangeArrowheads="1"/>
          </p:cNvPicPr>
          <p:nvPr/>
        </p:nvPicPr>
        <p:blipFill>
          <a:blip r:embed="rId12"/>
          <a:srcRect r="-26"/>
          <a:stretch>
            <a:fillRect/>
          </a:stretch>
        </p:blipFill>
        <p:spPr bwMode="auto">
          <a:xfrm>
            <a:off x="6929438" y="0"/>
            <a:ext cx="22145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66" y="3643314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643314"/>
            <a:ext cx="3429024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Левкіпп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(500 - 400р.р. до н.е.)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уяві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, солодке, </a:t>
            </a:r>
            <a:r>
              <a:rPr lang="ru-RU" dirty="0" err="1" smtClean="0"/>
              <a:t>гірке</a:t>
            </a:r>
            <a:r>
              <a:rPr lang="ru-RU" dirty="0" smtClean="0"/>
              <a:t>. </a:t>
            </a:r>
            <a:r>
              <a:rPr lang="ru-RU" dirty="0" err="1" smtClean="0"/>
              <a:t>Насправді</a:t>
            </a:r>
            <a:r>
              <a:rPr lang="ru-RU" dirty="0" smtClean="0"/>
              <a:t> ж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атоми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порожнеча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42" name="Picture 2" descr="http://upload.wikimedia.org/wikipedia/commons/thumb/c/c8/Leucippe_%28portrait%29.jpg/200px-Leucippe_%28portrait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1905000" cy="2352675"/>
          </a:xfrm>
          <a:prstGeom prst="rect">
            <a:avLst/>
          </a:prstGeom>
          <a:noFill/>
        </p:spPr>
      </p:pic>
      <p:pic>
        <p:nvPicPr>
          <p:cNvPr id="10248" name="Picture 8" descr="http://xn--80adbjbkgl4afoyhoe4l.xn--p1ai/images/authors/Demokri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1896584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6248" y="3143248"/>
            <a:ext cx="4572000" cy="313932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Демокріт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(460-370 </a:t>
            </a:r>
            <a:r>
              <a:rPr lang="uk-UA" b="1" dirty="0" err="1" smtClean="0">
                <a:solidFill>
                  <a:srgbClr val="7030A0"/>
                </a:solidFill>
              </a:rPr>
              <a:t>р.р</a:t>
            </a:r>
            <a:r>
              <a:rPr lang="uk-UA" b="1" dirty="0" smtClean="0">
                <a:solidFill>
                  <a:srgbClr val="7030A0"/>
                </a:solidFill>
              </a:rPr>
              <a:t>. до н.е.)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1600" dirty="0" err="1" smtClean="0"/>
              <a:t>Атоми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· </a:t>
            </a:r>
            <a:r>
              <a:rPr lang="ru-RU" sz="1600" dirty="0" err="1" smtClean="0"/>
              <a:t>неподільні</a:t>
            </a:r>
            <a:r>
              <a:rPr lang="ru-RU" sz="1600" dirty="0" smtClean="0"/>
              <a:t> (</a:t>
            </a:r>
            <a:r>
              <a:rPr lang="ru-RU" sz="1600" dirty="0" err="1" smtClean="0"/>
              <a:t>з-за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твердості</a:t>
            </a:r>
            <a:r>
              <a:rPr lang="ru-RU" sz="1600" dirty="0" smtClean="0"/>
              <a:t>),</a:t>
            </a:r>
          </a:p>
          <a:p>
            <a:r>
              <a:rPr lang="ru-RU" sz="1600" dirty="0" smtClean="0"/>
              <a:t>· не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якостей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· </a:t>
            </a:r>
            <a:r>
              <a:rPr lang="ru-RU" sz="1600" dirty="0" err="1" smtClean="0"/>
              <a:t>розрізняються</a:t>
            </a:r>
            <a:r>
              <a:rPr lang="ru-RU" sz="1600" dirty="0" smtClean="0"/>
              <a:t> по </a:t>
            </a:r>
            <a:r>
              <a:rPr lang="ru-RU" sz="1600" dirty="0" err="1" smtClean="0"/>
              <a:t>величині</a:t>
            </a:r>
            <a:r>
              <a:rPr lang="ru-RU" sz="1600" dirty="0" smtClean="0"/>
              <a:t>, </a:t>
            </a:r>
            <a:r>
              <a:rPr lang="ru-RU" sz="1600" dirty="0" err="1" smtClean="0"/>
              <a:t>формі</a:t>
            </a:r>
            <a:r>
              <a:rPr lang="ru-RU" sz="1600" dirty="0" smtClean="0"/>
              <a:t>, </a:t>
            </a:r>
            <a:r>
              <a:rPr lang="ru-RU" sz="1600" dirty="0" err="1" smtClean="0"/>
              <a:t>фігурі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вазі</a:t>
            </a:r>
            <a:r>
              <a:rPr lang="ru-RU" sz="1600" dirty="0" smtClean="0"/>
              <a:t>, </a:t>
            </a:r>
            <a:r>
              <a:rPr lang="ru-RU" sz="1600" dirty="0" err="1" smtClean="0"/>
              <a:t>місцем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розташування</a:t>
            </a:r>
            <a:r>
              <a:rPr lang="ru-RU" sz="1600" dirty="0" smtClean="0"/>
              <a:t> та порядку (</a:t>
            </a:r>
            <a:r>
              <a:rPr lang="ru-RU" sz="1600" dirty="0" err="1" smtClean="0"/>
              <a:t>обрис</a:t>
            </a:r>
            <a:r>
              <a:rPr lang="ru-RU" sz="1600" dirty="0" smtClean="0"/>
              <a:t>, поворот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дотик</a:t>
            </a:r>
            <a:r>
              <a:rPr lang="ru-RU" sz="1600" dirty="0" smtClean="0"/>
              <a:t>),</a:t>
            </a:r>
          </a:p>
          <a:p>
            <a:r>
              <a:rPr lang="ru-RU" sz="1600" dirty="0" smtClean="0"/>
              <a:t>· </a:t>
            </a:r>
            <a:r>
              <a:rPr lang="ru-RU" sz="1600" dirty="0" err="1" smtClean="0"/>
              <a:t>перебувають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порожньому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просторі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вічному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з'єднання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роз'єднання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виникають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гинуть </a:t>
            </a:r>
            <a:r>
              <a:rPr lang="ru-RU" sz="1600" dirty="0" err="1" smtClean="0"/>
              <a:t>світи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речі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Атомістичне вчення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571480"/>
            <a:ext cx="6034118" cy="4114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507207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/>
              <a:t>Тіт</a:t>
            </a:r>
            <a:r>
              <a:rPr lang="uk-UA" sz="3200" b="1" dirty="0" smtClean="0"/>
              <a:t> </a:t>
            </a:r>
            <a:r>
              <a:rPr lang="uk-UA" sz="3200" b="1" dirty="0" err="1" smtClean="0">
                <a:hlinkClick r:id="rId4" action="ppaction://hlinkfile"/>
              </a:rPr>
              <a:t>Лукрецій</a:t>
            </a:r>
            <a:r>
              <a:rPr lang="uk-UA" sz="3200" b="1" dirty="0" smtClean="0"/>
              <a:t> Кар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357694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Tahoma" pitchFamily="34" charset="0"/>
              </a:rPr>
              <a:t>Значною мірою через матеріалістичну сутність атомізму його протягом століть переслідувала церква, послідовники</a:t>
            </a:r>
          </a:p>
          <a:p>
            <a:r>
              <a:rPr lang="uk-UA" sz="2400" b="1" dirty="0" smtClean="0">
                <a:solidFill>
                  <a:srgbClr val="7030A0"/>
                </a:solidFill>
                <a:latin typeface="Tahoma" pitchFamily="34" charset="0"/>
              </a:rPr>
              <a:t>його зазнавали утисків, їхні книги спалювали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4034" name="Picture 2" descr="http://www.volynnews.com/resize/640x426/r/files/news/2013/08-07/46066-2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42910" y="1142984"/>
            <a:ext cx="7786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ahoma" pitchFamily="34" charset="0"/>
              </a:rPr>
              <a:t>СПЕЦІАЛЬНИЙ </a:t>
            </a:r>
            <a:r>
              <a:rPr lang="ru-RU" sz="2400" b="1" dirty="0" smtClean="0">
                <a:latin typeface="Tahoma" pitchFamily="34" charset="0"/>
              </a:rPr>
              <a:t>ЗАКОН</a:t>
            </a: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</a:rPr>
              <a:t>ВИЩОГО </a:t>
            </a:r>
            <a:r>
              <a:rPr lang="ru-RU" sz="2400" b="1" dirty="0">
                <a:latin typeface="Tahoma" pitchFamily="34" charset="0"/>
              </a:rPr>
              <a:t>СУДУ ФРАНЦІЇ</a:t>
            </a:r>
          </a:p>
        </p:txBody>
      </p:sp>
      <p:sp>
        <p:nvSpPr>
          <p:cNvPr id="51203" name="WordArt 3"/>
          <p:cNvSpPr>
            <a:spLocks noChangeArrowheads="1" noChangeShapeType="1" noTextEdit="1"/>
          </p:cNvSpPr>
          <p:nvPr/>
        </p:nvSpPr>
        <p:spPr bwMode="auto">
          <a:xfrm>
            <a:off x="2500298" y="1928802"/>
            <a:ext cx="407196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1026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рік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71472" y="3357562"/>
            <a:ext cx="83582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err="1">
                <a:solidFill>
                  <a:schemeClr val="hlink"/>
                </a:solidFill>
                <a:latin typeface="Tahoma" pitchFamily="34" charset="0"/>
              </a:rPr>
              <a:t>“Заборонити</a:t>
            </a:r>
            <a:r>
              <a:rPr lang="uk-UA" sz="3600" b="1" dirty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uk-UA" sz="3600" b="1" dirty="0" smtClean="0">
                <a:solidFill>
                  <a:schemeClr val="hlink"/>
                </a:solidFill>
                <a:latin typeface="Tahoma" pitchFamily="34" charset="0"/>
              </a:rPr>
              <a:t>поширення</a:t>
            </a:r>
            <a:r>
              <a:rPr lang="en-US" sz="3600" b="1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uk-UA" sz="3600" b="1" dirty="0" smtClean="0">
                <a:solidFill>
                  <a:schemeClr val="hlink"/>
                </a:solidFill>
                <a:latin typeface="Tahoma" pitchFamily="34" charset="0"/>
              </a:rPr>
              <a:t>вчення </a:t>
            </a:r>
            <a:r>
              <a:rPr lang="uk-UA" sz="3600" b="1" dirty="0">
                <a:solidFill>
                  <a:schemeClr val="hlink"/>
                </a:solidFill>
                <a:latin typeface="Tahoma" pitchFamily="34" charset="0"/>
              </a:rPr>
              <a:t>про атоми </a:t>
            </a:r>
            <a:r>
              <a:rPr lang="uk-UA" sz="3600" b="1" dirty="0" smtClean="0">
                <a:solidFill>
                  <a:schemeClr val="hlink"/>
                </a:solidFill>
                <a:latin typeface="Tahoma" pitchFamily="34" charset="0"/>
              </a:rPr>
              <a:t>під</a:t>
            </a:r>
            <a:r>
              <a:rPr lang="en-US" sz="3600" b="1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uk-UA" sz="3600" b="1" dirty="0" smtClean="0">
                <a:solidFill>
                  <a:schemeClr val="hlink"/>
                </a:solidFill>
                <a:latin typeface="Tahoma" pitchFamily="34" charset="0"/>
              </a:rPr>
              <a:t>загрозою </a:t>
            </a:r>
            <a:endParaRPr lang="en-US" sz="3600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pPr algn="ctr"/>
            <a:endParaRPr lang="en-US" sz="3600" b="1" dirty="0" smtClean="0">
              <a:solidFill>
                <a:schemeClr val="hlink"/>
              </a:solidFill>
              <a:latin typeface="Tahoma" pitchFamily="34" charset="0"/>
            </a:endParaRPr>
          </a:p>
          <a:p>
            <a:pPr algn="ctr"/>
            <a:r>
              <a:rPr lang="uk-UA" sz="3600" b="1" dirty="0" smtClean="0">
                <a:solidFill>
                  <a:schemeClr val="hlink"/>
                </a:solidFill>
                <a:latin typeface="Tahoma" pitchFamily="34" charset="0"/>
              </a:rPr>
              <a:t>смертної </a:t>
            </a:r>
            <a:r>
              <a:rPr lang="uk-UA" sz="3600" b="1" dirty="0" err="1">
                <a:solidFill>
                  <a:schemeClr val="hlink"/>
                </a:solidFill>
                <a:latin typeface="Tahoma" pitchFamily="34" charset="0"/>
              </a:rPr>
              <a:t>кари”</a:t>
            </a:r>
            <a:endParaRPr lang="uk-UA" sz="3600" b="1" dirty="0">
              <a:solidFill>
                <a:schemeClr val="hlink"/>
              </a:solidFill>
              <a:latin typeface="Tahoma" pitchFamily="34" charset="0"/>
            </a:endParaRPr>
          </a:p>
          <a:p>
            <a:pPr algn="l"/>
            <a:endParaRPr lang="ru-RU" sz="4800" b="1" dirty="0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animBg="1"/>
      <p:bldP spid="512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786314" y="1785926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latin typeface="Tahoma" pitchFamily="34" charset="0"/>
              </a:rPr>
              <a:t>П</a:t>
            </a:r>
            <a:r>
              <a:rPr lang="en-US" sz="3200" b="1" dirty="0">
                <a:latin typeface="Tahoma" pitchFamily="34" charset="0"/>
              </a:rPr>
              <a:t>’</a:t>
            </a:r>
            <a:r>
              <a:rPr lang="uk-UA" sz="3200" b="1" dirty="0" err="1">
                <a:latin typeface="Tahoma" pitchFamily="34" charset="0"/>
              </a:rPr>
              <a:t>єр</a:t>
            </a:r>
            <a:r>
              <a:rPr lang="uk-UA" sz="3200" b="1" dirty="0">
                <a:latin typeface="Tahoma" pitchFamily="34" charset="0"/>
              </a:rPr>
              <a:t> </a:t>
            </a:r>
            <a:r>
              <a:rPr lang="uk-UA" sz="3200" b="1" dirty="0" err="1">
                <a:latin typeface="Tahoma" pitchFamily="34" charset="0"/>
              </a:rPr>
              <a:t>Гассенді</a:t>
            </a:r>
            <a:endParaRPr lang="uk-UA" sz="3200" b="1" dirty="0">
              <a:latin typeface="Tahoma" pitchFamily="34" charset="0"/>
            </a:endParaRPr>
          </a:p>
          <a:p>
            <a:r>
              <a:rPr lang="uk-UA" sz="3200" b="1" dirty="0">
                <a:latin typeface="Tahoma" pitchFamily="34" charset="0"/>
              </a:rPr>
              <a:t> (1</a:t>
            </a:r>
            <a:r>
              <a:rPr lang="en-US" sz="3200" b="1" dirty="0">
                <a:latin typeface="Tahoma" pitchFamily="34" charset="0"/>
              </a:rPr>
              <a:t>592</a:t>
            </a:r>
            <a:r>
              <a:rPr lang="uk-UA" sz="3200" b="1" dirty="0">
                <a:latin typeface="Tahoma" pitchFamily="34" charset="0"/>
              </a:rPr>
              <a:t>-1</a:t>
            </a:r>
            <a:r>
              <a:rPr lang="en-US" sz="3200" b="1" dirty="0">
                <a:latin typeface="Tahoma" pitchFamily="34" charset="0"/>
              </a:rPr>
              <a:t>655</a:t>
            </a:r>
            <a:r>
              <a:rPr lang="uk-UA" sz="3200" b="1" dirty="0">
                <a:latin typeface="Tahoma" pitchFamily="34" charset="0"/>
              </a:rPr>
              <a:t>)</a:t>
            </a:r>
            <a:endParaRPr lang="ru-RU" sz="3200" b="1" dirty="0">
              <a:latin typeface="Tahom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28662" y="5484813"/>
            <a:ext cx="72152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ФІЛОСОФ І ВЧЕНИЙ (ФРАНЦІЯ).</a:t>
            </a:r>
          </a:p>
          <a:p>
            <a:pPr algn="l"/>
            <a:r>
              <a:rPr lang="uk-UA" sz="2400" b="1" dirty="0" smtClean="0">
                <a:solidFill>
                  <a:schemeClr val="hlink"/>
                </a:solidFill>
                <a:latin typeface="Tahoma" pitchFamily="34" charset="0"/>
              </a:rPr>
              <a:t>ПРОПАГУВАВ </a:t>
            </a:r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АНТИЧНУ АТОМІСТИКУ</a:t>
            </a:r>
          </a:p>
          <a:p>
            <a:pPr algn="l"/>
            <a:endParaRPr lang="ru-RU" sz="28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3252" name="Picture 4" descr="гассен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857232"/>
            <a:ext cx="3535357" cy="410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0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Відродження атомістичного вчення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143372" y="785794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latin typeface="Tahoma" pitchFamily="34" charset="0"/>
              </a:rPr>
              <a:t>Роберт </a:t>
            </a:r>
            <a:r>
              <a:rPr lang="uk-UA" sz="3200" b="1" dirty="0" err="1">
                <a:latin typeface="Tahoma" pitchFamily="34" charset="0"/>
              </a:rPr>
              <a:t>Бойль</a:t>
            </a:r>
            <a:endParaRPr lang="uk-UA" sz="3200" b="1" dirty="0">
              <a:latin typeface="Tahoma" pitchFamily="34" charset="0"/>
            </a:endParaRPr>
          </a:p>
          <a:p>
            <a:r>
              <a:rPr lang="uk-UA" sz="3200" b="1" dirty="0">
                <a:latin typeface="Tahoma" pitchFamily="34" charset="0"/>
              </a:rPr>
              <a:t> (1627-1</a:t>
            </a:r>
            <a:r>
              <a:rPr lang="en-US" sz="3200" b="1" dirty="0">
                <a:latin typeface="Tahoma" pitchFamily="34" charset="0"/>
              </a:rPr>
              <a:t>6</a:t>
            </a:r>
            <a:r>
              <a:rPr lang="uk-UA" sz="3200" b="1" dirty="0">
                <a:latin typeface="Tahoma" pitchFamily="34" charset="0"/>
              </a:rPr>
              <a:t>91)</a:t>
            </a:r>
            <a:endParaRPr lang="ru-RU" sz="3200" b="1" dirty="0">
              <a:latin typeface="Tahoma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28596" y="5286388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ХІМІК, ФІЗИК, ФІЛОСОФ (АНГЛІЯ).</a:t>
            </a:r>
          </a:p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БУВ ПРИХИЛЬНИКОМ АТОМІСТИЧНОЇ ГІПОТЕЗИ.</a:t>
            </a:r>
            <a:endParaRPr lang="ru-RU" sz="24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4276" name="Picture 4" descr="Бой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36449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672013" y="1939925"/>
            <a:ext cx="4052887" cy="2824163"/>
            <a:chOff x="2943" y="1222"/>
            <a:chExt cx="2553" cy="1779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43" y="1222"/>
              <a:ext cx="2553" cy="1779"/>
              <a:chOff x="2943" y="1222"/>
              <a:chExt cx="2553" cy="1779"/>
            </a:xfrm>
          </p:grpSpPr>
          <p:pic>
            <p:nvPicPr>
              <p:cNvPr id="31752" name="Picture 5" descr="ED00169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1463318">
                <a:off x="2956" y="1222"/>
                <a:ext cx="2540" cy="1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53" name="Text Box 8"/>
              <p:cNvSpPr txBox="1">
                <a:spLocks noChangeArrowheads="1"/>
              </p:cNvSpPr>
              <p:nvPr/>
            </p:nvSpPr>
            <p:spPr bwMode="auto">
              <a:xfrm rot="19933391">
                <a:off x="2943" y="1939"/>
                <a:ext cx="1323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accent2"/>
                    </a:solidFill>
                    <a:latin typeface="Times New Roman" pitchFamily="18" charset="0"/>
                  </a:rPr>
                  <a:t>ХІМІК -</a:t>
                </a:r>
              </a:p>
              <a:p>
                <a:pPr algn="ctr"/>
                <a:r>
                  <a:rPr lang="uk-UA" sz="2800" b="1" dirty="0">
                    <a:solidFill>
                      <a:schemeClr val="accent2"/>
                    </a:solidFill>
                    <a:latin typeface="Times New Roman" pitchFamily="18" charset="0"/>
                  </a:rPr>
                  <a:t>СКЕПТИК</a:t>
                </a:r>
              </a:p>
            </p:txBody>
          </p:sp>
        </p:grpSp>
        <p:sp>
          <p:nvSpPr>
            <p:cNvPr id="31751" name="Text Box 10"/>
            <p:cNvSpPr txBox="1">
              <a:spLocks noChangeArrowheads="1"/>
            </p:cNvSpPr>
            <p:nvPr/>
          </p:nvSpPr>
          <p:spPr bwMode="auto">
            <a:xfrm rot="-1383836">
              <a:off x="4195" y="1434"/>
              <a:ext cx="107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uk-UA" b="1">
                  <a:solidFill>
                    <a:schemeClr val="accent2"/>
                  </a:solidFill>
                  <a:latin typeface="Times New Roman" pitchFamily="18" charset="0"/>
                </a:rPr>
                <a:t>КРИТИКА </a:t>
              </a:r>
            </a:p>
            <a:p>
              <a:pPr algn="l"/>
              <a:r>
                <a:rPr lang="uk-UA" b="1">
                  <a:solidFill>
                    <a:schemeClr val="accent2"/>
                  </a:solidFill>
                  <a:latin typeface="Times New Roman" pitchFamily="18" charset="0"/>
                </a:rPr>
                <a:t>“ НАЧАЛ ” </a:t>
              </a:r>
            </a:p>
            <a:p>
              <a:pPr algn="l"/>
              <a:r>
                <a:rPr lang="uk-UA" b="1">
                  <a:solidFill>
                    <a:schemeClr val="accent2"/>
                  </a:solidFill>
                  <a:latin typeface="Times New Roman" pitchFamily="18" charset="0"/>
                </a:rPr>
                <a:t>АРІСТОТЕЛЯ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857356" y="0"/>
            <a:ext cx="686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Відродження атомістичного вчення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029200" y="2428868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 dirty="0">
                <a:latin typeface="Tahoma" pitchFamily="34" charset="0"/>
              </a:rPr>
              <a:t>Людвіг </a:t>
            </a:r>
            <a:r>
              <a:rPr lang="uk-UA" sz="3200" b="1" dirty="0" err="1">
                <a:latin typeface="Tahoma" pitchFamily="34" charset="0"/>
              </a:rPr>
              <a:t>Больцман</a:t>
            </a:r>
            <a:endParaRPr lang="uk-UA" sz="3200" b="1" dirty="0">
              <a:latin typeface="Tahoma" pitchFamily="34" charset="0"/>
            </a:endParaRPr>
          </a:p>
          <a:p>
            <a:r>
              <a:rPr lang="uk-UA" sz="3200" b="1" dirty="0">
                <a:latin typeface="Tahoma" pitchFamily="34" charset="0"/>
              </a:rPr>
              <a:t> (1844-1906)</a:t>
            </a:r>
            <a:endParaRPr lang="ru-RU" sz="3200" b="1" dirty="0">
              <a:latin typeface="Tahoma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928794" y="5429264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ФІЗИК-ТЕОРЕТИК (АВСТРІЯ).</a:t>
            </a:r>
          </a:p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ЗАСНОВНИК </a:t>
            </a:r>
            <a:r>
              <a:rPr lang="uk-UA" sz="2400" b="1" dirty="0" err="1">
                <a:solidFill>
                  <a:schemeClr val="hlink"/>
                </a:solidFill>
                <a:latin typeface="Tahoma" pitchFamily="34" charset="0"/>
              </a:rPr>
              <a:t>МКТ</a:t>
            </a:r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.</a:t>
            </a:r>
            <a:endParaRPr lang="ru-RU" sz="24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5300" name="Picture 4" descr="больцм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34305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214290"/>
            <a:ext cx="686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Відродження атомістичного вчення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286380" y="1285860"/>
            <a:ext cx="30718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latin typeface="Tahoma" pitchFamily="34" charset="0"/>
              </a:rPr>
              <a:t>Жан-Батист </a:t>
            </a:r>
            <a:endParaRPr lang="uk-UA" sz="3200" b="1" dirty="0" smtClean="0">
              <a:latin typeface="Tahoma" pitchFamily="34" charset="0"/>
            </a:endParaRPr>
          </a:p>
          <a:p>
            <a:r>
              <a:rPr lang="uk-UA" sz="3200" b="1" dirty="0" err="1" smtClean="0">
                <a:latin typeface="Tahoma" pitchFamily="34" charset="0"/>
              </a:rPr>
              <a:t>Перрен</a:t>
            </a:r>
            <a:endParaRPr lang="uk-UA" sz="3200" b="1" dirty="0">
              <a:latin typeface="Tahoma" pitchFamily="34" charset="0"/>
            </a:endParaRPr>
          </a:p>
          <a:p>
            <a:r>
              <a:rPr lang="uk-UA" sz="3200" b="1" dirty="0">
                <a:latin typeface="Tahoma" pitchFamily="34" charset="0"/>
              </a:rPr>
              <a:t> (1870-1942)</a:t>
            </a:r>
            <a:endParaRPr lang="ru-RU" sz="3200" b="1" dirty="0">
              <a:latin typeface="Tahoma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14351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ФІЗИК, ХІМІК (ФРАНЦІЯ).</a:t>
            </a:r>
          </a:p>
          <a:p>
            <a:pPr algn="l"/>
            <a:r>
              <a:rPr lang="uk-UA" sz="2400" b="1" dirty="0">
                <a:solidFill>
                  <a:schemeClr val="hlink"/>
                </a:solidFill>
                <a:latin typeface="Tahoma" pitchFamily="34" charset="0"/>
              </a:rPr>
              <a:t>ЕКСПЕРИМЕНТАЛЬНО ДОВІВ ІСНУВАННЯ АТОМІВ ТА МОЛЕКУЛ</a:t>
            </a:r>
            <a:endParaRPr lang="ru-RU" sz="24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6324" name="Picture 4" descr="перр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3316435" cy="407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214290"/>
            <a:ext cx="686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b="1" dirty="0" smtClean="0">
                <a:solidFill>
                  <a:srgbClr val="7030A0"/>
                </a:solidFill>
              </a:rPr>
              <a:t>Відродження атомістичного вчення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71472" y="1643050"/>
            <a:ext cx="81915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4758" dir="20921404" algn="ctr" rotWithShape="0">
              <a:srgbClr val="0000FF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6000" b="1" i="1" dirty="0">
                <a:solidFill>
                  <a:srgbClr val="00CCFF"/>
                </a:solidFill>
                <a:latin typeface="Times New Roman" pitchFamily="18" charset="0"/>
              </a:rPr>
              <a:t>СУЧАСНІ УЯВЛЕННЯ</a:t>
            </a:r>
          </a:p>
          <a:p>
            <a:pPr algn="ctr">
              <a:defRPr/>
            </a:pPr>
            <a:r>
              <a:rPr lang="uk-UA" sz="6000" b="1" i="1" dirty="0">
                <a:solidFill>
                  <a:srgbClr val="00CCFF"/>
                </a:solidFill>
                <a:latin typeface="Times New Roman" pitchFamily="18" charset="0"/>
              </a:rPr>
              <a:t>ПРО</a:t>
            </a:r>
          </a:p>
          <a:p>
            <a:pPr algn="ctr">
              <a:defRPr/>
            </a:pPr>
            <a:r>
              <a:rPr lang="uk-UA" sz="6000" b="1" i="1" dirty="0">
                <a:solidFill>
                  <a:srgbClr val="00CCFF"/>
                </a:solidFill>
                <a:latin typeface="Times New Roman" pitchFamily="18" charset="0"/>
              </a:rPr>
              <a:t>БУДОВУ РЕЧОВИНИ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1908175" y="1700213"/>
            <a:ext cx="792163" cy="7207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763713" y="4941888"/>
            <a:ext cx="889000" cy="87947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00338" y="170021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627313" y="5805488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2411413" y="2636838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71775" y="3789363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411413" y="4724400"/>
            <a:ext cx="901700" cy="73025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/>
              <a:t>Мета:</a:t>
            </a:r>
            <a:endParaRPr lang="en-US" sz="4300"/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79388" y="2349500"/>
            <a:ext cx="2673350" cy="2671763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pic>
          <p:nvPicPr>
            <p:cNvPr id="7187" name="Picture 19" descr="mark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203575" y="1268413"/>
            <a:ext cx="5105400" cy="849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276600" y="1341438"/>
            <a:ext cx="532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dirty="0" smtClean="0">
                <a:solidFill>
                  <a:srgbClr val="000000"/>
                </a:solidFill>
              </a:rPr>
              <a:t>Ознайомитись із </a:t>
            </a:r>
            <a:r>
              <a:rPr lang="uk-UA" dirty="0">
                <a:solidFill>
                  <a:srgbClr val="000000"/>
                </a:solidFill>
              </a:rPr>
              <a:t>класичними уявленнями </a:t>
            </a:r>
            <a:endParaRPr lang="uk-UA" dirty="0" smtClean="0">
              <a:solidFill>
                <a:srgbClr val="000000"/>
              </a:solidFill>
            </a:endParaRPr>
          </a:p>
          <a:p>
            <a:pPr eaLnBrk="0" hangingPunct="0"/>
            <a:r>
              <a:rPr lang="uk-UA" dirty="0" smtClean="0">
                <a:solidFill>
                  <a:srgbClr val="000000"/>
                </a:solidFill>
              </a:rPr>
              <a:t>про </a:t>
            </a:r>
            <a:r>
              <a:rPr lang="uk-UA" dirty="0">
                <a:solidFill>
                  <a:srgbClr val="000000"/>
                </a:solidFill>
              </a:rPr>
              <a:t>будову атома;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gray">
          <a:xfrm>
            <a:off x="3203575" y="2349500"/>
            <a:ext cx="5105400" cy="792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3635375" y="2492375"/>
            <a:ext cx="4522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dirty="0">
                <a:solidFill>
                  <a:srgbClr val="000000"/>
                </a:solidFill>
              </a:rPr>
              <a:t>сформувати уявлення про атом і атомне</a:t>
            </a:r>
          </a:p>
          <a:p>
            <a:pPr eaLnBrk="0" hangingPunct="0"/>
            <a:r>
              <a:rPr lang="uk-UA" dirty="0">
                <a:solidFill>
                  <a:srgbClr val="000000"/>
                </a:solidFill>
              </a:rPr>
              <a:t> ядро;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276600" y="3429000"/>
            <a:ext cx="5105400" cy="792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571868" y="3429000"/>
            <a:ext cx="47942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 smtClean="0"/>
              <a:t>ознайомитися з планетарною моделлю атома, дослідом, на якому ґрунтується </a:t>
            </a:r>
          </a:p>
          <a:p>
            <a:r>
              <a:rPr lang="uk-UA" dirty="0" smtClean="0"/>
              <a:t>ця модель;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059113" y="16287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gray">
          <a:xfrm>
            <a:off x="3132138" y="2565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03575" y="3716338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gray">
          <a:xfrm>
            <a:off x="3348038" y="4437063"/>
            <a:ext cx="5105400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3563938" y="450850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dirty="0">
                <a:solidFill>
                  <a:srgbClr val="000000"/>
                </a:solidFill>
              </a:rPr>
              <a:t>формувати світогляд </a:t>
            </a:r>
            <a:r>
              <a:rPr lang="uk-UA" dirty="0" smtClean="0">
                <a:solidFill>
                  <a:srgbClr val="000000"/>
                </a:solidFill>
              </a:rPr>
              <a:t>та </a:t>
            </a:r>
            <a:r>
              <a:rPr lang="uk-UA" dirty="0">
                <a:solidFill>
                  <a:srgbClr val="000000"/>
                </a:solidFill>
              </a:rPr>
              <a:t>зацікавлення предметом;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gray">
          <a:xfrm>
            <a:off x="3276600" y="4724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348038" y="5516563"/>
            <a:ext cx="5105400" cy="7921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779838" y="5589588"/>
            <a:ext cx="334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>
                <a:solidFill>
                  <a:srgbClr val="000000"/>
                </a:solidFill>
              </a:rPr>
              <a:t>виховувати пізнавальний інтерес.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203575" y="57340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" name="Picture 2" descr="http://class-fizika.narod.ru/9_class/35/atomanimate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643182"/>
            <a:ext cx="2071702" cy="2071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437063"/>
            <a:ext cx="4284663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uk-UA" sz="14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1400" b="1" dirty="0" smtClean="0"/>
              <a:t> </a:t>
            </a:r>
            <a:r>
              <a:rPr lang="uk-UA" b="1" dirty="0" smtClean="0"/>
              <a:t>ДЖОЗЕФ ДЖОН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b="1" dirty="0" smtClean="0"/>
              <a:t>ТОМСОН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(1856-1940)</a:t>
            </a:r>
          </a:p>
        </p:txBody>
      </p:sp>
      <p:pic>
        <p:nvPicPr>
          <p:cNvPr id="70660" name="Picture 4" descr="ТОМСОН ДЖОЗЕФ ДЖ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04"/>
            <a:ext cx="37528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>
            <a:off x="5357818" y="571480"/>
            <a:ext cx="321471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C3300">
                      <a:alpha val="50000"/>
                    </a:srgbClr>
                  </a:outerShdw>
                </a:effectLst>
                <a:latin typeface="Impact"/>
              </a:rPr>
              <a:t>1897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C3300">
                      <a:alpha val="50000"/>
                    </a:srgbClr>
                  </a:outerShdw>
                </a:effectLst>
                <a:latin typeface="Impact"/>
              </a:rPr>
              <a:t>рік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C33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5572132" y="2000240"/>
            <a:ext cx="307183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C3300">
                      <a:alpha val="50000"/>
                    </a:srgbClr>
                  </a:outerShdw>
                </a:effectLst>
                <a:latin typeface="Impact"/>
              </a:rPr>
              <a:t>-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C3300">
                      <a:alpha val="50000"/>
                    </a:srgbClr>
                  </a:outerShdw>
                </a:effectLst>
                <a:latin typeface="Impact"/>
              </a:rPr>
              <a:t>відкриття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C3300">
                    <a:alpha val="50000"/>
                  </a:srgbClr>
                </a:outerShdw>
              </a:effectLst>
              <a:latin typeface="Impact"/>
            </a:endParaRPr>
          </a:p>
          <a:p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C3300">
                      <a:alpha val="50000"/>
                    </a:srgbClr>
                  </a:outerShdw>
                </a:effectLst>
                <a:latin typeface="Impact"/>
              </a:rPr>
              <a:t>електрона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C330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24" y="3143248"/>
            <a:ext cx="371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err="1" smtClean="0"/>
              <a:t>Англійський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</a:t>
            </a:r>
            <a:r>
              <a:rPr lang="ru-RU" sz="2000" dirty="0" smtClean="0"/>
              <a:t>, лауреат </a:t>
            </a:r>
            <a:r>
              <a:rPr lang="ru-RU" sz="2000" dirty="0" err="1" smtClean="0"/>
              <a:t>Нобелівської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 (1906) за заслуги в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теоретичних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газах,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найважливіша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відкриття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електрона</a:t>
            </a:r>
            <a:r>
              <a:rPr lang="ru-RU" sz="2000" dirty="0" smtClean="0"/>
              <a:t>, </a:t>
            </a:r>
            <a:r>
              <a:rPr lang="ru-RU" sz="2000" dirty="0" err="1" smtClean="0"/>
              <a:t>ізотопів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винаходу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мас-спектрометра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1285852" y="1714488"/>
            <a:ext cx="3429024" cy="33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85723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Модель атома Томсона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86414" y="4714884"/>
            <a:ext cx="264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“Кекс</a:t>
            </a:r>
            <a:r>
              <a:rPr lang="uk-UA" sz="2400" b="1" dirty="0" smtClean="0"/>
              <a:t> з </a:t>
            </a:r>
            <a:r>
              <a:rPr lang="uk-UA" sz="2400" b="1" dirty="0" err="1" smtClean="0"/>
              <a:t>ізюмом”</a:t>
            </a:r>
            <a:endParaRPr lang="ru-RU" sz="2400" b="1" dirty="0"/>
          </a:p>
        </p:txBody>
      </p:sp>
      <p:pic>
        <p:nvPicPr>
          <p:cNvPr id="1028" name="Picture 4" descr="https://encrypted-tbn0.gstatic.com/images?q=tbn:ANd9GcQtCx8JGBP0TQIuuBLPICYB8_9LlpfGGW4esDObstWzUlihpou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00240"/>
            <a:ext cx="180022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Ернест Резерфорд (1871-1937)</a:t>
            </a:r>
            <a:endParaRPr lang="ru-RU" sz="38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1928802"/>
            <a:ext cx="5500726" cy="4375164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b="1" dirty="0" err="1"/>
              <a:t>Ерне́ст</a:t>
            </a:r>
            <a:r>
              <a:rPr lang="ru-RU" sz="2000" b="1" dirty="0"/>
              <a:t> </a:t>
            </a:r>
            <a:r>
              <a:rPr lang="ru-RU" sz="2000" b="1" dirty="0" err="1" smtClean="0"/>
              <a:t>Ре́зерфорд</a:t>
            </a:r>
            <a:r>
              <a:rPr lang="ru-RU" sz="2000" b="1" dirty="0"/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британський</a:t>
            </a:r>
            <a:r>
              <a:rPr lang="ru-RU" sz="2000" b="1" dirty="0" smtClean="0"/>
              <a:t> </a:t>
            </a:r>
            <a:r>
              <a:rPr lang="ru-RU" sz="2000" b="1" dirty="0" err="1"/>
              <a:t>фізик</a:t>
            </a:r>
            <a:r>
              <a:rPr lang="ru-RU" sz="2000" b="1" dirty="0"/>
              <a:t>, лауреат </a:t>
            </a:r>
            <a:r>
              <a:rPr lang="ru-RU" sz="2000" b="1" dirty="0" err="1"/>
              <a:t>Нобелівської</a:t>
            </a:r>
            <a:r>
              <a:rPr lang="ru-RU" sz="2000" b="1" dirty="0"/>
              <a:t> </a:t>
            </a:r>
            <a:r>
              <a:rPr lang="ru-RU" sz="2000" b="1" dirty="0" err="1"/>
              <a:t>премії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хімії</a:t>
            </a:r>
            <a:r>
              <a:rPr lang="ru-RU" sz="2000" b="1" dirty="0"/>
              <a:t> (1908</a:t>
            </a:r>
            <a:r>
              <a:rPr lang="ru-RU" sz="2000" b="1" dirty="0" smtClean="0"/>
              <a:t>)</a:t>
            </a:r>
          </a:p>
          <a:p>
            <a:pPr algn="just">
              <a:lnSpc>
                <a:spcPct val="90000"/>
              </a:lnSpc>
              <a:buNone/>
            </a:pPr>
            <a:endParaRPr lang="ru-RU" sz="2000" b="1" dirty="0"/>
          </a:p>
          <a:p>
            <a:pPr algn="just">
              <a:lnSpc>
                <a:spcPct val="90000"/>
              </a:lnSpc>
            </a:pPr>
            <a:r>
              <a:rPr lang="ru-RU" sz="2000" b="1" dirty="0"/>
              <a:t>Резерфорд </a:t>
            </a:r>
            <a:r>
              <a:rPr lang="ru-RU" sz="2000" b="1" dirty="0" err="1"/>
              <a:t>відомий</a:t>
            </a:r>
            <a:r>
              <a:rPr lang="ru-RU" sz="2000" b="1" dirty="0"/>
              <a:t> </a:t>
            </a:r>
            <a:r>
              <a:rPr lang="ru-RU" sz="2000" b="1" dirty="0" err="1" smtClean="0"/>
              <a:t>передусім</a:t>
            </a:r>
            <a:r>
              <a:rPr lang="ru-RU" sz="2000" b="1" dirty="0" smtClean="0"/>
              <a:t> </a:t>
            </a:r>
            <a:r>
              <a:rPr lang="ru-RU" sz="2000" b="1" dirty="0" err="1"/>
              <a:t>експериментами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розсіювання</a:t>
            </a:r>
            <a:r>
              <a:rPr lang="ru-RU" sz="2000" b="1" dirty="0"/>
              <a:t> </a:t>
            </a:r>
            <a:r>
              <a:rPr lang="ru-RU" sz="2000" b="1" dirty="0" err="1"/>
              <a:t>альфа-частинок</a:t>
            </a:r>
            <a:r>
              <a:rPr lang="ru-RU" sz="2000" b="1" dirty="0"/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резерфордівське</a:t>
            </a:r>
            <a:r>
              <a:rPr lang="ru-RU" sz="2000" b="1" dirty="0" smtClean="0"/>
              <a:t> </a:t>
            </a:r>
            <a:r>
              <a:rPr lang="ru-RU" sz="2000" b="1" dirty="0" err="1"/>
              <a:t>розсіювання</a:t>
            </a:r>
            <a:r>
              <a:rPr lang="ru-RU" sz="2000" b="1" dirty="0"/>
              <a:t>), </a:t>
            </a:r>
            <a:r>
              <a:rPr lang="ru-RU" sz="2000" b="1" dirty="0" err="1"/>
              <a:t>завдяки</a:t>
            </a:r>
            <a:r>
              <a:rPr lang="ru-RU" sz="2000" b="1" dirty="0"/>
              <a:t> </a:t>
            </a:r>
            <a:r>
              <a:rPr lang="ru-RU" sz="2000" b="1" dirty="0" err="1"/>
              <a:t>якому</a:t>
            </a:r>
            <a:r>
              <a:rPr lang="ru-RU" sz="2000" b="1" dirty="0"/>
              <a:t>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встановив</a:t>
            </a:r>
            <a:r>
              <a:rPr lang="ru-RU" sz="2000" b="1" dirty="0"/>
              <a:t> структуру атома, як </a:t>
            </a:r>
            <a:r>
              <a:rPr lang="ru-RU" sz="2000" b="1" dirty="0" err="1"/>
              <a:t>системи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складається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малого за </a:t>
            </a:r>
            <a:r>
              <a:rPr lang="ru-RU" sz="2000" b="1" dirty="0" err="1"/>
              <a:t>розмірами</a:t>
            </a:r>
            <a:r>
              <a:rPr lang="ru-RU" sz="2000" b="1" dirty="0"/>
              <a:t> позитивно </a:t>
            </a:r>
            <a:r>
              <a:rPr lang="ru-RU" sz="2000" b="1" dirty="0" err="1"/>
              <a:t>зарядженого</a:t>
            </a:r>
            <a:r>
              <a:rPr lang="ru-RU" sz="2000" b="1" dirty="0"/>
              <a:t> ядра </a:t>
            </a:r>
            <a:r>
              <a:rPr lang="ru-RU" sz="2000" b="1" dirty="0" err="1"/>
              <a:t>й</a:t>
            </a:r>
            <a:r>
              <a:rPr lang="ru-RU" sz="2000" b="1" dirty="0"/>
              <a:t> </a:t>
            </a:r>
            <a:r>
              <a:rPr lang="ru-RU" sz="2000" b="1" dirty="0" err="1" smtClean="0"/>
              <a:t>електронів</a:t>
            </a:r>
            <a:endParaRPr lang="ru-RU" sz="2000" b="1" dirty="0"/>
          </a:p>
        </p:txBody>
      </p:sp>
      <p:pic>
        <p:nvPicPr>
          <p:cNvPr id="15" name="Picture 5" descr="резерфорд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3225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/>
              <a:t>Дослід Резерфорда</a:t>
            </a:r>
            <a:endParaRPr lang="en-US" sz="43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gray">
          <a:xfrm flipV="1">
            <a:off x="0" y="-1752600"/>
            <a:ext cx="9144000" cy="6248400"/>
          </a:xfrm>
          <a:custGeom>
            <a:avLst/>
            <a:gdLst>
              <a:gd name="G0" fmla="+- 7224 0 0"/>
              <a:gd name="G1" fmla="+- -9175604 0 0"/>
              <a:gd name="G2" fmla="+- 0 0 -9175604"/>
              <a:gd name="T0" fmla="*/ 0 256 1"/>
              <a:gd name="T1" fmla="*/ 180 256 1"/>
              <a:gd name="G3" fmla="+- -9175604 T0 T1"/>
              <a:gd name="T2" fmla="*/ 0 256 1"/>
              <a:gd name="T3" fmla="*/ 90 256 1"/>
              <a:gd name="G4" fmla="+- -9175604 T2 T3"/>
              <a:gd name="G5" fmla="*/ G4 2 1"/>
              <a:gd name="T4" fmla="*/ 90 256 1"/>
              <a:gd name="T5" fmla="*/ 0 256 1"/>
              <a:gd name="G6" fmla="+- -9175604 T4 T5"/>
              <a:gd name="G7" fmla="*/ G6 2 1"/>
              <a:gd name="G8" fmla="abs -917560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224"/>
              <a:gd name="G18" fmla="*/ 7224 1 2"/>
              <a:gd name="G19" fmla="+- G18 5400 0"/>
              <a:gd name="G20" fmla="cos G19 -9175604"/>
              <a:gd name="G21" fmla="sin G19 -9175604"/>
              <a:gd name="G22" fmla="+- G20 10800 0"/>
              <a:gd name="G23" fmla="+- G21 10800 0"/>
              <a:gd name="G24" fmla="+- 10800 0 G20"/>
              <a:gd name="G25" fmla="+- 7224 10800 0"/>
              <a:gd name="G26" fmla="?: G9 G17 G25"/>
              <a:gd name="G27" fmla="?: G9 0 21600"/>
              <a:gd name="G28" fmla="cos 10800 -9175604"/>
              <a:gd name="G29" fmla="sin 10800 -9175604"/>
              <a:gd name="G30" fmla="sin 7224 -9175604"/>
              <a:gd name="G31" fmla="+- G28 10800 0"/>
              <a:gd name="G32" fmla="+- G29 10800 0"/>
              <a:gd name="G33" fmla="+- G30 10800 0"/>
              <a:gd name="G34" fmla="?: G4 0 G31"/>
              <a:gd name="G35" fmla="?: -9175604 G34 0"/>
              <a:gd name="G36" fmla="?: G6 G35 G31"/>
              <a:gd name="G37" fmla="+- 21600 0 G36"/>
              <a:gd name="G38" fmla="?: G4 0 G33"/>
              <a:gd name="G39" fmla="?: -917560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895 w 21600"/>
              <a:gd name="T15" fmla="*/ 5008 h 21600"/>
              <a:gd name="T16" fmla="*/ 10800 w 21600"/>
              <a:gd name="T17" fmla="*/ 3576 h 21600"/>
              <a:gd name="T18" fmla="*/ 17705 w 21600"/>
              <a:gd name="T19" fmla="*/ 500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265" y="6157"/>
                </a:moveTo>
                <a:cubicBezTo>
                  <a:pt x="6637" y="4521"/>
                  <a:pt x="8664" y="3575"/>
                  <a:pt x="10800" y="3576"/>
                </a:cubicBezTo>
                <a:cubicBezTo>
                  <a:pt x="12935" y="3576"/>
                  <a:pt x="14962" y="4521"/>
                  <a:pt x="16334" y="6157"/>
                </a:cubicBezTo>
                <a:lnTo>
                  <a:pt x="19074" y="3859"/>
                </a:lnTo>
                <a:cubicBezTo>
                  <a:pt x="17022" y="1412"/>
                  <a:pt x="13992" y="-1"/>
                  <a:pt x="10799" y="0"/>
                </a:cubicBezTo>
                <a:cubicBezTo>
                  <a:pt x="7607" y="0"/>
                  <a:pt x="4577" y="1412"/>
                  <a:pt x="2525" y="3859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BDCBDB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Bottom">
              <a:rot lat="20099999" lon="0" rev="0"/>
            </a:camera>
            <a:lightRig rig="legacyHarsh3" dir="l"/>
          </a:scene3d>
          <a:sp3d extrusionH="22590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988" name="Freeform 4"/>
          <p:cNvSpPr>
            <a:spLocks/>
          </p:cNvSpPr>
          <p:nvPr/>
        </p:nvSpPr>
        <p:spPr bwMode="gray">
          <a:xfrm>
            <a:off x="692150" y="2933700"/>
            <a:ext cx="7767638" cy="3043238"/>
          </a:xfrm>
          <a:custGeom>
            <a:avLst/>
            <a:gdLst/>
            <a:ahLst/>
            <a:cxnLst>
              <a:cxn ang="0">
                <a:pos x="4878" y="0"/>
              </a:cxn>
              <a:cxn ang="0">
                <a:pos x="4893" y="440"/>
              </a:cxn>
              <a:cxn ang="0">
                <a:pos x="2467" y="1917"/>
              </a:cxn>
              <a:cxn ang="0">
                <a:pos x="21" y="500"/>
              </a:cxn>
              <a:cxn ang="0">
                <a:pos x="0" y="2"/>
              </a:cxn>
              <a:cxn ang="0">
                <a:pos x="2461" y="667"/>
              </a:cxn>
              <a:cxn ang="0">
                <a:pos x="4878" y="0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gradFill rotWithShape="1">
            <a:gsLst>
              <a:gs pos="0">
                <a:srgbClr val="0D2D47"/>
              </a:gs>
              <a:gs pos="50000">
                <a:srgbClr val="0F5C83"/>
              </a:gs>
              <a:gs pos="100000">
                <a:srgbClr val="0D2D47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gray">
          <a:xfrm flipH="1">
            <a:off x="2216150" y="4900613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gray">
          <a:xfrm>
            <a:off x="5970588" y="4916488"/>
            <a:ext cx="874712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gray">
          <a:xfrm flipH="1">
            <a:off x="666750" y="4556125"/>
            <a:ext cx="1143000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gray">
          <a:xfrm>
            <a:off x="7362825" y="4551363"/>
            <a:ext cx="1103313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gray">
          <a:xfrm flipH="1">
            <a:off x="2227263" y="2911475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gray">
          <a:xfrm>
            <a:off x="5981700" y="2927350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39999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gray">
          <a:xfrm>
            <a:off x="4575175" y="3109913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7" name="Freeform 13"/>
          <p:cNvSpPr>
            <a:spLocks/>
          </p:cNvSpPr>
          <p:nvPr/>
        </p:nvSpPr>
        <p:spPr bwMode="gray">
          <a:xfrm>
            <a:off x="685800" y="2916238"/>
            <a:ext cx="7743825" cy="1036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3" y="649"/>
              </a:cxn>
              <a:cxn ang="0">
                <a:pos x="4878" y="17"/>
              </a:cxn>
            </a:cxnLst>
            <a:rect l="0" t="0" r="r" b="b"/>
            <a:pathLst>
              <a:path w="4878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29" y="447"/>
                  <a:pt x="4878" y="17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gray">
          <a:xfrm flipH="1">
            <a:off x="2216150" y="4841875"/>
            <a:ext cx="874713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gray">
          <a:xfrm>
            <a:off x="5970588" y="4857750"/>
            <a:ext cx="874712" cy="712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gray">
          <a:xfrm flipH="1">
            <a:off x="666750" y="4497388"/>
            <a:ext cx="1143000" cy="331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gray">
          <a:xfrm>
            <a:off x="7362825" y="4492625"/>
            <a:ext cx="1103313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gray">
          <a:xfrm>
            <a:off x="4575175" y="3051175"/>
            <a:ext cx="0" cy="825500"/>
          </a:xfrm>
          <a:prstGeom prst="line">
            <a:avLst/>
          </a:prstGeom>
          <a:noFill/>
          <a:ln w="9525">
            <a:solidFill>
              <a:srgbClr val="F8F8F8">
                <a:alpha val="3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1042988" y="1412875"/>
            <a:ext cx="1657350" cy="1668463"/>
            <a:chOff x="192" y="1917"/>
            <a:chExt cx="1042" cy="1102"/>
          </a:xfrm>
        </p:grpSpPr>
        <p:grpSp>
          <p:nvGrpSpPr>
            <p:cNvPr id="42004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2005" name="Picture 21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2006" name="Picture 2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2007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2008" name="Picture 2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877050" y="1341438"/>
            <a:ext cx="1727200" cy="1803400"/>
            <a:chOff x="192" y="1917"/>
            <a:chExt cx="1042" cy="1102"/>
          </a:xfrm>
        </p:grpSpPr>
        <p:grpSp>
          <p:nvGrpSpPr>
            <p:cNvPr id="42010" name="Group 26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2011" name="Picture 27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2012" name="Picture 28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2013" name="Oval 29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CA96A">
                      <a:alpha val="55000"/>
                    </a:srgbClr>
                  </a:gs>
                  <a:gs pos="100000">
                    <a:srgbClr val="FCA96A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2014" name="Picture 30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2015" name="Rectangle 31"/>
          <p:cNvSpPr>
            <a:spLocks noChangeArrowheads="1"/>
          </p:cNvSpPr>
          <p:nvPr/>
        </p:nvSpPr>
        <p:spPr bwMode="gray">
          <a:xfrm>
            <a:off x="1258888" y="1773238"/>
            <a:ext cx="1262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Мета </a:t>
            </a:r>
          </a:p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дослідів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gray">
          <a:xfrm>
            <a:off x="6877050" y="1700213"/>
            <a:ext cx="1728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Планетарна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модель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 атома</a:t>
            </a:r>
            <a:endParaRPr lang="en-US" sz="2000" b="1" dirty="0">
              <a:solidFill>
                <a:srgbClr val="080808"/>
              </a:solidFill>
            </a:endParaRPr>
          </a:p>
        </p:txBody>
      </p:sp>
      <p:grpSp>
        <p:nvGrpSpPr>
          <p:cNvPr id="42017" name="Group 33"/>
          <p:cNvGrpSpPr>
            <a:grpSpLocks/>
          </p:cNvGrpSpPr>
          <p:nvPr/>
        </p:nvGrpSpPr>
        <p:grpSpPr bwMode="auto">
          <a:xfrm>
            <a:off x="2627313" y="1628775"/>
            <a:ext cx="1944687" cy="1985963"/>
            <a:chOff x="192" y="1917"/>
            <a:chExt cx="1042" cy="1102"/>
          </a:xfrm>
        </p:grpSpPr>
        <p:grpSp>
          <p:nvGrpSpPr>
            <p:cNvPr id="42018" name="Group 34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2019" name="Picture 35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2020" name="Picture 36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2021" name="Oval 3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2022" name="Picture 38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4638675" y="1557338"/>
            <a:ext cx="2093913" cy="2057400"/>
            <a:chOff x="192" y="1917"/>
            <a:chExt cx="1042" cy="1102"/>
          </a:xfrm>
        </p:grpSpPr>
        <p:grpSp>
          <p:nvGrpSpPr>
            <p:cNvPr id="42024" name="Group 4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2025" name="Picture 41" descr="light_shadow"/>
              <p:cNvPicPr>
                <a:picLocks noChangeAspect="1" noChangeArrowheads="1"/>
              </p:cNvPicPr>
              <p:nvPr/>
            </p:nvPicPr>
            <p:blipFill>
              <a:blip r:embed="rId7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42026" name="Picture 42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42027" name="Oval 4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6FF775">
                      <a:alpha val="55000"/>
                    </a:srgbClr>
                  </a:gs>
                  <a:gs pos="100000">
                    <a:srgbClr val="6FF775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42028" name="Picture 44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42029" name="Rectangle 45"/>
          <p:cNvSpPr>
            <a:spLocks noChangeArrowheads="1"/>
          </p:cNvSpPr>
          <p:nvPr/>
        </p:nvSpPr>
        <p:spPr bwMode="gray">
          <a:xfrm>
            <a:off x="2916238" y="2205038"/>
            <a:ext cx="147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Схема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установки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gray">
          <a:xfrm>
            <a:off x="4716463" y="2060575"/>
            <a:ext cx="198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Інтерпретація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uk-UA" sz="2000" b="1" dirty="0">
                <a:solidFill>
                  <a:srgbClr val="080808"/>
                </a:solidFill>
              </a:rPr>
              <a:t>результатів</a:t>
            </a:r>
            <a:endParaRPr lang="en-US" sz="20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1214422"/>
            <a:ext cx="242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Дослід </a:t>
            </a:r>
            <a:r>
              <a:rPr lang="uk-UA" b="1" dirty="0" smtClean="0">
                <a:hlinkClick r:id="rId2" action="ppaction://hlinkfile"/>
              </a:rPr>
              <a:t>Резерфорда</a:t>
            </a:r>
            <a:endParaRPr lang="ru-RU" b="1" dirty="0"/>
          </a:p>
        </p:txBody>
      </p:sp>
      <p:pic>
        <p:nvPicPr>
          <p:cNvPr id="5" name="Picture 28" descr="Дослід Резерфорд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00372"/>
            <a:ext cx="5072063" cy="244792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00298" y="4643446"/>
            <a:ext cx="571504" cy="21431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214818"/>
            <a:ext cx="571504" cy="21431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000240"/>
            <a:ext cx="31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1C1C1C"/>
                </a:solidFill>
              </a:rPr>
              <a:t>З</a:t>
            </a:r>
            <a:r>
              <a:rPr lang="en-US" b="1" dirty="0" smtClean="0">
                <a:solidFill>
                  <a:srgbClr val="1C1C1C"/>
                </a:solidFill>
              </a:rPr>
              <a:t>’</a:t>
            </a:r>
            <a:r>
              <a:rPr lang="uk-UA" b="1" dirty="0" smtClean="0">
                <a:solidFill>
                  <a:srgbClr val="1C1C1C"/>
                </a:solidFill>
              </a:rPr>
              <a:t>ясувати будову атома!!!</a:t>
            </a:r>
            <a:endParaRPr lang="en-US" b="1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uk-UA" sz="4300"/>
              <a:t>Дослід Резерфорда</a:t>
            </a:r>
            <a:endParaRPr lang="en-US" sz="430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gray">
          <a:xfrm flipH="1">
            <a:off x="2700338" y="3429000"/>
            <a:ext cx="4075112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gray">
          <a:xfrm>
            <a:off x="2411413" y="3141663"/>
            <a:ext cx="4075112" cy="95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gray">
          <a:xfrm>
            <a:off x="2428860" y="1285860"/>
            <a:ext cx="2305050" cy="468312"/>
          </a:xfrm>
          <a:prstGeom prst="chevron">
            <a:avLst>
              <a:gd name="adj" fmla="val 52206"/>
            </a:avLst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1200" dirty="0"/>
              <a:t>Альфа-частинки </a:t>
            </a:r>
          </a:p>
          <a:p>
            <a:pPr algn="ctr"/>
            <a:r>
              <a:rPr lang="uk-UA" sz="1200" dirty="0"/>
              <a:t>мають позитивний</a:t>
            </a:r>
          </a:p>
          <a:p>
            <a:pPr algn="ctr"/>
            <a:r>
              <a:rPr lang="uk-UA" sz="1200" dirty="0"/>
              <a:t>заряд</a:t>
            </a:r>
            <a:endParaRPr lang="ru-RU" sz="1200" dirty="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gray">
          <a:xfrm>
            <a:off x="4572000" y="1484313"/>
            <a:ext cx="1958975" cy="468312"/>
          </a:xfrm>
          <a:prstGeom prst="chevron">
            <a:avLst>
              <a:gd name="adj" fmla="val 43225"/>
            </a:avLst>
          </a:prstGeom>
          <a:solidFill>
            <a:srgbClr val="FFFF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5857884" y="1357298"/>
            <a:ext cx="2459038" cy="2765425"/>
            <a:chOff x="3340" y="1301"/>
            <a:chExt cx="1549" cy="1742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gray">
            <a:xfrm rot="5400000">
              <a:off x="3244" y="1397"/>
              <a:ext cx="1742" cy="1549"/>
            </a:xfrm>
            <a:custGeom>
              <a:avLst/>
              <a:gdLst>
                <a:gd name="G0" fmla="+- 7121 0 0"/>
                <a:gd name="G1" fmla="+- 11542662 0 0"/>
                <a:gd name="G2" fmla="+- 0 0 11542662"/>
                <a:gd name="T0" fmla="*/ 0 256 1"/>
                <a:gd name="T1" fmla="*/ 180 256 1"/>
                <a:gd name="G3" fmla="+- 11542662 T0 T1"/>
                <a:gd name="T2" fmla="*/ 0 256 1"/>
                <a:gd name="T3" fmla="*/ 90 256 1"/>
                <a:gd name="G4" fmla="+- 11542662 T2 T3"/>
                <a:gd name="G5" fmla="*/ G4 2 1"/>
                <a:gd name="T4" fmla="*/ 90 256 1"/>
                <a:gd name="T5" fmla="*/ 0 256 1"/>
                <a:gd name="G6" fmla="+- 11542662 T4 T5"/>
                <a:gd name="G7" fmla="*/ G6 2 1"/>
                <a:gd name="G8" fmla="abs 11542662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21"/>
                <a:gd name="G18" fmla="*/ 7121 1 2"/>
                <a:gd name="G19" fmla="+- G18 5400 0"/>
                <a:gd name="G20" fmla="cos G19 11542662"/>
                <a:gd name="G21" fmla="sin G19 11542662"/>
                <a:gd name="G22" fmla="+- G20 10800 0"/>
                <a:gd name="G23" fmla="+- G21 10800 0"/>
                <a:gd name="G24" fmla="+- 10800 0 G20"/>
                <a:gd name="G25" fmla="+- 7121 10800 0"/>
                <a:gd name="G26" fmla="?: G9 G17 G25"/>
                <a:gd name="G27" fmla="?: G9 0 21600"/>
                <a:gd name="G28" fmla="cos 10800 11542662"/>
                <a:gd name="G29" fmla="sin 10800 11542662"/>
                <a:gd name="G30" fmla="sin 7121 11542662"/>
                <a:gd name="G31" fmla="+- G28 10800 0"/>
                <a:gd name="G32" fmla="+- G29 10800 0"/>
                <a:gd name="G33" fmla="+- G30 10800 0"/>
                <a:gd name="G34" fmla="?: G4 0 G31"/>
                <a:gd name="G35" fmla="?: 11542662 G34 0"/>
                <a:gd name="G36" fmla="?: G6 G35 G31"/>
                <a:gd name="G37" fmla="+- 21600 0 G36"/>
                <a:gd name="G38" fmla="?: G4 0 G33"/>
                <a:gd name="G39" fmla="?: 11542662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859 w 21600"/>
                <a:gd name="T15" fmla="*/ 11405 h 21600"/>
                <a:gd name="T16" fmla="*/ 10800 w 21600"/>
                <a:gd name="T17" fmla="*/ 3679 h 21600"/>
                <a:gd name="T18" fmla="*/ 19741 w 21600"/>
                <a:gd name="T19" fmla="*/ 1140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695" y="11280"/>
                  </a:moveTo>
                  <a:cubicBezTo>
                    <a:pt x="3684" y="11120"/>
                    <a:pt x="3679" y="10960"/>
                    <a:pt x="3679" y="10800"/>
                  </a:cubicBezTo>
                  <a:cubicBezTo>
                    <a:pt x="3679" y="6867"/>
                    <a:pt x="6867" y="3679"/>
                    <a:pt x="10800" y="3679"/>
                  </a:cubicBezTo>
                  <a:cubicBezTo>
                    <a:pt x="14732" y="3679"/>
                    <a:pt x="17921" y="6867"/>
                    <a:pt x="17921" y="10800"/>
                  </a:cubicBezTo>
                  <a:cubicBezTo>
                    <a:pt x="17921" y="10960"/>
                    <a:pt x="17915" y="11120"/>
                    <a:pt x="17904" y="11280"/>
                  </a:cubicBezTo>
                  <a:lnTo>
                    <a:pt x="21575" y="11529"/>
                  </a:lnTo>
                  <a:cubicBezTo>
                    <a:pt x="21591" y="11286"/>
                    <a:pt x="21600" y="110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043"/>
                    <a:pt x="8" y="11286"/>
                    <a:pt x="24" y="11529"/>
                  </a:cubicBez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gray">
            <a:xfrm>
              <a:off x="3872" y="1303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gray">
            <a:xfrm rot="10800000">
              <a:off x="3891" y="2745"/>
              <a:ext cx="314" cy="295"/>
            </a:xfrm>
            <a:prstGeom prst="chevron">
              <a:avLst>
                <a:gd name="adj" fmla="val 44069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928662" y="1428736"/>
            <a:ext cx="2459037" cy="2767012"/>
            <a:chOff x="533" y="1485"/>
            <a:chExt cx="1549" cy="1743"/>
          </a:xfrm>
        </p:grpSpPr>
        <p:sp>
          <p:nvSpPr>
            <p:cNvPr id="11280" name="AutoShape 16"/>
            <p:cNvSpPr>
              <a:spLocks noChangeArrowheads="1"/>
            </p:cNvSpPr>
            <p:nvPr/>
          </p:nvSpPr>
          <p:spPr bwMode="gray">
            <a:xfrm rot="16200000" flipH="1">
              <a:off x="437" y="1581"/>
              <a:ext cx="1742" cy="1549"/>
            </a:xfrm>
            <a:custGeom>
              <a:avLst/>
              <a:gdLst>
                <a:gd name="G0" fmla="+- 7158 0 0"/>
                <a:gd name="G1" fmla="+- 11338448 0 0"/>
                <a:gd name="G2" fmla="+- 0 0 11338448"/>
                <a:gd name="T0" fmla="*/ 0 256 1"/>
                <a:gd name="T1" fmla="*/ 180 256 1"/>
                <a:gd name="G3" fmla="+- 11338448 T0 T1"/>
                <a:gd name="T2" fmla="*/ 0 256 1"/>
                <a:gd name="T3" fmla="*/ 90 256 1"/>
                <a:gd name="G4" fmla="+- 11338448 T2 T3"/>
                <a:gd name="G5" fmla="*/ G4 2 1"/>
                <a:gd name="T4" fmla="*/ 90 256 1"/>
                <a:gd name="T5" fmla="*/ 0 256 1"/>
                <a:gd name="G6" fmla="+- 11338448 T4 T5"/>
                <a:gd name="G7" fmla="*/ G6 2 1"/>
                <a:gd name="G8" fmla="abs 1133844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158"/>
                <a:gd name="G18" fmla="*/ 7158 1 2"/>
                <a:gd name="G19" fmla="+- G18 5400 0"/>
                <a:gd name="G20" fmla="cos G19 11338448"/>
                <a:gd name="G21" fmla="sin G19 11338448"/>
                <a:gd name="G22" fmla="+- G20 10800 0"/>
                <a:gd name="G23" fmla="+- G21 10800 0"/>
                <a:gd name="G24" fmla="+- 10800 0 G20"/>
                <a:gd name="G25" fmla="+- 7158 10800 0"/>
                <a:gd name="G26" fmla="?: G9 G17 G25"/>
                <a:gd name="G27" fmla="?: G9 0 21600"/>
                <a:gd name="G28" fmla="cos 10800 11338448"/>
                <a:gd name="G29" fmla="sin 10800 11338448"/>
                <a:gd name="G30" fmla="sin 7158 11338448"/>
                <a:gd name="G31" fmla="+- G28 10800 0"/>
                <a:gd name="G32" fmla="+- G29 10800 0"/>
                <a:gd name="G33" fmla="+- G30 10800 0"/>
                <a:gd name="G34" fmla="?: G4 0 G31"/>
                <a:gd name="G35" fmla="?: 11338448 G34 0"/>
                <a:gd name="G36" fmla="?: G6 G35 G31"/>
                <a:gd name="G37" fmla="+- 21600 0 G36"/>
                <a:gd name="G38" fmla="?: G4 0 G33"/>
                <a:gd name="G39" fmla="?: 1133844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887 w 21600"/>
                <a:gd name="T15" fmla="*/ 11892 h 21600"/>
                <a:gd name="T16" fmla="*/ 10800 w 21600"/>
                <a:gd name="T17" fmla="*/ 3642 h 21600"/>
                <a:gd name="T18" fmla="*/ 19713 w 21600"/>
                <a:gd name="T19" fmla="*/ 1189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695" y="11670"/>
                  </a:moveTo>
                  <a:cubicBezTo>
                    <a:pt x="3659" y="11382"/>
                    <a:pt x="3642" y="11091"/>
                    <a:pt x="3642" y="10800"/>
                  </a:cubicBezTo>
                  <a:cubicBezTo>
                    <a:pt x="3642" y="6846"/>
                    <a:pt x="6846" y="3642"/>
                    <a:pt x="10800" y="3642"/>
                  </a:cubicBezTo>
                  <a:cubicBezTo>
                    <a:pt x="14753" y="3642"/>
                    <a:pt x="17958" y="6846"/>
                    <a:pt x="17958" y="10800"/>
                  </a:cubicBezTo>
                  <a:cubicBezTo>
                    <a:pt x="17958" y="11091"/>
                    <a:pt x="17940" y="11382"/>
                    <a:pt x="17904" y="11670"/>
                  </a:cubicBezTo>
                  <a:lnTo>
                    <a:pt x="21519" y="12114"/>
                  </a:lnTo>
                  <a:cubicBezTo>
                    <a:pt x="21573" y="11678"/>
                    <a:pt x="21600" y="112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239"/>
                    <a:pt x="26" y="11678"/>
                    <a:pt x="80" y="12114"/>
                  </a:cubicBez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gray">
            <a:xfrm>
              <a:off x="1235" y="1487"/>
              <a:ext cx="411" cy="295"/>
            </a:xfrm>
            <a:prstGeom prst="chevron">
              <a:avLst>
                <a:gd name="adj" fmla="val 44744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gray">
            <a:xfrm rot="10800000">
              <a:off x="1223" y="2933"/>
              <a:ext cx="499" cy="295"/>
            </a:xfrm>
            <a:prstGeom prst="chevron">
              <a:avLst>
                <a:gd name="adj" fmla="val 46783"/>
              </a:avLst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5" name="Rectangle 21"/>
          <p:cNvSpPr>
            <a:spLocks noChangeArrowheads="1"/>
          </p:cNvSpPr>
          <p:nvPr/>
        </p:nvSpPr>
        <p:spPr bwMode="gray">
          <a:xfrm>
            <a:off x="5072066" y="1357298"/>
            <a:ext cx="1943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200">
                <a:solidFill>
                  <a:srgbClr val="1C1C1C"/>
                </a:solidFill>
              </a:rPr>
              <a:t>Деякі частинки змінювали напрям руху</a:t>
            </a:r>
            <a:endParaRPr lang="en-US" sz="1200">
              <a:solidFill>
                <a:srgbClr val="1C1C1C"/>
              </a:solidFill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gray">
          <a:xfrm>
            <a:off x="2987675" y="2276475"/>
            <a:ext cx="2819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1400" dirty="0">
                <a:solidFill>
                  <a:schemeClr val="bg1"/>
                </a:solidFill>
              </a:rPr>
              <a:t>Вивчення проходження альфа-частинок через тонкі плівки золота та інших металів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5" name="Atom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2000240"/>
            <a:ext cx="4905388" cy="3679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Модель атома </a:t>
            </a:r>
            <a:r>
              <a:rPr lang="uk-UA" sz="2800" dirty="0" smtClean="0"/>
              <a:t>Резерфорда </a:t>
            </a:r>
            <a:br>
              <a:rPr lang="uk-UA" sz="2800" dirty="0" smtClean="0"/>
            </a:br>
            <a:r>
              <a:rPr lang="uk-UA" sz="2800" dirty="0" smtClean="0"/>
              <a:t>(1911р., планетарна модель)</a:t>
            </a:r>
            <a:endParaRPr lang="ru-RU" sz="2800" dirty="0"/>
          </a:p>
        </p:txBody>
      </p:sp>
      <p:sp>
        <p:nvSpPr>
          <p:cNvPr id="8" name="Oval 9" descr="45cdaf2cbbd5"/>
          <p:cNvSpPr>
            <a:spLocks noChangeArrowheads="1"/>
          </p:cNvSpPr>
          <p:nvPr/>
        </p:nvSpPr>
        <p:spPr bwMode="auto">
          <a:xfrm>
            <a:off x="857224" y="1285860"/>
            <a:ext cx="7127875" cy="439261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exdat.com/tw_files2/urls_4/71/d-70388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77277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57290" y="857232"/>
            <a:ext cx="6911975" cy="4608512"/>
            <a:chOff x="431" y="1253"/>
            <a:chExt cx="4354" cy="290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431" y="1253"/>
              <a:ext cx="4354" cy="2903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612" y="1406"/>
              <a:ext cx="3901" cy="2704"/>
              <a:chOff x="612" y="1406"/>
              <a:chExt cx="3901" cy="2704"/>
            </a:xfrm>
          </p:grpSpPr>
          <p:pic>
            <p:nvPicPr>
              <p:cNvPr id="7" name="Picture 5" descr="АТОМ"/>
              <p:cNvPicPr>
                <a:picLocks noChangeAspect="1" noChangeArrowheads="1"/>
              </p:cNvPicPr>
              <p:nvPr/>
            </p:nvPicPr>
            <p:blipFill>
              <a:blip r:embed="rId2"/>
              <a:srcRect r="-66" b="29"/>
              <a:stretch>
                <a:fillRect/>
              </a:stretch>
            </p:blipFill>
            <p:spPr bwMode="auto">
              <a:xfrm>
                <a:off x="612" y="1406"/>
                <a:ext cx="3901" cy="2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657" y="3016"/>
                <a:ext cx="2428" cy="1094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071538" y="2500306"/>
            <a:ext cx="6286512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Фізик Ернест Резерфорд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</a:rPr>
              <a:t>у</a:t>
            </a:r>
            <a:r>
              <a:rPr lang="uk-UA" sz="2000" b="1" dirty="0" smtClean="0">
                <a:latin typeface="Arial" pitchFamily="34" charset="0"/>
                <a:ea typeface="Times New Roman" pitchFamily="18" charset="0"/>
              </a:rPr>
              <a:t> 1908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</a:rPr>
              <a:t>році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був удостоєний Нобелівської премії з хімії. Фраза, якою він відреагував на цю звістку, стала крилатою: вчений сказав, що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«Вся наука – або фізика, або колекціонування марок»</a:t>
            </a:r>
            <a:endParaRPr lang="uk-UA" sz="20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eaLnBrk="0" hangingPunct="0"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трохи пізніше Резерфорд прокоментував своє нагородження ще більш образно, заявивши, що з усіх перетворень, яким він був свідком,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«самим несподіваним стало власне перетворення з фізика в хіміка»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21442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rgbClr val="0070C0"/>
                </a:solidFill>
              </a:rPr>
              <a:t>Фізкультхвилинка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1443" name="Picture 3" descr="Мимика и жесты женщ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85728"/>
            <a:ext cx="2201847" cy="220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214414" y="785794"/>
            <a:ext cx="67151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Якби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захотів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читати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знаючи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безглуздям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 само,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якби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хотів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аналізувати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явища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маючи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уяви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будову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речовини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 таким самим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безглуздям</a:t>
            </a:r>
            <a:endParaRPr lang="ru-RU" sz="3200" b="1" i="1" dirty="0" smtClean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b="1" dirty="0">
              <a:solidFill>
                <a:srgbClr val="984806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М.В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. Ломоносов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" descr="http://astronomy.net.ua/uploads/posts/2011-12/1323875940_a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85728"/>
            <a:ext cx="2428892" cy="2743142"/>
          </a:xfrm>
          <a:prstGeom prst="rect">
            <a:avLst/>
          </a:prstGeom>
          <a:noFill/>
        </p:spPr>
      </p:pic>
      <p:sp>
        <p:nvSpPr>
          <p:cNvPr id="1027" name="AutoShape 3"/>
          <p:cNvSpPr>
            <a:spLocks/>
          </p:cNvSpPr>
          <p:nvPr/>
        </p:nvSpPr>
        <p:spPr bwMode="auto">
          <a:xfrm>
            <a:off x="2425700" y="8531225"/>
            <a:ext cx="153988" cy="890588"/>
          </a:xfrm>
          <a:prstGeom prst="rightBrace">
            <a:avLst>
              <a:gd name="adj1" fmla="val 48196"/>
              <a:gd name="adj2" fmla="val 50000"/>
            </a:avLst>
          </a:prstGeom>
          <a:noFill/>
          <a:ln w="57150">
            <a:solidFill>
              <a:srgbClr val="765B97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43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42910" y="2357430"/>
            <a:ext cx="407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400" b="1" i="1" dirty="0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    </a:t>
            </a:r>
            <a:r>
              <a:rPr lang="uk-UA" sz="1400" b="1" i="1" dirty="0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Ядро містить </a:t>
            </a:r>
            <a:r>
              <a:rPr lang="en-US" sz="1400" b="1" i="1" dirty="0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uk-UA" sz="1400" b="1" i="1" dirty="0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А=     нуклонів</a:t>
            </a:r>
          </a:p>
          <a:p>
            <a:pPr lvl="0"/>
            <a:r>
              <a:rPr lang="uk-UA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lang="en-US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uk-UA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</a:t>
            </a:r>
            <a:r>
              <a:rPr lang="en-US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      </a:t>
            </a:r>
            <a:r>
              <a:rPr lang="uk-UA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З них   </a:t>
            </a:r>
            <a:r>
              <a:rPr lang="en-US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Z=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r>
              <a:rPr lang="uk-UA" sz="1400" b="1" i="1" dirty="0" smtClean="0">
                <a:solidFill>
                  <a:srgbClr val="FF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протони (+)                  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     </a:t>
            </a:r>
            <a:r>
              <a:rPr lang="en-US" sz="1400" b="1" i="1" dirty="0" smtClean="0">
                <a:solidFill>
                  <a:srgbClr val="7030A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lang="en-US" sz="1400" b="1" i="1" dirty="0" smtClean="0">
                <a:solidFill>
                  <a:srgbClr val="0070C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ahoma" pitchFamily="34" charset="0"/>
              </a:rPr>
              <a:t>N=A - Z=</a:t>
            </a:r>
            <a:r>
              <a:rPr lang="ru-RU" sz="14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ahoma" pitchFamily="34" charset="0"/>
              </a:rPr>
              <a:t>    </a:t>
            </a:r>
            <a:r>
              <a:rPr lang="uk-UA" sz="1400" b="1" i="1" dirty="0" smtClean="0">
                <a:solidFill>
                  <a:srgbClr val="0070C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ейтрони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lang="uk-UA" sz="1400" b="1" i="1" dirty="0" smtClean="0">
                <a:solidFill>
                  <a:srgbClr val="009E47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Навколо ядра</a:t>
            </a:r>
            <a:r>
              <a:rPr lang="en-US" sz="1400" b="1" i="1" dirty="0" smtClean="0">
                <a:solidFill>
                  <a:srgbClr val="009E47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uk-UA" sz="1400" b="1" i="1" dirty="0" smtClean="0">
                <a:solidFill>
                  <a:srgbClr val="009E47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рух. </a:t>
            </a:r>
            <a:r>
              <a:rPr lang="en-US" sz="1400" b="1" i="1" dirty="0" smtClean="0">
                <a:solidFill>
                  <a:srgbClr val="009E47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Z=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009E47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електрони(-)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64291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Завдання 1 : </a:t>
            </a:r>
            <a:r>
              <a:rPr lang="uk-UA" dirty="0" smtClean="0"/>
              <a:t>на заготовках </a:t>
            </a:r>
            <a:r>
              <a:rPr lang="uk-UA" dirty="0" err="1" smtClean="0"/>
              <a:t>“розкласти”</a:t>
            </a:r>
            <a:r>
              <a:rPr lang="uk-UA" dirty="0" smtClean="0"/>
              <a:t> протони, нейтрони і електрони для атома </a:t>
            </a:r>
            <a:r>
              <a:rPr lang="uk-UA" dirty="0" smtClean="0">
                <a:solidFill>
                  <a:srgbClr val="0070C0"/>
                </a:solidFill>
              </a:rPr>
              <a:t>літію.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2" descr="9674_html_m43394a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2670205" cy="240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6215074" y="4357694"/>
            <a:ext cx="642942" cy="571504"/>
          </a:xfrm>
          <a:prstGeom prst="ellipse">
            <a:avLst/>
          </a:prstGeom>
          <a:solidFill>
            <a:srgbClr val="FAE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5004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Завдання 2 :  </a:t>
            </a:r>
            <a:r>
              <a:rPr lang="uk-UA" dirty="0" smtClean="0"/>
              <a:t>обчислити кількість протонів, нейтронів і електронів для атома </a:t>
            </a:r>
            <a:r>
              <a:rPr lang="uk-UA" b="1" dirty="0" smtClean="0">
                <a:solidFill>
                  <a:srgbClr val="0070C0"/>
                </a:solidFill>
              </a:rPr>
              <a:t>берилію</a:t>
            </a:r>
            <a:r>
              <a:rPr lang="uk-UA" dirty="0" smtClean="0"/>
              <a:t> і </a:t>
            </a:r>
            <a:r>
              <a:rPr lang="uk-UA" dirty="0" err="1" smtClean="0"/>
              <a:t>“розкласти”</a:t>
            </a:r>
            <a:r>
              <a:rPr lang="uk-UA" dirty="0" smtClean="0"/>
              <a:t> їх  на заготовках 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42852"/>
            <a:ext cx="4827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Закріплення нового матеріалу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om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500174"/>
            <a:ext cx="5929333" cy="4446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64291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Завдання 3 : </a:t>
            </a:r>
            <a:r>
              <a:rPr lang="uk-UA" dirty="0" smtClean="0"/>
              <a:t>Визначити, атом якого хімічного елемента зображено.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868363"/>
          </a:xfrm>
        </p:spPr>
        <p:txBody>
          <a:bodyPr/>
          <a:lstStyle/>
          <a:p>
            <a:r>
              <a:rPr lang="uk-UA" sz="2800" dirty="0"/>
              <a:t>Висновки із дослідів</a:t>
            </a:r>
            <a:endParaRPr lang="en-US" sz="2800" dirty="0"/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06563" y="32734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19250" y="2133600"/>
            <a:ext cx="60198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1600" dirty="0">
                <a:solidFill>
                  <a:srgbClr val="FEFFFF"/>
                </a:solidFill>
              </a:rPr>
              <a:t>Атом складається з позитивно зарядженого масивного </a:t>
            </a:r>
            <a:r>
              <a:rPr lang="uk-UA" sz="1600" dirty="0" smtClean="0">
                <a:solidFill>
                  <a:srgbClr val="FEFFFF"/>
                </a:solidFill>
              </a:rPr>
              <a:t>ядра, </a:t>
            </a:r>
            <a:r>
              <a:rPr lang="uk-UA" sz="1600" dirty="0">
                <a:solidFill>
                  <a:srgbClr val="FEFFFF"/>
                </a:solidFill>
              </a:rPr>
              <a:t>навколо якого рухаються електрони, утворюючи так звану оболонку </a:t>
            </a:r>
            <a:r>
              <a:rPr lang="uk-UA" sz="1600" dirty="0" smtClean="0">
                <a:solidFill>
                  <a:srgbClr val="FEFFFF"/>
                </a:solidFill>
              </a:rPr>
              <a:t>атома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619250" y="3716338"/>
            <a:ext cx="60198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1600" dirty="0">
                <a:solidFill>
                  <a:srgbClr val="FEFFFF"/>
                </a:solidFill>
              </a:rPr>
              <a:t>Число протонів у ядрі має дорівнювати числу електронів у атомній оболонці, тобто атомному номеру </a:t>
            </a:r>
            <a:r>
              <a:rPr lang="en-US" sz="1600" dirty="0" smtClean="0">
                <a:solidFill>
                  <a:srgbClr val="FEFFFF"/>
                </a:solidFill>
              </a:rPr>
              <a:t>Z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619250" y="5157788"/>
            <a:ext cx="6019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1600" dirty="0">
                <a:solidFill>
                  <a:srgbClr val="FEFFFF"/>
                </a:solidFill>
              </a:rPr>
              <a:t>Загальне число нуклонів (тобто протонів і нейтронів) у ядрі позначається через А і називається </a:t>
            </a:r>
            <a:r>
              <a:rPr lang="uk-UA" sz="1600">
                <a:solidFill>
                  <a:srgbClr val="FEFFFF"/>
                </a:solidFill>
              </a:rPr>
              <a:t>масовим </a:t>
            </a:r>
            <a:r>
              <a:rPr lang="uk-UA" sz="1600" smtClean="0">
                <a:solidFill>
                  <a:srgbClr val="FEFFFF"/>
                </a:solidFill>
              </a:rPr>
              <a:t>числом </a:t>
            </a:r>
            <a:r>
              <a:rPr lang="uk-UA" sz="2000" smtClean="0">
                <a:solidFill>
                  <a:srgbClr val="FEFFFF"/>
                </a:solidFill>
              </a:rPr>
              <a:t> </a:t>
            </a:r>
            <a:endParaRPr lang="uk-UA" sz="2000" dirty="0" smtClean="0">
              <a:solidFill>
                <a:srgbClr val="FEFFFF"/>
              </a:solidFill>
            </a:endParaRPr>
          </a:p>
          <a:p>
            <a:pPr eaLnBrk="0" hangingPunct="0"/>
            <a:r>
              <a:rPr lang="uk-UA" sz="2000" b="1" dirty="0" smtClean="0">
                <a:solidFill>
                  <a:srgbClr val="FEFFFF"/>
                </a:solidFill>
              </a:rPr>
              <a:t>А</a:t>
            </a:r>
            <a:r>
              <a:rPr lang="en-US" sz="2000" b="1" dirty="0" smtClean="0">
                <a:solidFill>
                  <a:srgbClr val="FEFFFF"/>
                </a:solidFill>
              </a:rPr>
              <a:t> </a:t>
            </a:r>
            <a:r>
              <a:rPr lang="uk-UA" sz="2000" b="1" dirty="0">
                <a:solidFill>
                  <a:srgbClr val="FEFFFF"/>
                </a:solidFill>
              </a:rPr>
              <a:t>=</a:t>
            </a:r>
            <a:r>
              <a:rPr lang="en-US" sz="2000" b="1" dirty="0">
                <a:solidFill>
                  <a:srgbClr val="FEFFFF"/>
                </a:solidFill>
              </a:rPr>
              <a:t> Z + N</a:t>
            </a:r>
            <a:endParaRPr lang="en-US" sz="1600" dirty="0">
              <a:solidFill>
                <a:srgbClr val="FEFFF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gray">
          <a:xfrm>
            <a:off x="2087563" y="1663700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>
                <a:solidFill>
                  <a:schemeClr val="accent1"/>
                </a:solidFill>
              </a:rPr>
              <a:t>Ядерна “ планетарна ” модель атома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gray">
          <a:xfrm>
            <a:off x="2087563" y="3282950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>
                <a:solidFill>
                  <a:schemeClr val="accent2"/>
                </a:solidFill>
              </a:rPr>
              <a:t>Атом </a:t>
            </a:r>
            <a:r>
              <a:rPr lang="uk-UA" b="1" dirty="0" err="1">
                <a:solidFill>
                  <a:schemeClr val="accent2"/>
                </a:solidFill>
              </a:rPr>
              <a:t>електрично</a:t>
            </a:r>
            <a:r>
              <a:rPr lang="uk-UA" b="1" dirty="0">
                <a:solidFill>
                  <a:schemeClr val="accent2"/>
                </a:solidFill>
              </a:rPr>
              <a:t> нейтральний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gray">
          <a:xfrm>
            <a:off x="2051050" y="4724400"/>
            <a:ext cx="5029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>
                <a:solidFill>
                  <a:schemeClr val="hlink"/>
                </a:solidFill>
              </a:rPr>
              <a:t>Будова ядра</a:t>
            </a: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 noChangeArrowheads="1"/>
          </p:cNvSpPr>
          <p:nvPr/>
        </p:nvSpPr>
        <p:spPr bwMode="gray">
          <a:xfrm>
            <a:off x="5857884" y="928670"/>
            <a:ext cx="2622550" cy="1163637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2857488" y="928670"/>
            <a:ext cx="2855913" cy="1163637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tx2">
                  <a:gamma/>
                  <a:shade val="76078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gray">
          <a:xfrm>
            <a:off x="214282" y="928670"/>
            <a:ext cx="2455863" cy="1163637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684213" y="4076700"/>
            <a:ext cx="7613650" cy="2232025"/>
            <a:chOff x="479" y="2711"/>
            <a:chExt cx="4796" cy="1271"/>
          </a:xfrm>
        </p:grpSpPr>
        <p:grpSp>
          <p:nvGrpSpPr>
            <p:cNvPr id="16391" name="Group 7"/>
            <p:cNvGrpSpPr>
              <a:grpSpLocks/>
            </p:cNvGrpSpPr>
            <p:nvPr/>
          </p:nvGrpSpPr>
          <p:grpSpPr bwMode="auto">
            <a:xfrm>
              <a:off x="479" y="2711"/>
              <a:ext cx="4796" cy="1271"/>
              <a:chOff x="479" y="2711"/>
              <a:chExt cx="4796" cy="1271"/>
            </a:xfrm>
          </p:grpSpPr>
          <p:sp>
            <p:nvSpPr>
              <p:cNvPr id="16392" name="AutoShape 8"/>
              <p:cNvSpPr>
                <a:spLocks noChangeArrowheads="1"/>
              </p:cNvSpPr>
              <p:nvPr/>
            </p:nvSpPr>
            <p:spPr bwMode="gray">
              <a:xfrm flipV="1">
                <a:off x="549" y="2711"/>
                <a:ext cx="4653" cy="217"/>
              </a:xfrm>
              <a:custGeom>
                <a:avLst/>
                <a:gdLst>
                  <a:gd name="G0" fmla="+- 2158 0 0"/>
                  <a:gd name="G1" fmla="+- 21600 0 2158"/>
                  <a:gd name="G2" fmla="*/ 2158 1 2"/>
                  <a:gd name="G3" fmla="+- 21600 0 G2"/>
                  <a:gd name="G4" fmla="+/ 2158 21600 2"/>
                  <a:gd name="G5" fmla="+/ G1 0 2"/>
                  <a:gd name="G6" fmla="*/ 21600 21600 2158"/>
                  <a:gd name="G7" fmla="*/ G6 1 2"/>
                  <a:gd name="G8" fmla="+- 21600 0 G7"/>
                  <a:gd name="G9" fmla="*/ 21600 1 2"/>
                  <a:gd name="G10" fmla="+- 2158 0 G9"/>
                  <a:gd name="G11" fmla="?: G10 G8 0"/>
                  <a:gd name="G12" fmla="?: G10 G7 21600"/>
                  <a:gd name="T0" fmla="*/ 20521 w 21600"/>
                  <a:gd name="T1" fmla="*/ 10800 h 21600"/>
                  <a:gd name="T2" fmla="*/ 10800 w 21600"/>
                  <a:gd name="T3" fmla="*/ 21600 h 21600"/>
                  <a:gd name="T4" fmla="*/ 1079 w 21600"/>
                  <a:gd name="T5" fmla="*/ 10800 h 21600"/>
                  <a:gd name="T6" fmla="*/ 10800 w 21600"/>
                  <a:gd name="T7" fmla="*/ 0 h 21600"/>
                  <a:gd name="T8" fmla="*/ 2879 w 21600"/>
                  <a:gd name="T9" fmla="*/ 2879 h 21600"/>
                  <a:gd name="T10" fmla="*/ 18721 w 21600"/>
                  <a:gd name="T11" fmla="*/ 1872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58" y="21600"/>
                    </a:lnTo>
                    <a:lnTo>
                      <a:pt x="1944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9CB">
                      <a:gamma/>
                      <a:tint val="54510"/>
                      <a:invGamma/>
                    </a:srgbClr>
                  </a:gs>
                  <a:gs pos="100000">
                    <a:srgbClr val="9DB9CB">
                      <a:alpha val="0"/>
                    </a:srgbClr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6393" name="AutoShape 9"/>
              <p:cNvSpPr>
                <a:spLocks noChangeArrowheads="1"/>
              </p:cNvSpPr>
              <p:nvPr/>
            </p:nvSpPr>
            <p:spPr bwMode="gray">
              <a:xfrm>
                <a:off x="479" y="2932"/>
                <a:ext cx="4796" cy="1050"/>
              </a:xfrm>
              <a:prstGeom prst="roundRect">
                <a:avLst>
                  <a:gd name="adj" fmla="val 9514"/>
                </a:avLst>
              </a:prstGeom>
              <a:gradFill rotWithShape="1">
                <a:gsLst>
                  <a:gs pos="0">
                    <a:srgbClr val="9DB9CB">
                      <a:gamma/>
                      <a:shade val="81961"/>
                      <a:invGamma/>
                    </a:srgbClr>
                  </a:gs>
                  <a:gs pos="50000">
                    <a:srgbClr val="9DB9CB"/>
                  </a:gs>
                  <a:gs pos="100000">
                    <a:srgbClr val="9DB9CB">
                      <a:gamma/>
                      <a:shade val="81961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gray">
            <a:xfrm>
              <a:off x="582" y="3213"/>
              <a:ext cx="4530" cy="651"/>
            </a:xfrm>
            <a:prstGeom prst="roundRect">
              <a:avLst>
                <a:gd name="adj" fmla="val 9782"/>
              </a:avLst>
            </a:prstGeom>
            <a:solidFill>
              <a:schemeClr val="folHlink"/>
            </a:solidFill>
            <a:ln w="28575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6395" name="Rectangle 11"/>
          <p:cNvSpPr>
            <a:spLocks noChangeArrowheads="1"/>
          </p:cNvSpPr>
          <p:nvPr/>
        </p:nvSpPr>
        <p:spPr bwMode="gray">
          <a:xfrm>
            <a:off x="285720" y="1071546"/>
            <a:ext cx="20177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b="1" dirty="0">
                <a:solidFill>
                  <a:srgbClr val="FEFEFE"/>
                </a:solidFill>
              </a:rPr>
              <a:t>Що являла собою перша модель атома?</a:t>
            </a:r>
            <a:endParaRPr lang="en-US" b="1" dirty="0">
              <a:solidFill>
                <a:srgbClr val="FEFEFE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black">
          <a:xfrm>
            <a:off x="971550" y="4941888"/>
            <a:ext cx="70564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buFontTx/>
              <a:buAutoNum type="arabicPeriod"/>
            </a:pPr>
            <a:r>
              <a:rPr lang="uk-UA" dirty="0" smtClean="0">
                <a:solidFill>
                  <a:srgbClr val="FEFFFF"/>
                </a:solidFill>
              </a:rPr>
              <a:t>Як </a:t>
            </a:r>
            <a:r>
              <a:rPr lang="uk-UA" dirty="0">
                <a:solidFill>
                  <a:srgbClr val="FEFFFF"/>
                </a:solidFill>
              </a:rPr>
              <a:t>дізнатися про кількість електронів в атомі?</a:t>
            </a:r>
          </a:p>
          <a:p>
            <a:pPr marL="342900" indent="-342900" algn="ctr" eaLnBrk="0" hangingPunct="0">
              <a:buFontTx/>
              <a:buAutoNum type="arabicPeriod"/>
            </a:pPr>
            <a:r>
              <a:rPr lang="uk-UA" dirty="0">
                <a:solidFill>
                  <a:srgbClr val="FEFFFF"/>
                </a:solidFill>
              </a:rPr>
              <a:t>Що можна сказати про заряд ядра?</a:t>
            </a:r>
          </a:p>
          <a:p>
            <a:pPr marL="342900" indent="-342900" algn="ctr" eaLnBrk="0" hangingPunct="0">
              <a:buFontTx/>
              <a:buAutoNum type="arabicPeriod"/>
            </a:pPr>
            <a:r>
              <a:rPr lang="uk-UA" dirty="0">
                <a:solidFill>
                  <a:srgbClr val="FEFFFF"/>
                </a:solidFill>
              </a:rPr>
              <a:t>Які частинки рухаються навколо ядра? Який у них заряд?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gray">
          <a:xfrm>
            <a:off x="2786050" y="1214422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b="1" dirty="0">
                <a:solidFill>
                  <a:srgbClr val="FEFEFE"/>
                </a:solidFill>
              </a:rPr>
              <a:t>Хто досліджував структуру атома?</a:t>
            </a:r>
            <a:endParaRPr lang="en-US" b="1" dirty="0">
              <a:solidFill>
                <a:srgbClr val="FEFEFE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gray">
          <a:xfrm>
            <a:off x="5929322" y="1142984"/>
            <a:ext cx="2305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b="1" dirty="0">
                <a:solidFill>
                  <a:srgbClr val="FEFEFE"/>
                </a:solidFill>
              </a:rPr>
              <a:t>Чому модель називають планетарною?</a:t>
            </a:r>
            <a:endParaRPr lang="en-US" b="1" dirty="0">
              <a:solidFill>
                <a:srgbClr val="FEFEFE"/>
              </a:solidFill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gray">
          <a:xfrm>
            <a:off x="2411413" y="4365625"/>
            <a:ext cx="457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80808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uk-UA" sz="2400" dirty="0">
                <a:solidFill>
                  <a:srgbClr val="F8F8F8"/>
                </a:solidFill>
              </a:rPr>
              <a:t>Чи знаєте ви…</a:t>
            </a:r>
            <a:endParaRPr lang="en-US" sz="2400" dirty="0">
              <a:solidFill>
                <a:srgbClr val="F8F8F8"/>
              </a:solidFill>
            </a:endParaRP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214282" y="2500306"/>
            <a:ext cx="3833812" cy="1511300"/>
            <a:chOff x="465" y="2273"/>
            <a:chExt cx="2415" cy="338"/>
          </a:xfrm>
        </p:grpSpPr>
        <p:sp>
          <p:nvSpPr>
            <p:cNvPr id="16402" name="AutoShape 18"/>
            <p:cNvSpPr>
              <a:spLocks noChangeArrowheads="1"/>
            </p:cNvSpPr>
            <p:nvPr/>
          </p:nvSpPr>
          <p:spPr bwMode="gray">
            <a:xfrm>
              <a:off x="465" y="2273"/>
              <a:ext cx="2415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03" name="Picture 19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" y="2284"/>
              <a:ext cx="2376" cy="146"/>
            </a:xfrm>
            <a:prstGeom prst="rect">
              <a:avLst/>
            </a:prstGeom>
            <a:solidFill>
              <a:schemeClr val="hlink"/>
            </a:solidFill>
          </p:spPr>
        </p:pic>
      </p:grp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4643438" y="2571744"/>
            <a:ext cx="3556000" cy="1439862"/>
            <a:chOff x="2976" y="2275"/>
            <a:chExt cx="2240" cy="338"/>
          </a:xfrm>
        </p:grpSpPr>
        <p:sp>
          <p:nvSpPr>
            <p:cNvPr id="16405" name="AutoShape 21"/>
            <p:cNvSpPr>
              <a:spLocks noChangeArrowheads="1"/>
            </p:cNvSpPr>
            <p:nvPr/>
          </p:nvSpPr>
          <p:spPr bwMode="gray">
            <a:xfrm>
              <a:off x="2976" y="2275"/>
              <a:ext cx="2240" cy="33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06" name="Picture 22" descr="Picture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97" y="2285"/>
              <a:ext cx="2210" cy="146"/>
            </a:xfrm>
            <a:prstGeom prst="rect">
              <a:avLst/>
            </a:prstGeom>
            <a:solidFill>
              <a:schemeClr val="hlink"/>
            </a:solidFill>
          </p:spPr>
        </p:pic>
      </p:grpSp>
      <p:sp>
        <p:nvSpPr>
          <p:cNvPr id="16407" name="Rectangle 23"/>
          <p:cNvSpPr>
            <a:spLocks noChangeArrowheads="1"/>
          </p:cNvSpPr>
          <p:nvPr/>
        </p:nvSpPr>
        <p:spPr bwMode="gray">
          <a:xfrm>
            <a:off x="4714876" y="2714620"/>
            <a:ext cx="338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dirty="0">
                <a:solidFill>
                  <a:srgbClr val="FEFFFF"/>
                </a:solidFill>
              </a:rPr>
              <a:t>Що має більшу масу: атом Літію чи позитивний </a:t>
            </a:r>
            <a:r>
              <a:rPr lang="uk-UA" dirty="0" err="1">
                <a:solidFill>
                  <a:srgbClr val="FEFFFF"/>
                </a:solidFill>
              </a:rPr>
              <a:t>йон</a:t>
            </a:r>
            <a:r>
              <a:rPr lang="uk-UA" dirty="0">
                <a:solidFill>
                  <a:srgbClr val="FEFFFF"/>
                </a:solidFill>
              </a:rPr>
              <a:t> Літію?  Атом Хлору чи негативний </a:t>
            </a:r>
            <a:r>
              <a:rPr lang="uk-UA" dirty="0" err="1">
                <a:solidFill>
                  <a:srgbClr val="FEFFFF"/>
                </a:solidFill>
              </a:rPr>
              <a:t>Йон</a:t>
            </a:r>
            <a:r>
              <a:rPr lang="uk-UA" dirty="0">
                <a:solidFill>
                  <a:srgbClr val="FEFFFF"/>
                </a:solidFill>
              </a:rPr>
              <a:t> Хлору?</a:t>
            </a:r>
            <a:endParaRPr lang="en-US" dirty="0">
              <a:solidFill>
                <a:srgbClr val="FEFFFF"/>
              </a:solidFill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gray">
          <a:xfrm>
            <a:off x="214282" y="2643182"/>
            <a:ext cx="3744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dirty="0">
                <a:solidFill>
                  <a:srgbClr val="FEFFFF"/>
                </a:solidFill>
              </a:rPr>
              <a:t>У ядрі Карбону 12 частинок. Навколо ядра рухаються 6 електронів. Скільки в ядрі протонів і нейтронів?</a:t>
            </a:r>
            <a:endParaRPr lang="en-US" dirty="0">
              <a:solidFill>
                <a:srgbClr val="FE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40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gray">
          <a:xfrm>
            <a:off x="1692275" y="3573463"/>
            <a:ext cx="549275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300" dirty="0"/>
              <a:t>Підсумок уроку</a:t>
            </a:r>
            <a:endParaRPr lang="en-US" sz="4300" dirty="0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blackGray">
          <a:xfrm flipV="1">
            <a:off x="4284663" y="1196975"/>
            <a:ext cx="536575" cy="4635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gray">
          <a:xfrm>
            <a:off x="1763713" y="1773238"/>
            <a:ext cx="549275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gray">
          <a:xfrm>
            <a:off x="1979613" y="1844675"/>
            <a:ext cx="49926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uk-UA" sz="2400" b="1" dirty="0">
                <a:solidFill>
                  <a:srgbClr val="1C1C1C"/>
                </a:solidFill>
              </a:rPr>
              <a:t>Що ми вивчили?</a:t>
            </a:r>
            <a:endParaRPr lang="en-US" sz="2400" b="1" dirty="0">
              <a:solidFill>
                <a:srgbClr val="1C1C1C"/>
              </a:solidFill>
            </a:endParaRP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gray">
          <a:xfrm>
            <a:off x="1763713" y="2708275"/>
            <a:ext cx="549275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gray">
          <a:xfrm>
            <a:off x="1979613" y="2781300"/>
            <a:ext cx="49926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uk-UA" sz="2400" b="1" dirty="0">
                <a:solidFill>
                  <a:srgbClr val="1C1C1C"/>
                </a:solidFill>
              </a:rPr>
              <a:t>Чому навчилися?</a:t>
            </a:r>
            <a:endParaRPr lang="en-US" sz="2400" b="1" dirty="0">
              <a:solidFill>
                <a:srgbClr val="1C1C1C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gray">
          <a:xfrm>
            <a:off x="1979613" y="3644900"/>
            <a:ext cx="49926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uk-UA" sz="2400" b="1" dirty="0">
                <a:solidFill>
                  <a:srgbClr val="1C1C1C"/>
                </a:solidFill>
              </a:rPr>
              <a:t>Який зробимо висновок?</a:t>
            </a:r>
            <a:endParaRPr lang="en-US" sz="2400" b="1" dirty="0">
              <a:solidFill>
                <a:srgbClr val="1C1C1C"/>
              </a:solidFill>
            </a:endParaRP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blackGray">
          <a:xfrm flipV="1">
            <a:off x="4427538" y="4437063"/>
            <a:ext cx="422275" cy="3349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728" y="4929198"/>
            <a:ext cx="6929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Домашнє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завдання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опрацювати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rator Std" pitchFamily="49" charset="0"/>
                <a:ea typeface="Times New Roman" pitchFamily="18" charset="0"/>
              </a:rPr>
              <a:t>§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31, виконати вправу28 (1,2завд.)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581650"/>
            <a:ext cx="3132138" cy="361950"/>
          </a:xfrm>
          <a:noFill/>
          <a:ln/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8072462" y="0"/>
            <a:ext cx="1071538" cy="642918"/>
          </a:xfrm>
          <a:prstGeom prst="ellipse">
            <a:avLst/>
          </a:prstGeom>
          <a:ln>
            <a:solidFill>
              <a:srgbClr val="3DA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1934" y="500042"/>
            <a:ext cx="507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FFFF00"/>
                </a:solidFill>
              </a:rPr>
              <a:t>“ У серці людини, як у ядрі атома, знаходиться позитивний заряд – її совість ”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https://encrypted-tbn2.gstatic.com/images?q=tbn:ANd9GcS5zEU5N60cCzVbz0zwvonO1D7W1CTx3IOdHyfeIXmZzilNNN42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2500330" cy="250033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143768" y="6429396"/>
            <a:ext cx="2000232" cy="428604"/>
          </a:xfrm>
          <a:prstGeom prst="ellipse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Актуалізація опорних знань</a:t>
            </a:r>
            <a:endParaRPr lang="en-US" sz="28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052512"/>
            <a:ext cx="7824787" cy="3233743"/>
          </a:xfrm>
          <a:noFill/>
          <a:ln/>
        </p:spPr>
        <p:txBody>
          <a:bodyPr/>
          <a:lstStyle/>
          <a:p>
            <a:r>
              <a:rPr lang="uk-UA" sz="1800" b="1" dirty="0">
                <a:solidFill>
                  <a:srgbClr val="7030A0"/>
                </a:solidFill>
              </a:rPr>
              <a:t>Питання для бесіди:</a:t>
            </a:r>
            <a:endParaRPr lang="en-US" sz="1800" b="1" dirty="0">
              <a:solidFill>
                <a:srgbClr val="7030A0"/>
              </a:solidFill>
            </a:endParaRPr>
          </a:p>
          <a:p>
            <a:pPr lvl="1"/>
            <a:r>
              <a:rPr lang="uk-UA" sz="1800" dirty="0"/>
              <a:t>Що ви знаєте про будову речовини</a:t>
            </a:r>
            <a:r>
              <a:rPr lang="uk-UA" sz="1800" dirty="0" smtClean="0"/>
              <a:t>?</a:t>
            </a:r>
          </a:p>
          <a:p>
            <a:pPr lvl="1">
              <a:buNone/>
            </a:pPr>
            <a:endParaRPr lang="uk-UA" sz="1800" dirty="0"/>
          </a:p>
          <a:p>
            <a:pPr lvl="1"/>
            <a:r>
              <a:rPr lang="uk-UA" sz="1800" dirty="0"/>
              <a:t>Що означає слово “ атом </a:t>
            </a:r>
            <a:r>
              <a:rPr lang="uk-UA" sz="1800" dirty="0" smtClean="0"/>
              <a:t>”?</a:t>
            </a:r>
          </a:p>
          <a:p>
            <a:pPr lvl="1">
              <a:buNone/>
            </a:pPr>
            <a:endParaRPr lang="uk-UA" sz="1800" dirty="0"/>
          </a:p>
          <a:p>
            <a:pPr lvl="1"/>
            <a:r>
              <a:rPr lang="uk-UA" sz="1800" dirty="0"/>
              <a:t>З чого складається атом?</a:t>
            </a:r>
            <a:r>
              <a:rPr lang="en-US" sz="1800" dirty="0"/>
              <a:t/>
            </a:r>
            <a:br>
              <a:rPr lang="en-US" sz="1800" dirty="0"/>
            </a:br>
            <a:endParaRPr lang="uk-UA" sz="1800" dirty="0"/>
          </a:p>
          <a:p>
            <a:pPr lvl="1"/>
            <a:r>
              <a:rPr lang="uk-UA" sz="1800" dirty="0"/>
              <a:t>Що таке електрон</a:t>
            </a:r>
            <a:r>
              <a:rPr lang="uk-UA" sz="1800" dirty="0" smtClean="0"/>
              <a:t>?</a:t>
            </a:r>
          </a:p>
          <a:p>
            <a:pPr lvl="1">
              <a:buNone/>
            </a:pPr>
            <a:endParaRPr lang="uk-UA" sz="1800" dirty="0"/>
          </a:p>
          <a:p>
            <a:pPr lvl="1"/>
            <a:r>
              <a:rPr lang="uk-UA" sz="1800" dirty="0"/>
              <a:t>З чого складається ядро атома</a:t>
            </a:r>
            <a:r>
              <a:rPr lang="uk-UA" sz="1800" dirty="0" smtClean="0"/>
              <a:t>?</a:t>
            </a:r>
          </a:p>
          <a:p>
            <a:pPr lvl="1">
              <a:buNone/>
            </a:pPr>
            <a:endParaRPr lang="uk-UA" sz="2000" dirty="0"/>
          </a:p>
          <a:p>
            <a:pPr lvl="1"/>
            <a:endParaRPr lang="en-US" sz="20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472" y="5000636"/>
            <a:ext cx="80724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600" dirty="0"/>
              <a:t>Слово атом походить від грецького “ </a:t>
            </a:r>
            <a:r>
              <a:rPr lang="en-US" sz="1600" dirty="0" err="1"/>
              <a:t>atomos</a:t>
            </a:r>
            <a:r>
              <a:rPr lang="uk-UA" sz="1600" dirty="0"/>
              <a:t> ” – неподільний. Як ви гадаєте, чому?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142984"/>
            <a:ext cx="7215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Char char="•"/>
            </a:pPr>
            <a:r>
              <a:rPr lang="uk-UA" sz="4400" b="1" dirty="0" smtClean="0">
                <a:solidFill>
                  <a:srgbClr val="FF3300"/>
                </a:solidFill>
              </a:rPr>
              <a:t>Ядерна фізика</a:t>
            </a:r>
            <a:r>
              <a:rPr lang="uk-UA" sz="4400" b="1" dirty="0" smtClean="0"/>
              <a:t> – розділ  фізики, який вивчає  структуру і властивості атомних ядер та механізм ядерних реакцій</a:t>
            </a:r>
            <a:endParaRPr lang="uk-U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5"/>
          <p:cNvGrpSpPr>
            <a:grpSpLocks/>
          </p:cNvGrpSpPr>
          <p:nvPr/>
        </p:nvGrpSpPr>
        <p:grpSpPr bwMode="auto">
          <a:xfrm>
            <a:off x="1000125" y="285750"/>
            <a:ext cx="6215063" cy="1195388"/>
            <a:chOff x="630" y="180"/>
            <a:chExt cx="3915" cy="753"/>
          </a:xfrm>
        </p:grpSpPr>
        <p:pic>
          <p:nvPicPr>
            <p:cNvPr id="18446" name="Rectangl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" y="180"/>
              <a:ext cx="3901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3"/>
            <p:cNvSpPr txBox="1">
              <a:spLocks noChangeArrowheads="1"/>
            </p:cNvSpPr>
            <p:nvPr/>
          </p:nvSpPr>
          <p:spPr bwMode="auto">
            <a:xfrm>
              <a:off x="900" y="315"/>
              <a:ext cx="364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uk-UA" sz="5400" b="1" dirty="0">
                  <a:solidFill>
                    <a:srgbClr val="FF3300"/>
                  </a:solidFill>
                </a:rPr>
                <a:t>Ядерна фізика</a:t>
              </a:r>
              <a:endParaRPr lang="ru-RU" sz="5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3643306" y="1643050"/>
            <a:ext cx="1071570" cy="642942"/>
          </a:xfrm>
          <a:prstGeom prst="right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335755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928934"/>
            <a:ext cx="1841504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000240"/>
            <a:ext cx="3322634" cy="82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286124"/>
            <a:ext cx="2627299" cy="97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857496"/>
            <a:ext cx="27860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000504"/>
            <a:ext cx="2540010" cy="75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26132" y="3929066"/>
            <a:ext cx="3317868" cy="82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0325" y="4962525"/>
            <a:ext cx="2917813" cy="6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4962525"/>
            <a:ext cx="3084504" cy="8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14678" y="5000636"/>
            <a:ext cx="24129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1331913" y="476250"/>
            <a:ext cx="6624637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4800" b="1"/>
              <a:t>Радіаційні технології</a:t>
            </a:r>
          </a:p>
        </p:txBody>
      </p:sp>
      <p:sp>
        <p:nvSpPr>
          <p:cNvPr id="504838" name="WordArt 6"/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28797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Медицина</a:t>
            </a:r>
          </a:p>
        </p:txBody>
      </p:sp>
      <p:sp>
        <p:nvSpPr>
          <p:cNvPr id="504839" name="WordArt 7"/>
          <p:cNvSpPr>
            <a:spLocks noChangeArrowheads="1" noChangeShapeType="1" noTextEdit="1"/>
          </p:cNvSpPr>
          <p:nvPr/>
        </p:nvSpPr>
        <p:spPr bwMode="auto">
          <a:xfrm>
            <a:off x="4427538" y="2492375"/>
            <a:ext cx="43211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Сільське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"/>
              <a:cs typeface="Arial"/>
            </a:endParaRPr>
          </a:p>
          <a:p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господарство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504840" name="WordArt 8"/>
          <p:cNvSpPr>
            <a:spLocks noChangeArrowheads="1" noChangeShapeType="1" noTextEdit="1"/>
          </p:cNvSpPr>
          <p:nvPr/>
        </p:nvSpPr>
        <p:spPr bwMode="auto">
          <a:xfrm>
            <a:off x="684213" y="3068638"/>
            <a:ext cx="25923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Геологія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504841" name="WordArt 9"/>
          <p:cNvSpPr>
            <a:spLocks noChangeArrowheads="1" noChangeShapeType="1" noTextEdit="1"/>
          </p:cNvSpPr>
          <p:nvPr/>
        </p:nvSpPr>
        <p:spPr bwMode="auto">
          <a:xfrm>
            <a:off x="4427538" y="4581525"/>
            <a:ext cx="29527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Археологія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504842" name="Oval 10"/>
          <p:cNvSpPr>
            <a:spLocks noChangeArrowheads="1"/>
          </p:cNvSpPr>
          <p:nvPr/>
        </p:nvSpPr>
        <p:spPr bwMode="auto">
          <a:xfrm>
            <a:off x="571472" y="2214554"/>
            <a:ext cx="8064500" cy="2089150"/>
          </a:xfrm>
          <a:prstGeom prst="ellipse">
            <a:avLst/>
          </a:prstGeom>
          <a:gradFill rotWithShape="1">
            <a:gsLst>
              <a:gs pos="0">
                <a:srgbClr val="FFF200">
                  <a:alpha val="62999"/>
                </a:srgbClr>
              </a:gs>
              <a:gs pos="45000">
                <a:srgbClr val="FF7A00">
                  <a:alpha val="62999"/>
                </a:srgbClr>
              </a:gs>
              <a:gs pos="70000">
                <a:srgbClr val="FF0300">
                  <a:alpha val="62999"/>
                </a:srgbClr>
              </a:gs>
              <a:gs pos="100000">
                <a:srgbClr val="4D0808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4800" b="1" dirty="0"/>
              <a:t>Отримання енергії</a:t>
            </a:r>
          </a:p>
        </p:txBody>
      </p:sp>
      <p:sp>
        <p:nvSpPr>
          <p:cNvPr id="504844" name="WordArt 12"/>
          <p:cNvSpPr>
            <a:spLocks noChangeArrowheads="1" noChangeShapeType="1" noTextEdit="1"/>
          </p:cNvSpPr>
          <p:nvPr/>
        </p:nvSpPr>
        <p:spPr bwMode="auto">
          <a:xfrm>
            <a:off x="1000100" y="4357694"/>
            <a:ext cx="15843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Arial"/>
                <a:cs typeface="Arial"/>
              </a:rPr>
              <a:t>Хімія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6821E-6 L -1.66667E-6 0.3354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4624E-6 L -3.05556E-6 0.288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12139E-6 L 3.88889E-6 0.2781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0.200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1214E-7 L -3.05556E-6 0.267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8" grpId="0" animBg="1"/>
      <p:bldP spid="504838" grpId="1" animBg="1"/>
      <p:bldP spid="504839" grpId="0" animBg="1"/>
      <p:bldP spid="504839" grpId="1" animBg="1"/>
      <p:bldP spid="504840" grpId="0" animBg="1"/>
      <p:bldP spid="504840" grpId="1" animBg="1"/>
      <p:bldP spid="504841" grpId="0" animBg="1"/>
      <p:bldP spid="504841" grpId="1" animBg="1"/>
      <p:bldP spid="504842" grpId="0" animBg="1"/>
      <p:bldP spid="504844" grpId="0" animBg="1"/>
      <p:bldP spid="5048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6238875" cy="2501900"/>
            <a:chOff x="0" y="1570"/>
            <a:chExt cx="3930" cy="1576"/>
          </a:xfrm>
        </p:grpSpPr>
        <p:pic>
          <p:nvPicPr>
            <p:cNvPr id="20491" name="Picture 3" descr="коло-лампы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16"/>
              <a:ext cx="3930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2" name="Rectangle 4"/>
            <p:cNvSpPr>
              <a:spLocks noChangeArrowheads="1"/>
            </p:cNvSpPr>
            <p:nvPr/>
          </p:nvSpPr>
          <p:spPr bwMode="auto">
            <a:xfrm>
              <a:off x="2064" y="1570"/>
              <a:ext cx="816" cy="1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493" name="Line 5"/>
            <p:cNvSpPr>
              <a:spLocks noChangeShapeType="1"/>
            </p:cNvSpPr>
            <p:nvPr/>
          </p:nvSpPr>
          <p:spPr bwMode="auto">
            <a:xfrm>
              <a:off x="2018" y="2568"/>
              <a:ext cx="907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6238875" cy="2428875"/>
            <a:chOff x="0" y="0"/>
            <a:chExt cx="3930" cy="1530"/>
          </a:xfrm>
        </p:grpSpPr>
        <p:pic>
          <p:nvPicPr>
            <p:cNvPr id="20488" name="Picture 7" descr="коло-ламп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930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2064" y="0"/>
              <a:ext cx="771" cy="1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490" name="Freeform 9"/>
            <p:cNvSpPr>
              <a:spLocks/>
            </p:cNvSpPr>
            <p:nvPr/>
          </p:nvSpPr>
          <p:spPr bwMode="auto">
            <a:xfrm>
              <a:off x="2026" y="934"/>
              <a:ext cx="924" cy="9"/>
            </a:xfrm>
            <a:custGeom>
              <a:avLst/>
              <a:gdLst>
                <a:gd name="T0" fmla="*/ 0 w 924"/>
                <a:gd name="T1" fmla="*/ 0 h 9"/>
                <a:gd name="T2" fmla="*/ 924 w 924"/>
                <a:gd name="T3" fmla="*/ 9 h 9"/>
                <a:gd name="T4" fmla="*/ 0 60000 65536"/>
                <a:gd name="T5" fmla="*/ 0 60000 65536"/>
                <a:gd name="T6" fmla="*/ 0 w 924"/>
                <a:gd name="T7" fmla="*/ 0 h 9"/>
                <a:gd name="T8" fmla="*/ 924 w 92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4" h="9">
                  <a:moveTo>
                    <a:pt x="0" y="0"/>
                  </a:moveTo>
                  <a:lnTo>
                    <a:pt x="924" y="9"/>
                  </a:lnTo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80175" y="981075"/>
            <a:ext cx="2195513" cy="1439863"/>
            <a:chOff x="4082" y="618"/>
            <a:chExt cx="1383" cy="907"/>
          </a:xfrm>
        </p:grpSpPr>
        <p:sp>
          <p:nvSpPr>
            <p:cNvPr id="20486" name="AutoShape 11"/>
            <p:cNvSpPr>
              <a:spLocks noChangeArrowheads="1"/>
            </p:cNvSpPr>
            <p:nvPr/>
          </p:nvSpPr>
          <p:spPr bwMode="auto">
            <a:xfrm>
              <a:off x="4082" y="618"/>
              <a:ext cx="1383" cy="907"/>
            </a:xfrm>
            <a:prstGeom prst="wedgeRoundRectCallout">
              <a:avLst>
                <a:gd name="adj1" fmla="val -106329"/>
                <a:gd name="adj2" fmla="val -66648"/>
                <a:gd name="adj3" fmla="val 16667"/>
              </a:avLst>
            </a:prstGeom>
            <a:gradFill rotWithShape="1">
              <a:gsLst>
                <a:gs pos="0">
                  <a:srgbClr val="FF9900">
                    <a:alpha val="67000"/>
                  </a:srgbClr>
                </a:gs>
                <a:gs pos="50000">
                  <a:srgbClr val="FFFF66">
                    <a:alpha val="67000"/>
                  </a:srgbClr>
                </a:gs>
                <a:gs pos="100000">
                  <a:srgbClr val="FF9900">
                    <a:alpha val="67000"/>
                  </a:srgbClr>
                </a:gs>
              </a:gsLst>
              <a:lin ang="5400000" scaled="1"/>
            </a:gra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487" name="WordArt 12" descr="072b"/>
            <p:cNvSpPr>
              <a:spLocks noChangeArrowheads="1" noChangeShapeType="1" noTextEdit="1"/>
            </p:cNvSpPr>
            <p:nvPr/>
          </p:nvSpPr>
          <p:spPr bwMode="auto">
            <a:xfrm>
              <a:off x="4195" y="709"/>
              <a:ext cx="1134" cy="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4">
                      <a:lum bright="6000"/>
                    </a:blip>
                    <a:srcRect/>
                    <a:stretch>
                      <a:fillRect/>
                    </a:stretch>
                  </a:blipFill>
                  <a:latin typeface="Arial"/>
                  <a:cs typeface="Arial"/>
                </a:rPr>
                <a:t>100 Вт</a:t>
              </a:r>
            </a:p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4">
                      <a:lum bright="6000"/>
                    </a:blip>
                    <a:srcRect/>
                    <a:stretch>
                      <a:fillRect/>
                    </a:stretch>
                  </a:blipFill>
                  <a:latin typeface="Arial"/>
                  <a:cs typeface="Arial"/>
                </a:rPr>
                <a:t>1 доба</a:t>
              </a:r>
            </a:p>
          </p:txBody>
        </p:sp>
      </p:grpSp>
      <p:pic>
        <p:nvPicPr>
          <p:cNvPr id="661517" name="Object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420938"/>
            <a:ext cx="88201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6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6238875" cy="2428875"/>
            <a:chOff x="0" y="0"/>
            <a:chExt cx="3930" cy="1530"/>
          </a:xfrm>
        </p:grpSpPr>
        <p:pic>
          <p:nvPicPr>
            <p:cNvPr id="21519" name="Picture 3" descr="коло-лампы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930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Rectangle 4"/>
            <p:cNvSpPr>
              <a:spLocks noChangeArrowheads="1"/>
            </p:cNvSpPr>
            <p:nvPr/>
          </p:nvSpPr>
          <p:spPr bwMode="auto">
            <a:xfrm>
              <a:off x="2064" y="0"/>
              <a:ext cx="771" cy="11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1521" name="Freeform 5"/>
            <p:cNvSpPr>
              <a:spLocks/>
            </p:cNvSpPr>
            <p:nvPr/>
          </p:nvSpPr>
          <p:spPr bwMode="auto">
            <a:xfrm>
              <a:off x="2026" y="934"/>
              <a:ext cx="924" cy="9"/>
            </a:xfrm>
            <a:custGeom>
              <a:avLst/>
              <a:gdLst>
                <a:gd name="T0" fmla="*/ 0 w 924"/>
                <a:gd name="T1" fmla="*/ 0 h 9"/>
                <a:gd name="T2" fmla="*/ 924 w 924"/>
                <a:gd name="T3" fmla="*/ 9 h 9"/>
                <a:gd name="T4" fmla="*/ 0 60000 65536"/>
                <a:gd name="T5" fmla="*/ 0 60000 65536"/>
                <a:gd name="T6" fmla="*/ 0 w 924"/>
                <a:gd name="T7" fmla="*/ 0 h 9"/>
                <a:gd name="T8" fmla="*/ 924 w 924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4" h="9">
                  <a:moveTo>
                    <a:pt x="0" y="0"/>
                  </a:moveTo>
                  <a:lnTo>
                    <a:pt x="924" y="9"/>
                  </a:lnTo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480175" y="981075"/>
            <a:ext cx="2195513" cy="1439863"/>
            <a:chOff x="4082" y="618"/>
            <a:chExt cx="1383" cy="907"/>
          </a:xfrm>
        </p:grpSpPr>
        <p:sp>
          <p:nvSpPr>
            <p:cNvPr id="21517" name="AutoShape 7"/>
            <p:cNvSpPr>
              <a:spLocks noChangeArrowheads="1"/>
            </p:cNvSpPr>
            <p:nvPr/>
          </p:nvSpPr>
          <p:spPr bwMode="auto">
            <a:xfrm>
              <a:off x="4082" y="618"/>
              <a:ext cx="1383" cy="907"/>
            </a:xfrm>
            <a:prstGeom prst="wedgeRoundRectCallout">
              <a:avLst>
                <a:gd name="adj1" fmla="val -106329"/>
                <a:gd name="adj2" fmla="val -66648"/>
                <a:gd name="adj3" fmla="val 16667"/>
              </a:avLst>
            </a:prstGeom>
            <a:gradFill rotWithShape="1">
              <a:gsLst>
                <a:gs pos="0">
                  <a:srgbClr val="FF9900">
                    <a:alpha val="67000"/>
                  </a:srgbClr>
                </a:gs>
                <a:gs pos="50000">
                  <a:srgbClr val="FFFF66">
                    <a:alpha val="67000"/>
                  </a:srgbClr>
                </a:gs>
                <a:gs pos="100000">
                  <a:srgbClr val="FF9900">
                    <a:alpha val="67000"/>
                  </a:srgbClr>
                </a:gs>
              </a:gsLst>
              <a:lin ang="5400000" scaled="1"/>
            </a:gra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518" name="WordArt 8" descr="072b"/>
            <p:cNvSpPr>
              <a:spLocks noChangeArrowheads="1" noChangeShapeType="1" noTextEdit="1"/>
            </p:cNvSpPr>
            <p:nvPr/>
          </p:nvSpPr>
          <p:spPr bwMode="auto">
            <a:xfrm>
              <a:off x="4195" y="709"/>
              <a:ext cx="1134" cy="7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3">
                      <a:lum bright="6000"/>
                    </a:blip>
                    <a:srcRect/>
                    <a:stretch>
                      <a:fillRect/>
                    </a:stretch>
                  </a:blipFill>
                  <a:latin typeface="Arial"/>
                  <a:cs typeface="Arial"/>
                </a:rPr>
                <a:t>100 Вт</a:t>
              </a:r>
            </a:p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3">
                      <a:lum bright="6000"/>
                    </a:blip>
                    <a:srcRect/>
                    <a:stretch>
                      <a:fillRect/>
                    </a:stretch>
                  </a:blipFill>
                  <a:latin typeface="Arial"/>
                  <a:cs typeface="Arial"/>
                </a:rPr>
                <a:t>1 доба</a:t>
              </a:r>
            </a:p>
          </p:txBody>
        </p:sp>
      </p:grpSp>
      <p:pic>
        <p:nvPicPr>
          <p:cNvPr id="21508" name="Picture 9" descr="экол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429000"/>
            <a:ext cx="248443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АТОМНАЯ ЭЛЕКТРОСТАНЦИЯ-1"/>
          <p:cNvPicPr>
            <a:picLocks noChangeAspect="1" noChangeArrowheads="1"/>
          </p:cNvPicPr>
          <p:nvPr/>
        </p:nvPicPr>
        <p:blipFill>
          <a:blip r:embed="rId5"/>
          <a:srcRect r="-43"/>
          <a:stretch>
            <a:fillRect/>
          </a:stretch>
        </p:blipFill>
        <p:spPr bwMode="auto">
          <a:xfrm>
            <a:off x="6300788" y="3500438"/>
            <a:ext cx="25193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WordArt 11" descr="02"/>
          <p:cNvSpPr>
            <a:spLocks noChangeArrowheads="1" noChangeShapeType="1" noTextEdit="1"/>
          </p:cNvSpPr>
          <p:nvPr/>
        </p:nvSpPr>
        <p:spPr bwMode="auto">
          <a:xfrm>
            <a:off x="1258888" y="2852738"/>
            <a:ext cx="8763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ГЕС</a:t>
            </a:r>
          </a:p>
        </p:txBody>
      </p:sp>
      <p:sp>
        <p:nvSpPr>
          <p:cNvPr id="21511" name="WordArt 12" descr="02"/>
          <p:cNvSpPr>
            <a:spLocks noChangeArrowheads="1" noChangeShapeType="1" noTextEdit="1"/>
          </p:cNvSpPr>
          <p:nvPr/>
        </p:nvSpPr>
        <p:spPr bwMode="auto">
          <a:xfrm>
            <a:off x="4140200" y="2781300"/>
            <a:ext cx="8763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ТЕС</a:t>
            </a:r>
          </a:p>
        </p:txBody>
      </p:sp>
      <p:sp>
        <p:nvSpPr>
          <p:cNvPr id="21512" name="WordArt 13" descr="02"/>
          <p:cNvSpPr>
            <a:spLocks noChangeArrowheads="1" noChangeShapeType="1" noTextEdit="1"/>
          </p:cNvSpPr>
          <p:nvPr/>
        </p:nvSpPr>
        <p:spPr bwMode="auto">
          <a:xfrm>
            <a:off x="7235825" y="2781300"/>
            <a:ext cx="876300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АЕС</a:t>
            </a:r>
          </a:p>
        </p:txBody>
      </p:sp>
      <p:pic>
        <p:nvPicPr>
          <p:cNvPr id="662542" name="Object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5429250"/>
            <a:ext cx="20320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2543" name="Object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6488" y="5480050"/>
            <a:ext cx="17780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2544" name="Object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5300" y="5445125"/>
            <a:ext cx="1550988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7" descr="ЗЕЙСКАЯ ГЭС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3500438"/>
            <a:ext cx="24479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400TGp_globalcit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792</TotalTime>
  <Words>926</Words>
  <Application>Microsoft Office PowerPoint</Application>
  <PresentationFormat>Екран (4:3)</PresentationFormat>
  <Paragraphs>184</Paragraphs>
  <Slides>35</Slides>
  <Notes>10</Notes>
  <HiddenSlides>0</HiddenSlides>
  <MMClips>3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4" baseType="lpstr">
      <vt:lpstr>Arial</vt:lpstr>
      <vt:lpstr>Calibri</vt:lpstr>
      <vt:lpstr>Impact</vt:lpstr>
      <vt:lpstr>Orator Std</vt:lpstr>
      <vt:lpstr>Tahoma</vt:lpstr>
      <vt:lpstr>Times New Roman</vt:lpstr>
      <vt:lpstr>Verdana</vt:lpstr>
      <vt:lpstr>Wingdings</vt:lpstr>
      <vt:lpstr>400TGp_globalcity_light_ani</vt:lpstr>
      <vt:lpstr>Атом і атомне ядро. Дослід Резерфорда. Ядерна модель атома</vt:lpstr>
      <vt:lpstr>Мета:</vt:lpstr>
      <vt:lpstr>Презентація PowerPoint</vt:lpstr>
      <vt:lpstr>Актуалізація опорних знань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Ернест Резерфорд (1871-1937)</vt:lpstr>
      <vt:lpstr>Дослід Резерфорда</vt:lpstr>
      <vt:lpstr>Презентація PowerPoint</vt:lpstr>
      <vt:lpstr>Дослід Резерфорда</vt:lpstr>
      <vt:lpstr>Модель атома Резерфорда  (1911р., планетарна модель)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 із дослідів</vt:lpstr>
      <vt:lpstr>Презентація PowerPoint</vt:lpstr>
      <vt:lpstr>Підсумок уроку</vt:lpstr>
      <vt:lpstr>Презентація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 і атомне ядро. Дослід Резерфорда.</dc:title>
  <dc:creator>FuckYouBill</dc:creator>
  <cp:lastModifiedBy>Гоцко Галина</cp:lastModifiedBy>
  <cp:revision>70</cp:revision>
  <dcterms:created xsi:type="dcterms:W3CDTF">2010-03-07T12:18:51Z</dcterms:created>
  <dcterms:modified xsi:type="dcterms:W3CDTF">2019-02-04T17:32:00Z</dcterms:modified>
</cp:coreProperties>
</file>