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10" r:id="rId14"/>
    <p:sldId id="312" r:id="rId15"/>
    <p:sldId id="311" r:id="rId16"/>
    <p:sldId id="308" r:id="rId17"/>
    <p:sldId id="309" r:id="rId18"/>
    <p:sldId id="313" r:id="rId19"/>
    <p:sldId id="268" r:id="rId20"/>
    <p:sldId id="269" r:id="rId21"/>
    <p:sldId id="270" r:id="rId22"/>
    <p:sldId id="282" r:id="rId23"/>
    <p:sldId id="273" r:id="rId24"/>
    <p:sldId id="274" r:id="rId25"/>
    <p:sldId id="275" r:id="rId26"/>
    <p:sldId id="307" r:id="rId27"/>
    <p:sldId id="301" r:id="rId28"/>
    <p:sldId id="300" r:id="rId29"/>
    <p:sldId id="302" r:id="rId30"/>
    <p:sldId id="303" r:id="rId31"/>
    <p:sldId id="304" r:id="rId32"/>
    <p:sldId id="305" r:id="rId33"/>
    <p:sldId id="306" r:id="rId34"/>
    <p:sldId id="276" r:id="rId35"/>
    <p:sldId id="277" r:id="rId36"/>
    <p:sldId id="278" r:id="rId37"/>
    <p:sldId id="281" r:id="rId38"/>
    <p:sldId id="280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A34DCB-D7CE-4F09-B896-E6B02BD43FE9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5229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46C6D-D05A-40E4-A9E7-4D8CA458F508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4720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7EA76-F610-4744-AF5C-9E6A32C0D00A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01003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596D6-298E-4B32-95E9-653D206A68C2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4824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9D5A9-9EFE-419F-A2FF-56CA9E84F316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625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858B1-086A-47C9-B16F-DD42E18A3B03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7916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F672A-955C-44CE-945D-1C17116A60AF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6573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7497C-BBE8-418B-8C1A-C8BFA6F2C68B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1514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93E50-AF99-4F20-B3D7-CB6DC3D53F10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4182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96C7B-87D3-4063-9E67-72D31A3BC21F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2126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ECC48-F187-4949-9FC0-E43BD213A099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9455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12A5F-95B6-47DA-9D20-52B9F73A70FF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841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8CEE58E-BDE7-4112-8216-6E4FE765C91E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slide" Target="slide46.xml"/><Relationship Id="rId7" Type="http://schemas.openxmlformats.org/officeDocument/2006/relationships/slide" Target="slide50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9.xml"/><Relationship Id="rId5" Type="http://schemas.openxmlformats.org/officeDocument/2006/relationships/slide" Target="slide48.xml"/><Relationship Id="rId4" Type="http://schemas.openxmlformats.org/officeDocument/2006/relationships/slide" Target="slide4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11188" y="908050"/>
            <a:ext cx="7848600" cy="2952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uk-UA" sz="3600" b="1" i="1" kern="10" dirty="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Найрозумніший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403350" y="4724400"/>
            <a:ext cx="6408738" cy="1081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Інтелектуальна гра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425575"/>
          </a:xfrm>
        </p:spPr>
        <p:txBody>
          <a:bodyPr/>
          <a:lstStyle/>
          <a:p>
            <a:pPr eaLnBrk="1" hangingPunct="1"/>
            <a:r>
              <a:rPr lang="uk-UA" altLang="uk-UA" sz="4000" b="1" i="1" smtClean="0">
                <a:latin typeface="Times New Roman" pitchFamily="18" charset="0"/>
              </a:rPr>
              <a:t>5. У яких одиницях вимірюють масу?</a:t>
            </a:r>
            <a:endParaRPr lang="ru-RU" altLang="uk-UA" sz="4000" b="1" i="1" smtClean="0"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ChangeAspect="1" noChangeArrowheads="1"/>
          </p:cNvSpPr>
          <p:nvPr/>
        </p:nvSpPr>
        <p:spPr bwMode="auto">
          <a:xfrm>
            <a:off x="323850" y="2276475"/>
            <a:ext cx="3544888" cy="1619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л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12292" name="Rectangle 4"/>
          <p:cNvSpPr>
            <a:spLocks noChangeAspect="1" noChangeArrowheads="1"/>
          </p:cNvSpPr>
          <p:nvPr/>
        </p:nvSpPr>
        <p:spPr bwMode="auto">
          <a:xfrm>
            <a:off x="4859338" y="2276475"/>
            <a:ext cx="3544887" cy="16192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м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11269" name="Rectangle 5"/>
          <p:cNvSpPr>
            <a:spLocks noChangeAspect="1" noChangeArrowheads="1"/>
          </p:cNvSpPr>
          <p:nvPr/>
        </p:nvSpPr>
        <p:spPr bwMode="auto">
          <a:xfrm>
            <a:off x="250825" y="4508500"/>
            <a:ext cx="3544888" cy="16192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кг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12294" name="Rectangle 6"/>
          <p:cNvSpPr>
            <a:spLocks noChangeAspect="1" noChangeArrowheads="1"/>
          </p:cNvSpPr>
          <p:nvPr/>
        </p:nvSpPr>
        <p:spPr bwMode="auto">
          <a:xfrm>
            <a:off x="4859338" y="4508500"/>
            <a:ext cx="3544887" cy="1619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Н</a:t>
            </a:r>
            <a:endParaRPr lang="ru-RU" altLang="uk-UA" sz="4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425575"/>
          </a:xfrm>
        </p:spPr>
        <p:txBody>
          <a:bodyPr/>
          <a:lstStyle/>
          <a:p>
            <a:pPr eaLnBrk="1" hangingPunct="1"/>
            <a:r>
              <a:rPr lang="uk-UA" altLang="uk-UA" sz="4000" b="1" i="1" smtClean="0">
                <a:latin typeface="Times New Roman" pitchFamily="18" charset="0"/>
              </a:rPr>
              <a:t>6. Як називають покриття футбольного поля?</a:t>
            </a:r>
            <a:endParaRPr lang="ru-RU" altLang="uk-UA" sz="4000" b="1" i="1" smtClean="0"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ChangeAspect="1" noChangeArrowheads="1"/>
          </p:cNvSpPr>
          <p:nvPr/>
        </p:nvSpPr>
        <p:spPr bwMode="auto">
          <a:xfrm>
            <a:off x="323850" y="2276475"/>
            <a:ext cx="3544888" cy="1619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Клумба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12292" name="Rectangle 4"/>
          <p:cNvSpPr>
            <a:spLocks noChangeAspect="1" noChangeArrowheads="1"/>
          </p:cNvSpPr>
          <p:nvPr/>
        </p:nvSpPr>
        <p:spPr bwMode="auto">
          <a:xfrm>
            <a:off x="4859338" y="2276475"/>
            <a:ext cx="3544887" cy="16192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Газон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13317" name="Rectangle 5"/>
          <p:cNvSpPr>
            <a:spLocks noChangeAspect="1" noChangeArrowheads="1"/>
          </p:cNvSpPr>
          <p:nvPr/>
        </p:nvSpPr>
        <p:spPr bwMode="auto">
          <a:xfrm>
            <a:off x="250825" y="4508500"/>
            <a:ext cx="3544888" cy="16192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Нива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13318" name="Rectangle 6"/>
          <p:cNvSpPr>
            <a:spLocks noChangeAspect="1" noChangeArrowheads="1"/>
          </p:cNvSpPr>
          <p:nvPr/>
        </p:nvSpPr>
        <p:spPr bwMode="auto">
          <a:xfrm>
            <a:off x="4859338" y="4508500"/>
            <a:ext cx="3544887" cy="1619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Баштан</a:t>
            </a:r>
            <a:endParaRPr lang="ru-RU" altLang="uk-UA" sz="4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7" grpId="0" animBg="1"/>
      <p:bldP spid="133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425575"/>
          </a:xfrm>
        </p:spPr>
        <p:txBody>
          <a:bodyPr/>
          <a:lstStyle/>
          <a:p>
            <a:pPr eaLnBrk="1" hangingPunct="1"/>
            <a:r>
              <a:rPr lang="uk-UA" altLang="uk-UA" sz="4000" b="1" i="1" smtClean="0">
                <a:latin typeface="Times New Roman" pitchFamily="18" charset="0"/>
              </a:rPr>
              <a:t>7. Хто використовує термін “чорна діра”?</a:t>
            </a:r>
            <a:endParaRPr lang="ru-RU" altLang="uk-UA" sz="4000" b="1" i="1" smtClean="0"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ChangeAspect="1" noChangeArrowheads="1"/>
          </p:cNvSpPr>
          <p:nvPr/>
        </p:nvSpPr>
        <p:spPr bwMode="auto">
          <a:xfrm>
            <a:off x="323850" y="2276475"/>
            <a:ext cx="3544888" cy="1619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Астрономи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14340" name="Rectangle 4"/>
          <p:cNvSpPr>
            <a:spLocks noChangeAspect="1" noChangeArrowheads="1"/>
          </p:cNvSpPr>
          <p:nvPr/>
        </p:nvSpPr>
        <p:spPr bwMode="auto">
          <a:xfrm>
            <a:off x="4859338" y="2276475"/>
            <a:ext cx="3544887" cy="16192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Стоматологи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14341" name="Rectangle 5"/>
          <p:cNvSpPr>
            <a:spLocks noChangeAspect="1" noChangeArrowheads="1"/>
          </p:cNvSpPr>
          <p:nvPr/>
        </p:nvSpPr>
        <p:spPr bwMode="auto">
          <a:xfrm>
            <a:off x="250825" y="4508500"/>
            <a:ext cx="3544888" cy="16192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Кравці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14342" name="Rectangle 6"/>
          <p:cNvSpPr>
            <a:spLocks noChangeAspect="1" noChangeArrowheads="1"/>
          </p:cNvSpPr>
          <p:nvPr/>
        </p:nvSpPr>
        <p:spPr bwMode="auto">
          <a:xfrm>
            <a:off x="4859338" y="4508500"/>
            <a:ext cx="3544887" cy="1619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Сантехніки</a:t>
            </a:r>
            <a:endParaRPr lang="ru-RU" altLang="uk-UA" sz="4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altLang="uk-UA" smtClean="0"/>
          </a:p>
        </p:txBody>
      </p:sp>
      <p:sp>
        <p:nvSpPr>
          <p:cNvPr id="14339" name="Місце для вмісту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altLang="uk-UA" smtClean="0"/>
          </a:p>
        </p:txBody>
      </p:sp>
      <p:pic>
        <p:nvPicPr>
          <p:cNvPr id="1434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1897063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altLang="uk-UA" smtClean="0"/>
          </a:p>
        </p:txBody>
      </p:sp>
      <p:sp>
        <p:nvSpPr>
          <p:cNvPr id="1536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altLang="uk-UA" smtClean="0"/>
          </a:p>
        </p:txBody>
      </p:sp>
      <p:pic>
        <p:nvPicPr>
          <p:cNvPr id="15364" name="Місце для вмісту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600200"/>
            <a:ext cx="60293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altLang="uk-UA" smtClean="0"/>
          </a:p>
        </p:txBody>
      </p:sp>
      <p:sp>
        <p:nvSpPr>
          <p:cNvPr id="16387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altLang="uk-UA" smtClean="0"/>
          </a:p>
        </p:txBody>
      </p:sp>
      <p:pic>
        <p:nvPicPr>
          <p:cNvPr id="1638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47838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altLang="uk-UA" smtClean="0"/>
          </a:p>
        </p:txBody>
      </p:sp>
      <p:sp>
        <p:nvSpPr>
          <p:cNvPr id="17411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altLang="uk-UA" smtClean="0"/>
          </a:p>
        </p:txBody>
      </p:sp>
      <p:pic>
        <p:nvPicPr>
          <p:cNvPr id="1741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1597025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altLang="uk-UA" smtClean="0"/>
          </a:p>
        </p:txBody>
      </p:sp>
      <p:sp>
        <p:nvSpPr>
          <p:cNvPr id="18435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altLang="uk-UA" smtClean="0"/>
          </a:p>
        </p:txBody>
      </p:sp>
      <p:pic>
        <p:nvPicPr>
          <p:cNvPr id="1843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447800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1296988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570037"/>
          </a:xfrm>
        </p:spPr>
        <p:txBody>
          <a:bodyPr/>
          <a:lstStyle/>
          <a:p>
            <a:pPr eaLnBrk="1" hangingPunct="1"/>
            <a:r>
              <a:rPr lang="uk-UA" altLang="uk-UA" sz="4000" b="1" i="1" smtClean="0">
                <a:latin typeface="Times New Roman" pitchFamily="18" charset="0"/>
              </a:rPr>
              <a:t>8. Яким кольором традиційно зафарбовують південний полюс магнітної стрілки компаса?</a:t>
            </a:r>
            <a:endParaRPr lang="ru-RU" altLang="uk-UA" sz="4000" b="1" i="1" smtClean="0"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ChangeAspect="1" noChangeArrowheads="1"/>
          </p:cNvSpPr>
          <p:nvPr/>
        </p:nvSpPr>
        <p:spPr bwMode="auto">
          <a:xfrm>
            <a:off x="323850" y="2276475"/>
            <a:ext cx="3544888" cy="1619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Чорний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20484" name="Rectangle 4"/>
          <p:cNvSpPr>
            <a:spLocks noChangeAspect="1" noChangeArrowheads="1"/>
          </p:cNvSpPr>
          <p:nvPr/>
        </p:nvSpPr>
        <p:spPr bwMode="auto">
          <a:xfrm>
            <a:off x="4859338" y="2276475"/>
            <a:ext cx="3544887" cy="16192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Червоний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15365" name="Rectangle 5"/>
          <p:cNvSpPr>
            <a:spLocks noChangeAspect="1" noChangeArrowheads="1"/>
          </p:cNvSpPr>
          <p:nvPr/>
        </p:nvSpPr>
        <p:spPr bwMode="auto">
          <a:xfrm>
            <a:off x="250825" y="4508500"/>
            <a:ext cx="3544888" cy="16192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Синій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15366" name="Rectangle 6"/>
          <p:cNvSpPr>
            <a:spLocks noChangeAspect="1" noChangeArrowheads="1"/>
          </p:cNvSpPr>
          <p:nvPr/>
        </p:nvSpPr>
        <p:spPr bwMode="auto">
          <a:xfrm>
            <a:off x="4859338" y="4508500"/>
            <a:ext cx="3544887" cy="1619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Зелений</a:t>
            </a:r>
            <a:endParaRPr lang="ru-RU" altLang="uk-UA" sz="4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5" grpId="0" animBg="1"/>
      <p:bldP spid="153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684213" y="1341438"/>
            <a:ext cx="7848600" cy="2952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Розминка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425575"/>
          </a:xfrm>
        </p:spPr>
        <p:txBody>
          <a:bodyPr/>
          <a:lstStyle/>
          <a:p>
            <a:pPr eaLnBrk="1" hangingPunct="1"/>
            <a:r>
              <a:rPr lang="uk-UA" altLang="uk-UA" sz="4000" b="1" i="1" smtClean="0">
                <a:latin typeface="Times New Roman" pitchFamily="18" charset="0"/>
              </a:rPr>
              <a:t>9. Якого газу в атмосфері Землі найбільше?</a:t>
            </a:r>
            <a:endParaRPr lang="ru-RU" altLang="uk-UA" sz="4000" b="1" i="1" smtClean="0"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ChangeAspect="1" noChangeArrowheads="1"/>
          </p:cNvSpPr>
          <p:nvPr/>
        </p:nvSpPr>
        <p:spPr bwMode="auto">
          <a:xfrm>
            <a:off x="323850" y="2276475"/>
            <a:ext cx="3544888" cy="1619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Водень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21508" name="Rectangle 4"/>
          <p:cNvSpPr>
            <a:spLocks noChangeAspect="1" noChangeArrowheads="1"/>
          </p:cNvSpPr>
          <p:nvPr/>
        </p:nvSpPr>
        <p:spPr bwMode="auto">
          <a:xfrm>
            <a:off x="4859338" y="2276475"/>
            <a:ext cx="3544887" cy="16192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Азот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16389" name="Rectangle 5"/>
          <p:cNvSpPr>
            <a:spLocks noChangeAspect="1" noChangeArrowheads="1"/>
          </p:cNvSpPr>
          <p:nvPr/>
        </p:nvSpPr>
        <p:spPr bwMode="auto">
          <a:xfrm>
            <a:off x="250825" y="4508500"/>
            <a:ext cx="3544888" cy="16192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Кисень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16390" name="Rectangle 6"/>
          <p:cNvSpPr>
            <a:spLocks noChangeAspect="1" noChangeArrowheads="1"/>
          </p:cNvSpPr>
          <p:nvPr/>
        </p:nvSpPr>
        <p:spPr bwMode="auto">
          <a:xfrm>
            <a:off x="4859338" y="4508500"/>
            <a:ext cx="3544887" cy="1619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Вуглекислий</a:t>
            </a:r>
          </a:p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газ</a:t>
            </a:r>
            <a:endParaRPr lang="ru-RU" altLang="uk-UA" sz="4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9" grpId="0" animBg="1"/>
      <p:bldP spid="163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425575"/>
          </a:xfrm>
        </p:spPr>
        <p:txBody>
          <a:bodyPr/>
          <a:lstStyle/>
          <a:p>
            <a:pPr eaLnBrk="1" hangingPunct="1"/>
            <a:r>
              <a:rPr lang="uk-UA" altLang="uk-UA" sz="4000" b="1" i="1" smtClean="0">
                <a:latin typeface="Times New Roman" pitchFamily="18" charset="0"/>
              </a:rPr>
              <a:t>10. Як називається всесвітня комп'ютерна мережа?</a:t>
            </a:r>
            <a:endParaRPr lang="ru-RU" altLang="uk-UA" sz="4000" b="1" i="1" smtClean="0">
              <a:latin typeface="Times New Roman" pitchFamily="18" charset="0"/>
            </a:endParaRPr>
          </a:p>
        </p:txBody>
      </p:sp>
      <p:sp>
        <p:nvSpPr>
          <p:cNvPr id="17411" name="Rectangle 3"/>
          <p:cNvSpPr>
            <a:spLocks noChangeAspect="1" noChangeArrowheads="1"/>
          </p:cNvSpPr>
          <p:nvPr/>
        </p:nvSpPr>
        <p:spPr bwMode="auto">
          <a:xfrm>
            <a:off x="323850" y="2276475"/>
            <a:ext cx="3544888" cy="1619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Інтерпол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17412" name="Rectangle 4"/>
          <p:cNvSpPr>
            <a:spLocks noChangeAspect="1" noChangeArrowheads="1"/>
          </p:cNvSpPr>
          <p:nvPr/>
        </p:nvSpPr>
        <p:spPr bwMode="auto">
          <a:xfrm>
            <a:off x="4859338" y="2276475"/>
            <a:ext cx="3544887" cy="16192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Інтервент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22533" name="Rectangle 5"/>
          <p:cNvSpPr>
            <a:spLocks noChangeAspect="1" noChangeArrowheads="1"/>
          </p:cNvSpPr>
          <p:nvPr/>
        </p:nvSpPr>
        <p:spPr bwMode="auto">
          <a:xfrm>
            <a:off x="250825" y="4508500"/>
            <a:ext cx="3544888" cy="16192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Інтернет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17414" name="Rectangle 6"/>
          <p:cNvSpPr>
            <a:spLocks noChangeAspect="1" noChangeArrowheads="1"/>
          </p:cNvSpPr>
          <p:nvPr/>
        </p:nvSpPr>
        <p:spPr bwMode="auto">
          <a:xfrm>
            <a:off x="4859338" y="4508500"/>
            <a:ext cx="3544887" cy="1619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Інтернат</a:t>
            </a:r>
            <a:endParaRPr lang="ru-RU" altLang="uk-UA" sz="4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174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641475"/>
          </a:xfrm>
        </p:spPr>
        <p:txBody>
          <a:bodyPr/>
          <a:lstStyle/>
          <a:p>
            <a:pPr eaLnBrk="1" hangingPunct="1"/>
            <a:r>
              <a:rPr lang="uk-UA" altLang="uk-UA" sz="4000" b="1" i="1" smtClean="0">
                <a:latin typeface="Times New Roman" pitchFamily="18" charset="0"/>
              </a:rPr>
              <a:t>11. Що впало на голову Ісааку Ньютону, внаслідок чого він відкрив явище земного тяжіння?</a:t>
            </a:r>
            <a:endParaRPr lang="ru-RU" altLang="uk-UA" sz="4000" b="1" i="1" smtClean="0"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ChangeAspect="1" noChangeArrowheads="1"/>
          </p:cNvSpPr>
          <p:nvPr/>
        </p:nvSpPr>
        <p:spPr bwMode="auto">
          <a:xfrm>
            <a:off x="323850" y="2276475"/>
            <a:ext cx="3544888" cy="1619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Персик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23556" name="Rectangle 4"/>
          <p:cNvSpPr>
            <a:spLocks noChangeAspect="1" noChangeArrowheads="1"/>
          </p:cNvSpPr>
          <p:nvPr/>
        </p:nvSpPr>
        <p:spPr bwMode="auto">
          <a:xfrm>
            <a:off x="4859338" y="2276475"/>
            <a:ext cx="3544887" cy="16192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Яблуко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29701" name="Rectangle 5"/>
          <p:cNvSpPr>
            <a:spLocks noChangeAspect="1" noChangeArrowheads="1"/>
          </p:cNvSpPr>
          <p:nvPr/>
        </p:nvSpPr>
        <p:spPr bwMode="auto">
          <a:xfrm>
            <a:off x="250825" y="4508500"/>
            <a:ext cx="3544888" cy="16192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Кокос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29702" name="Rectangle 6"/>
          <p:cNvSpPr>
            <a:spLocks noChangeAspect="1" noChangeArrowheads="1"/>
          </p:cNvSpPr>
          <p:nvPr/>
        </p:nvSpPr>
        <p:spPr bwMode="auto">
          <a:xfrm>
            <a:off x="4859338" y="4508500"/>
            <a:ext cx="3544887" cy="1619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Камінь</a:t>
            </a:r>
            <a:endParaRPr lang="ru-RU" altLang="uk-UA" sz="4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1" grpId="0" animBg="1"/>
      <p:bldP spid="2970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425575"/>
          </a:xfrm>
        </p:spPr>
        <p:txBody>
          <a:bodyPr/>
          <a:lstStyle/>
          <a:p>
            <a:pPr eaLnBrk="1" hangingPunct="1"/>
            <a:r>
              <a:rPr lang="uk-UA" altLang="uk-UA" sz="4000" b="1" i="1" smtClean="0">
                <a:latin typeface="Times New Roman" pitchFamily="18" charset="0"/>
              </a:rPr>
              <a:t>12. З яким предметом порівнюють людину, що дуже погано плаває?</a:t>
            </a:r>
            <a:endParaRPr lang="ru-RU" altLang="uk-UA" sz="4000" b="1" i="1" smtClean="0">
              <a:latin typeface="Times New Roman" pitchFamily="18" charset="0"/>
            </a:endParaRPr>
          </a:p>
        </p:txBody>
      </p:sp>
      <p:sp>
        <p:nvSpPr>
          <p:cNvPr id="24579" name="Rectangle 3"/>
          <p:cNvSpPr>
            <a:spLocks noChangeAspect="1" noChangeArrowheads="1"/>
          </p:cNvSpPr>
          <p:nvPr/>
        </p:nvSpPr>
        <p:spPr bwMode="auto">
          <a:xfrm>
            <a:off x="323850" y="2276475"/>
            <a:ext cx="3544888" cy="1619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З сокирою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20484" name="Rectangle 4"/>
          <p:cNvSpPr>
            <a:spLocks noChangeAspect="1" noChangeArrowheads="1"/>
          </p:cNvSpPr>
          <p:nvPr/>
        </p:nvSpPr>
        <p:spPr bwMode="auto">
          <a:xfrm>
            <a:off x="4859338" y="2276475"/>
            <a:ext cx="3544887" cy="16192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З м'ячем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20485" name="Rectangle 5"/>
          <p:cNvSpPr>
            <a:spLocks noChangeAspect="1" noChangeArrowheads="1"/>
          </p:cNvSpPr>
          <p:nvPr/>
        </p:nvSpPr>
        <p:spPr bwMode="auto">
          <a:xfrm>
            <a:off x="250825" y="4508500"/>
            <a:ext cx="3544888" cy="16192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З поліном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20486" name="Rectangle 6"/>
          <p:cNvSpPr>
            <a:spLocks noChangeAspect="1" noChangeArrowheads="1"/>
          </p:cNvSpPr>
          <p:nvPr/>
        </p:nvSpPr>
        <p:spPr bwMode="auto">
          <a:xfrm>
            <a:off x="4859338" y="4508500"/>
            <a:ext cx="3544887" cy="1619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З черевиком</a:t>
            </a:r>
            <a:endParaRPr lang="ru-RU" altLang="uk-UA" sz="4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425575"/>
          </a:xfrm>
        </p:spPr>
        <p:txBody>
          <a:bodyPr/>
          <a:lstStyle/>
          <a:p>
            <a:pPr eaLnBrk="1" hangingPunct="1"/>
            <a:r>
              <a:rPr lang="uk-UA" altLang="uk-UA" b="1" i="1" smtClean="0">
                <a:latin typeface="Times New Roman" pitchFamily="18" charset="0"/>
              </a:rPr>
              <a:t>13. Скільки ребер має куб?</a:t>
            </a:r>
            <a:endParaRPr lang="ru-RU" altLang="uk-UA" b="1" i="1" smtClean="0">
              <a:latin typeface="Times New Roman" pitchFamily="18" charset="0"/>
            </a:endParaRPr>
          </a:p>
        </p:txBody>
      </p:sp>
      <p:sp>
        <p:nvSpPr>
          <p:cNvPr id="21507" name="Rectangle 3"/>
          <p:cNvSpPr>
            <a:spLocks noChangeAspect="1" noChangeArrowheads="1"/>
          </p:cNvSpPr>
          <p:nvPr/>
        </p:nvSpPr>
        <p:spPr bwMode="auto">
          <a:xfrm>
            <a:off x="323850" y="2276475"/>
            <a:ext cx="3544888" cy="1619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4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21508" name="Rectangle 4"/>
          <p:cNvSpPr>
            <a:spLocks noChangeAspect="1" noChangeArrowheads="1"/>
          </p:cNvSpPr>
          <p:nvPr/>
        </p:nvSpPr>
        <p:spPr bwMode="auto">
          <a:xfrm>
            <a:off x="4859338" y="2276475"/>
            <a:ext cx="3544887" cy="16192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6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21509" name="Rectangle 5"/>
          <p:cNvSpPr>
            <a:spLocks noChangeAspect="1" noChangeArrowheads="1"/>
          </p:cNvSpPr>
          <p:nvPr/>
        </p:nvSpPr>
        <p:spPr bwMode="auto">
          <a:xfrm>
            <a:off x="250825" y="4508500"/>
            <a:ext cx="3544888" cy="16192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8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25606" name="Rectangle 6"/>
          <p:cNvSpPr>
            <a:spLocks noChangeAspect="1" noChangeArrowheads="1"/>
          </p:cNvSpPr>
          <p:nvPr/>
        </p:nvSpPr>
        <p:spPr bwMode="auto">
          <a:xfrm>
            <a:off x="4859338" y="4508500"/>
            <a:ext cx="3544887" cy="1619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12</a:t>
            </a:r>
            <a:endParaRPr lang="ru-RU" altLang="uk-UA" sz="4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  <p:bldP spid="2150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425575"/>
          </a:xfrm>
        </p:spPr>
        <p:txBody>
          <a:bodyPr/>
          <a:lstStyle/>
          <a:p>
            <a:pPr eaLnBrk="1" hangingPunct="1"/>
            <a:r>
              <a:rPr lang="uk-UA" altLang="uk-UA" sz="4000" b="1" i="1" smtClean="0">
                <a:latin typeface="Times New Roman" pitchFamily="18" charset="0"/>
              </a:rPr>
              <a:t>14. З якого кольору починається веселка?</a:t>
            </a:r>
            <a:endParaRPr lang="ru-RU" altLang="uk-UA" sz="4000" b="1" i="1" smtClean="0"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ChangeAspect="1" noChangeArrowheads="1"/>
          </p:cNvSpPr>
          <p:nvPr/>
        </p:nvSpPr>
        <p:spPr bwMode="auto">
          <a:xfrm>
            <a:off x="323850" y="2276475"/>
            <a:ext cx="3544888" cy="1619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Фіолетовий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22532" name="Rectangle 4"/>
          <p:cNvSpPr>
            <a:spLocks noChangeAspect="1" noChangeArrowheads="1"/>
          </p:cNvSpPr>
          <p:nvPr/>
        </p:nvSpPr>
        <p:spPr bwMode="auto">
          <a:xfrm>
            <a:off x="4859338" y="2276475"/>
            <a:ext cx="3544887" cy="16192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Чорний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22533" name="Rectangle 5"/>
          <p:cNvSpPr>
            <a:spLocks noChangeAspect="1" noChangeArrowheads="1"/>
          </p:cNvSpPr>
          <p:nvPr/>
        </p:nvSpPr>
        <p:spPr bwMode="auto">
          <a:xfrm>
            <a:off x="250825" y="4508500"/>
            <a:ext cx="3544888" cy="16192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Білий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26630" name="Rectangle 6"/>
          <p:cNvSpPr>
            <a:spLocks noChangeAspect="1" noChangeArrowheads="1"/>
          </p:cNvSpPr>
          <p:nvPr/>
        </p:nvSpPr>
        <p:spPr bwMode="auto">
          <a:xfrm>
            <a:off x="4859338" y="4508500"/>
            <a:ext cx="3544887" cy="1619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Червоний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2663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467850" y="6296025"/>
            <a:ext cx="539750" cy="549275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uk-UA" alt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/>
      <p:bldP spid="225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1296988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1597025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31800" y="3716338"/>
            <a:ext cx="8424863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   А    О    Д    Н    И    Ж</a:t>
            </a:r>
            <a:endParaRPr lang="uk-UA" sz="3600" b="1" kern="10"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755650" y="620713"/>
            <a:ext cx="295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uk-UA" sz="3600" b="1" i="1">
                <a:latin typeface="Times New Roman" pitchFamily="18" charset="0"/>
              </a:rPr>
              <a:t>Завдання</a:t>
            </a:r>
            <a:endParaRPr lang="ru-RU" altLang="uk-UA" sz="3600" b="1" i="1">
              <a:latin typeface="Times New Roman" pitchFamily="18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827088" y="1484313"/>
            <a:ext cx="76327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538163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uk-UA" altLang="uk-UA" sz="2800" b="1">
                <a:latin typeface="Times New Roman" pitchFamily="18" charset="0"/>
              </a:rPr>
              <a:t>Поставте літери у правильній послідовності так, щоб у вас вийшло слово, що безпосередньо пов'язане з фізикою</a:t>
            </a:r>
            <a:endParaRPr lang="ru-RU" altLang="uk-UA" sz="2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1897063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47838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1597025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447800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425575"/>
          </a:xfrm>
        </p:spPr>
        <p:txBody>
          <a:bodyPr/>
          <a:lstStyle/>
          <a:p>
            <a:pPr eaLnBrk="1" hangingPunct="1"/>
            <a:r>
              <a:rPr lang="uk-UA" altLang="uk-UA" sz="4000" b="1" i="1" smtClean="0">
                <a:latin typeface="Times New Roman" pitchFamily="18" charset="0"/>
              </a:rPr>
              <a:t>16. Хто з ляльок не був артистом театру Карабаса - Барабаса?</a:t>
            </a:r>
            <a:endParaRPr lang="ru-RU" altLang="uk-UA" sz="4000" b="1" i="1" smtClean="0"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ChangeAspect="1" noChangeArrowheads="1"/>
          </p:cNvSpPr>
          <p:nvPr/>
        </p:nvSpPr>
        <p:spPr bwMode="auto">
          <a:xfrm>
            <a:off x="323850" y="2276475"/>
            <a:ext cx="3544888" cy="1619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Мальвіна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35844" name="Rectangle 4"/>
          <p:cNvSpPr>
            <a:spLocks noChangeAspect="1" noChangeArrowheads="1"/>
          </p:cNvSpPr>
          <p:nvPr/>
        </p:nvSpPr>
        <p:spPr bwMode="auto">
          <a:xfrm>
            <a:off x="4859338" y="2276475"/>
            <a:ext cx="3544887" cy="16192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Буратіно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23557" name="Rectangle 5"/>
          <p:cNvSpPr>
            <a:spLocks noChangeAspect="1" noChangeArrowheads="1"/>
          </p:cNvSpPr>
          <p:nvPr/>
        </p:nvSpPr>
        <p:spPr bwMode="auto">
          <a:xfrm>
            <a:off x="250825" y="4508500"/>
            <a:ext cx="3544888" cy="16192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П'єро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23558" name="Rectangle 6"/>
          <p:cNvSpPr>
            <a:spLocks noChangeAspect="1" noChangeArrowheads="1"/>
          </p:cNvSpPr>
          <p:nvPr/>
        </p:nvSpPr>
        <p:spPr bwMode="auto">
          <a:xfrm>
            <a:off x="4859338" y="4508500"/>
            <a:ext cx="3544887" cy="1619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Арлекіно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35847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39750" cy="549275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uk-UA" alt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7" grpId="0" animBg="1"/>
      <p:bldP spid="2355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425575"/>
          </a:xfrm>
        </p:spPr>
        <p:txBody>
          <a:bodyPr/>
          <a:lstStyle/>
          <a:p>
            <a:pPr eaLnBrk="1" hangingPunct="1"/>
            <a:r>
              <a:rPr lang="uk-UA" altLang="uk-UA" sz="4000" b="1" i="1" smtClean="0">
                <a:latin typeface="Times New Roman" pitchFamily="18" charset="0"/>
              </a:rPr>
              <a:t>17. Яка з цих назв шахових фігур є неофіційною?</a:t>
            </a:r>
            <a:endParaRPr lang="ru-RU" altLang="uk-UA" sz="4000" b="1" i="1" smtClean="0">
              <a:latin typeface="Times New Roman" pitchFamily="18" charset="0"/>
            </a:endParaRPr>
          </a:p>
        </p:txBody>
      </p:sp>
      <p:sp>
        <p:nvSpPr>
          <p:cNvPr id="36867" name="Rectangle 3"/>
          <p:cNvSpPr>
            <a:spLocks noChangeAspect="1" noChangeArrowheads="1"/>
          </p:cNvSpPr>
          <p:nvPr/>
        </p:nvSpPr>
        <p:spPr bwMode="auto">
          <a:xfrm>
            <a:off x="323850" y="2276475"/>
            <a:ext cx="3544888" cy="1619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Слон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24580" name="Rectangle 4"/>
          <p:cNvSpPr>
            <a:spLocks noChangeAspect="1" noChangeArrowheads="1"/>
          </p:cNvSpPr>
          <p:nvPr/>
        </p:nvSpPr>
        <p:spPr bwMode="auto">
          <a:xfrm>
            <a:off x="4859338" y="2276475"/>
            <a:ext cx="3544887" cy="16192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Тура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24581" name="Rectangle 5"/>
          <p:cNvSpPr>
            <a:spLocks noChangeAspect="1" noChangeArrowheads="1"/>
          </p:cNvSpPr>
          <p:nvPr/>
        </p:nvSpPr>
        <p:spPr bwMode="auto">
          <a:xfrm>
            <a:off x="250825" y="4508500"/>
            <a:ext cx="3544888" cy="16192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Ферзь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24582" name="Rectangle 6"/>
          <p:cNvSpPr>
            <a:spLocks noChangeAspect="1" noChangeArrowheads="1"/>
          </p:cNvSpPr>
          <p:nvPr/>
        </p:nvSpPr>
        <p:spPr bwMode="auto">
          <a:xfrm>
            <a:off x="4859338" y="4508500"/>
            <a:ext cx="3544887" cy="1619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Король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368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39750" cy="549275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uk-UA" alt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  <p:bldP spid="2458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425575"/>
          </a:xfrm>
        </p:spPr>
        <p:txBody>
          <a:bodyPr/>
          <a:lstStyle/>
          <a:p>
            <a:pPr eaLnBrk="1" hangingPunct="1"/>
            <a:r>
              <a:rPr lang="uk-UA" altLang="uk-UA" sz="4000" b="1" i="1" smtClean="0">
                <a:latin typeface="Times New Roman" pitchFamily="18" charset="0"/>
              </a:rPr>
              <a:t>18. Які з цих годинників можуть мати секундну стрілку?</a:t>
            </a:r>
            <a:endParaRPr lang="ru-RU" altLang="uk-UA" sz="4000" b="1" i="1" smtClean="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ChangeAspect="1" noChangeArrowheads="1"/>
          </p:cNvSpPr>
          <p:nvPr/>
        </p:nvSpPr>
        <p:spPr bwMode="auto">
          <a:xfrm>
            <a:off x="323850" y="2276475"/>
            <a:ext cx="3544888" cy="1619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Сонячні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25604" name="Rectangle 4"/>
          <p:cNvSpPr>
            <a:spLocks noChangeAspect="1" noChangeArrowheads="1"/>
          </p:cNvSpPr>
          <p:nvPr/>
        </p:nvSpPr>
        <p:spPr bwMode="auto">
          <a:xfrm>
            <a:off x="4859338" y="2276475"/>
            <a:ext cx="3544887" cy="16192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Водяні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25605" name="Rectangle 5"/>
          <p:cNvSpPr>
            <a:spLocks noChangeAspect="1" noChangeArrowheads="1"/>
          </p:cNvSpPr>
          <p:nvPr/>
        </p:nvSpPr>
        <p:spPr bwMode="auto">
          <a:xfrm>
            <a:off x="250825" y="4508500"/>
            <a:ext cx="3544888" cy="16192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Пісочні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37894" name="Rectangle 6"/>
          <p:cNvSpPr>
            <a:spLocks noChangeAspect="1" noChangeArrowheads="1"/>
          </p:cNvSpPr>
          <p:nvPr/>
        </p:nvSpPr>
        <p:spPr bwMode="auto">
          <a:xfrm>
            <a:off x="4859338" y="4508500"/>
            <a:ext cx="3544887" cy="1619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Кварцеві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3789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39750" cy="549275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uk-UA" alt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 animBg="1"/>
      <p:bldP spid="2560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641475"/>
          </a:xfrm>
        </p:spPr>
        <p:txBody>
          <a:bodyPr/>
          <a:lstStyle/>
          <a:p>
            <a:pPr eaLnBrk="1" hangingPunct="1"/>
            <a:r>
              <a:rPr lang="uk-UA" altLang="uk-UA" sz="4000" b="1" i="1" smtClean="0">
                <a:latin typeface="Times New Roman" pitchFamily="18" charset="0"/>
              </a:rPr>
              <a:t>19. Що за експонати виставляються в славнозвісному музеї мадам Тюссо?</a:t>
            </a:r>
            <a:endParaRPr lang="ru-RU" altLang="uk-UA" sz="4000" b="1" i="1" smtClean="0">
              <a:latin typeface="Times New Roman" pitchFamily="18" charset="0"/>
            </a:endParaRPr>
          </a:p>
        </p:txBody>
      </p:sp>
      <p:sp>
        <p:nvSpPr>
          <p:cNvPr id="28675" name="Rectangle 3"/>
          <p:cNvSpPr>
            <a:spLocks noChangeAspect="1" noChangeArrowheads="1"/>
          </p:cNvSpPr>
          <p:nvPr/>
        </p:nvSpPr>
        <p:spPr bwMode="auto">
          <a:xfrm>
            <a:off x="323850" y="2276475"/>
            <a:ext cx="3544888" cy="1619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Екзотичні</a:t>
            </a:r>
          </a:p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рослини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28676" name="Rectangle 4"/>
          <p:cNvSpPr>
            <a:spLocks noChangeAspect="1" noChangeArrowheads="1"/>
          </p:cNvSpPr>
          <p:nvPr/>
        </p:nvSpPr>
        <p:spPr bwMode="auto">
          <a:xfrm>
            <a:off x="4859338" y="2276475"/>
            <a:ext cx="3544887" cy="16192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Електронна</a:t>
            </a:r>
          </a:p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техніка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38917" name="Rectangle 5"/>
          <p:cNvSpPr>
            <a:spLocks noChangeAspect="1" noChangeArrowheads="1"/>
          </p:cNvSpPr>
          <p:nvPr/>
        </p:nvSpPr>
        <p:spPr bwMode="auto">
          <a:xfrm>
            <a:off x="250825" y="4508500"/>
            <a:ext cx="3544888" cy="16192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Воскові</a:t>
            </a:r>
          </a:p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фігури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28678" name="Rectangle 6"/>
          <p:cNvSpPr>
            <a:spLocks noChangeAspect="1" noChangeArrowheads="1"/>
          </p:cNvSpPr>
          <p:nvPr/>
        </p:nvSpPr>
        <p:spPr bwMode="auto">
          <a:xfrm>
            <a:off x="4859338" y="4508500"/>
            <a:ext cx="3544887" cy="1619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Автомобілі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38919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39750" cy="549275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uk-UA" alt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867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425575"/>
          </a:xfrm>
        </p:spPr>
        <p:txBody>
          <a:bodyPr/>
          <a:lstStyle/>
          <a:p>
            <a:pPr eaLnBrk="1" hangingPunct="1"/>
            <a:r>
              <a:rPr lang="uk-UA" altLang="uk-UA" sz="4000" b="1" i="1" smtClean="0">
                <a:latin typeface="Times New Roman" pitchFamily="18" charset="0"/>
              </a:rPr>
              <a:t>20. Скільки музикантів у квартеті?</a:t>
            </a:r>
            <a:endParaRPr lang="ru-RU" altLang="uk-UA" sz="4000" b="1" i="1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ChangeAspect="1" noChangeArrowheads="1"/>
          </p:cNvSpPr>
          <p:nvPr/>
        </p:nvSpPr>
        <p:spPr bwMode="auto">
          <a:xfrm>
            <a:off x="323850" y="2276475"/>
            <a:ext cx="3544888" cy="1619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3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39940" name="Rectangle 4"/>
          <p:cNvSpPr>
            <a:spLocks noChangeAspect="1" noChangeArrowheads="1"/>
          </p:cNvSpPr>
          <p:nvPr/>
        </p:nvSpPr>
        <p:spPr bwMode="auto">
          <a:xfrm>
            <a:off x="4859338" y="2276475"/>
            <a:ext cx="3544887" cy="16192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4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27653" name="Rectangle 5"/>
          <p:cNvSpPr>
            <a:spLocks noChangeAspect="1" noChangeArrowheads="1"/>
          </p:cNvSpPr>
          <p:nvPr/>
        </p:nvSpPr>
        <p:spPr bwMode="auto">
          <a:xfrm>
            <a:off x="250825" y="4508500"/>
            <a:ext cx="3544888" cy="16192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5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27654" name="Rectangle 6"/>
          <p:cNvSpPr>
            <a:spLocks noChangeAspect="1" noChangeArrowheads="1"/>
          </p:cNvSpPr>
          <p:nvPr/>
        </p:nvSpPr>
        <p:spPr bwMode="auto">
          <a:xfrm>
            <a:off x="4859338" y="4508500"/>
            <a:ext cx="3544887" cy="1619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6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39943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39750" cy="549275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uk-UA" alt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3" grpId="0" animBg="1"/>
      <p:bldP spid="2765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611188" y="3068638"/>
            <a:ext cx="7704137" cy="2736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Тематичний</a:t>
            </a:r>
          </a:p>
        </p:txBody>
      </p:sp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1835150" y="836613"/>
            <a:ext cx="5184775" cy="17287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ІІ тур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250825" y="2349500"/>
            <a:ext cx="1008063" cy="1223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</a:t>
            </a: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476375" y="2349500"/>
            <a:ext cx="1008063" cy="1223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2700338" y="2349500"/>
            <a:ext cx="1008062" cy="1223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6516688" y="2349500"/>
            <a:ext cx="1008062" cy="1223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7812088" y="2349500"/>
            <a:ext cx="1008062" cy="1223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5292725" y="2349500"/>
            <a:ext cx="1008063" cy="1223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3995738" y="2349500"/>
            <a:ext cx="1008062" cy="1223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</a:t>
            </a: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755650" y="620713"/>
            <a:ext cx="4752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uk-UA" sz="3600" b="1" i="1">
                <a:latin typeface="Times New Roman" pitchFamily="18" charset="0"/>
              </a:rPr>
              <a:t>Правильна відповідь</a:t>
            </a:r>
            <a:endParaRPr lang="ru-RU" altLang="uk-UA" sz="3600" b="1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3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5761038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Дешифрувальник</a:t>
            </a:r>
          </a:p>
        </p:txBody>
      </p:sp>
      <p:graphicFrame>
        <p:nvGraphicFramePr>
          <p:cNvPr id="31804" name="Group 60"/>
          <p:cNvGraphicFramePr>
            <a:graphicFrameLocks noGrp="1"/>
          </p:cNvGraphicFramePr>
          <p:nvPr>
            <p:ph/>
          </p:nvPr>
        </p:nvGraphicFramePr>
        <p:xfrm>
          <a:off x="684213" y="1628775"/>
          <a:ext cx="8002587" cy="4497388"/>
        </p:xfrm>
        <a:graphic>
          <a:graphicData uri="http://schemas.openxmlformats.org/drawingml/2006/table">
            <a:tbl>
              <a:tblPr/>
              <a:tblGrid>
                <a:gridCol w="2667000"/>
                <a:gridCol w="2668587"/>
                <a:gridCol w="2667000"/>
              </a:tblGrid>
              <a:tr h="14986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Б В Г</a:t>
                      </a:r>
                      <a:endParaRPr kumimoji="0" lang="uk-UA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 Е Є Ж</a:t>
                      </a:r>
                      <a:endParaRPr kumimoji="0" lang="uk-UA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01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И І Ї</a:t>
                      </a:r>
                      <a:endParaRPr kumimoji="0" lang="uk-UA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 К Л М</a:t>
                      </a:r>
                      <a:endParaRPr kumimoji="0" lang="uk-UA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 О П Р</a:t>
                      </a:r>
                      <a:endParaRPr kumimoji="0" lang="uk-UA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6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Т У Ф</a:t>
                      </a:r>
                      <a:endParaRPr kumimoji="0" lang="uk-UA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 Ц Ч Ш</a:t>
                      </a:r>
                      <a:endParaRPr kumimoji="0" lang="uk-UA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 Ю Я Ь</a:t>
                      </a:r>
                      <a:endParaRPr kumimoji="0" lang="uk-UA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684213" y="3573463"/>
            <a:ext cx="2376487" cy="360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Наприклад</a:t>
            </a:r>
          </a:p>
        </p:txBody>
      </p:sp>
      <p:graphicFrame>
        <p:nvGraphicFramePr>
          <p:cNvPr id="33877" name="Group 85"/>
          <p:cNvGraphicFramePr>
            <a:graphicFrameLocks noGrp="1"/>
          </p:cNvGraphicFramePr>
          <p:nvPr>
            <p:ph/>
          </p:nvPr>
        </p:nvGraphicFramePr>
        <p:xfrm>
          <a:off x="395288" y="4437063"/>
          <a:ext cx="8218487" cy="579437"/>
        </p:xfrm>
        <a:graphic>
          <a:graphicData uri="http://schemas.openxmlformats.org/drawingml/2006/table">
            <a:tbl>
              <a:tblPr/>
              <a:tblGrid>
                <a:gridCol w="1370012"/>
                <a:gridCol w="1370013"/>
                <a:gridCol w="1370012"/>
                <a:gridCol w="1368425"/>
                <a:gridCol w="1370013"/>
                <a:gridCol w="1370012"/>
              </a:tblGrid>
              <a:tr h="5794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uk-UA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uk-UA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27" name="Text Box 57"/>
          <p:cNvSpPr txBox="1">
            <a:spLocks noChangeArrowheads="1"/>
          </p:cNvSpPr>
          <p:nvPr/>
        </p:nvSpPr>
        <p:spPr bwMode="auto">
          <a:xfrm>
            <a:off x="323850" y="3789363"/>
            <a:ext cx="8424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uk-UA" altLang="uk-UA" b="1">
                <a:latin typeface="Times New Roman" pitchFamily="18" charset="0"/>
              </a:rPr>
              <a:t>Наука про природу, що вивчається в школі</a:t>
            </a:r>
            <a:endParaRPr lang="ru-RU" altLang="uk-UA" b="1">
              <a:latin typeface="Times New Roman" pitchFamily="18" charset="0"/>
            </a:endParaRPr>
          </a:p>
        </p:txBody>
      </p:sp>
      <p:sp>
        <p:nvSpPr>
          <p:cNvPr id="43028" name="WordArt 58"/>
          <p:cNvSpPr>
            <a:spLocks noChangeArrowheads="1" noChangeShapeType="1" noTextEdit="1"/>
          </p:cNvSpPr>
          <p:nvPr/>
        </p:nvSpPr>
        <p:spPr bwMode="auto">
          <a:xfrm>
            <a:off x="827088" y="5084763"/>
            <a:ext cx="4176712" cy="360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Правильна відповідь</a:t>
            </a:r>
          </a:p>
        </p:txBody>
      </p:sp>
      <p:sp>
        <p:nvSpPr>
          <p:cNvPr id="33851" name="WordArt 59"/>
          <p:cNvSpPr>
            <a:spLocks noChangeArrowheads="1" noChangeShapeType="1" noTextEdit="1"/>
          </p:cNvSpPr>
          <p:nvPr/>
        </p:nvSpPr>
        <p:spPr bwMode="auto">
          <a:xfrm>
            <a:off x="611188" y="5661025"/>
            <a:ext cx="936625" cy="933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</a:t>
            </a:r>
          </a:p>
        </p:txBody>
      </p:sp>
      <p:sp>
        <p:nvSpPr>
          <p:cNvPr id="33852" name="WordArt 60"/>
          <p:cNvSpPr>
            <a:spLocks noChangeArrowheads="1" noChangeShapeType="1" noTextEdit="1"/>
          </p:cNvSpPr>
          <p:nvPr/>
        </p:nvSpPr>
        <p:spPr bwMode="auto">
          <a:xfrm>
            <a:off x="2051050" y="5661025"/>
            <a:ext cx="936625" cy="933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І</a:t>
            </a:r>
          </a:p>
        </p:txBody>
      </p:sp>
      <p:sp>
        <p:nvSpPr>
          <p:cNvPr id="33853" name="WordArt 61"/>
          <p:cNvSpPr>
            <a:spLocks noChangeArrowheads="1" noChangeShapeType="1" noTextEdit="1"/>
          </p:cNvSpPr>
          <p:nvPr/>
        </p:nvSpPr>
        <p:spPr bwMode="auto">
          <a:xfrm>
            <a:off x="7667625" y="5661025"/>
            <a:ext cx="936625" cy="933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33854" name="WordArt 62"/>
          <p:cNvSpPr>
            <a:spLocks noChangeArrowheads="1" noChangeShapeType="1" noTextEdit="1"/>
          </p:cNvSpPr>
          <p:nvPr/>
        </p:nvSpPr>
        <p:spPr bwMode="auto">
          <a:xfrm>
            <a:off x="4859338" y="5661025"/>
            <a:ext cx="936625" cy="933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</a:t>
            </a:r>
          </a:p>
        </p:txBody>
      </p:sp>
      <p:sp>
        <p:nvSpPr>
          <p:cNvPr id="33855" name="WordArt 63"/>
          <p:cNvSpPr>
            <a:spLocks noChangeArrowheads="1" noChangeShapeType="1" noTextEdit="1"/>
          </p:cNvSpPr>
          <p:nvPr/>
        </p:nvSpPr>
        <p:spPr bwMode="auto">
          <a:xfrm>
            <a:off x="3492500" y="5661025"/>
            <a:ext cx="936625" cy="933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</a:t>
            </a:r>
          </a:p>
        </p:txBody>
      </p:sp>
      <p:sp>
        <p:nvSpPr>
          <p:cNvPr id="33856" name="WordArt 64"/>
          <p:cNvSpPr>
            <a:spLocks noChangeArrowheads="1" noChangeShapeType="1" noTextEdit="1"/>
          </p:cNvSpPr>
          <p:nvPr/>
        </p:nvSpPr>
        <p:spPr bwMode="auto">
          <a:xfrm>
            <a:off x="6300788" y="5661025"/>
            <a:ext cx="936625" cy="933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</a:t>
            </a:r>
          </a:p>
        </p:txBody>
      </p:sp>
      <p:sp>
        <p:nvSpPr>
          <p:cNvPr id="43035" name="WordArt 66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4895850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Дешифрувальник</a:t>
            </a:r>
          </a:p>
        </p:txBody>
      </p:sp>
      <p:graphicFrame>
        <p:nvGraphicFramePr>
          <p:cNvPr id="33880" name="Group 88"/>
          <p:cNvGraphicFramePr>
            <a:graphicFrameLocks noGrp="1"/>
          </p:cNvGraphicFramePr>
          <p:nvPr/>
        </p:nvGraphicFramePr>
        <p:xfrm>
          <a:off x="323850" y="692150"/>
          <a:ext cx="8353425" cy="2835276"/>
        </p:xfrm>
        <a:graphic>
          <a:graphicData uri="http://schemas.openxmlformats.org/drawingml/2006/table">
            <a:tbl>
              <a:tblPr/>
              <a:tblGrid>
                <a:gridCol w="2784475"/>
                <a:gridCol w="2747963"/>
                <a:gridCol w="2820987"/>
              </a:tblGrid>
              <a:tr h="94509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Б В Г</a:t>
                      </a:r>
                      <a:endParaRPr kumimoji="0" lang="uk-UA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 Е Є Ж</a:t>
                      </a:r>
                      <a:endParaRPr kumimoji="0" lang="uk-UA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09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И І Ї</a:t>
                      </a:r>
                      <a:endParaRPr kumimoji="0" lang="uk-UA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 К Л М</a:t>
                      </a:r>
                      <a:endParaRPr kumimoji="0" lang="uk-UA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 О П Р</a:t>
                      </a:r>
                      <a:endParaRPr kumimoji="0" lang="uk-UA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09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Т У Ф</a:t>
                      </a:r>
                      <a:endParaRPr kumimoji="0" lang="uk-UA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 Ц Ч Ш</a:t>
                      </a:r>
                      <a:endParaRPr kumimoji="0" lang="uk-UA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 Ю Я Ь</a:t>
                      </a:r>
                      <a:endParaRPr kumimoji="0" lang="uk-UA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51" grpId="0" animBg="1"/>
      <p:bldP spid="33852" grpId="0" animBg="1"/>
      <p:bldP spid="33853" grpId="0" animBg="1"/>
      <p:bldP spid="33854" grpId="0" animBg="1"/>
      <p:bldP spid="33855" grpId="0" animBg="1"/>
      <p:bldP spid="3385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4895850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Дешифрувальник</a:t>
            </a:r>
          </a:p>
        </p:txBody>
      </p:sp>
      <p:graphicFrame>
        <p:nvGraphicFramePr>
          <p:cNvPr id="34889" name="Group 73"/>
          <p:cNvGraphicFramePr>
            <a:graphicFrameLocks noGrp="1"/>
          </p:cNvGraphicFramePr>
          <p:nvPr>
            <p:ph sz="half" idx="1"/>
          </p:nvPr>
        </p:nvGraphicFramePr>
        <p:xfrm>
          <a:off x="395288" y="765175"/>
          <a:ext cx="8435975" cy="3200400"/>
        </p:xfrm>
        <a:graphic>
          <a:graphicData uri="http://schemas.openxmlformats.org/drawingml/2006/table">
            <a:tbl>
              <a:tblPr/>
              <a:tblGrid>
                <a:gridCol w="2811462"/>
                <a:gridCol w="2776538"/>
                <a:gridCol w="2847975"/>
              </a:tblGrid>
              <a:tr h="777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Б В Г</a:t>
                      </a:r>
                      <a:endParaRPr kumimoji="0" lang="uk-UA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 Е Є Ж</a:t>
                      </a:r>
                      <a:endParaRPr kumimoji="0" lang="uk-UA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И І Ї</a:t>
                      </a:r>
                      <a:endParaRPr kumimoji="0" lang="uk-UA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 К Л М</a:t>
                      </a:r>
                      <a:endParaRPr kumimoji="0" lang="uk-UA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 О П Р</a:t>
                      </a:r>
                      <a:endParaRPr kumimoji="0" lang="uk-UA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Т У Ф</a:t>
                      </a:r>
                      <a:endParaRPr kumimoji="0" lang="uk-UA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 Ц Ч Ш</a:t>
                      </a:r>
                      <a:endParaRPr kumimoji="0" lang="uk-UA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 Ю Я Ь</a:t>
                      </a:r>
                      <a:endParaRPr kumimoji="0" lang="uk-UA" alt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53" name="Text Box 23"/>
          <p:cNvSpPr txBox="1">
            <a:spLocks noChangeArrowheads="1"/>
          </p:cNvSpPr>
          <p:nvPr/>
        </p:nvSpPr>
        <p:spPr bwMode="auto">
          <a:xfrm>
            <a:off x="539750" y="4652963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uk-UA" altLang="uk-UA" sz="2800" b="1">
                <a:latin typeface="Times New Roman" pitchFamily="18" charset="0"/>
              </a:rPr>
              <a:t>Зашифровано явище й місяць року водночас</a:t>
            </a:r>
            <a:endParaRPr lang="ru-RU" altLang="uk-UA" sz="2800" b="1">
              <a:latin typeface="Times New Roman" pitchFamily="18" charset="0"/>
            </a:endParaRPr>
          </a:p>
        </p:txBody>
      </p:sp>
      <p:sp>
        <p:nvSpPr>
          <p:cNvPr id="44054" name="WordArt 24"/>
          <p:cNvSpPr>
            <a:spLocks noChangeArrowheads="1" noChangeShapeType="1" noTextEdit="1"/>
          </p:cNvSpPr>
          <p:nvPr/>
        </p:nvSpPr>
        <p:spPr bwMode="auto">
          <a:xfrm>
            <a:off x="827088" y="4149725"/>
            <a:ext cx="3024187" cy="360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Завдання</a:t>
            </a:r>
          </a:p>
        </p:txBody>
      </p:sp>
      <p:graphicFrame>
        <p:nvGraphicFramePr>
          <p:cNvPr id="34884" name="Group 68"/>
          <p:cNvGraphicFramePr>
            <a:graphicFrameLocks noGrp="1"/>
          </p:cNvGraphicFramePr>
          <p:nvPr>
            <p:ph sz="half" idx="2"/>
          </p:nvPr>
        </p:nvGraphicFramePr>
        <p:xfrm>
          <a:off x="539750" y="5445125"/>
          <a:ext cx="8147050" cy="681038"/>
        </p:xfrm>
        <a:graphic>
          <a:graphicData uri="http://schemas.openxmlformats.org/drawingml/2006/table">
            <a:tbl>
              <a:tblPr/>
              <a:tblGrid>
                <a:gridCol w="1019175"/>
                <a:gridCol w="1017588"/>
                <a:gridCol w="1019175"/>
                <a:gridCol w="1017587"/>
                <a:gridCol w="1019175"/>
                <a:gridCol w="1017588"/>
                <a:gridCol w="1019175"/>
                <a:gridCol w="1017587"/>
              </a:tblGrid>
              <a:tr h="6810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uk-UA" alt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uk-UA" alt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uk-UA" alt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uk-UA" alt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uk-UA" alt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uk-UA" alt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2"/>
          <p:cNvSpPr>
            <a:spLocks noChangeArrowheads="1" noChangeShapeType="1" noTextEdit="1"/>
          </p:cNvSpPr>
          <p:nvPr/>
        </p:nvSpPr>
        <p:spPr bwMode="auto">
          <a:xfrm>
            <a:off x="468313" y="3789363"/>
            <a:ext cx="5616575" cy="503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Правильна відповідь</a:t>
            </a:r>
          </a:p>
        </p:txBody>
      </p:sp>
      <p:sp>
        <p:nvSpPr>
          <p:cNvPr id="45059" name="WordArt 42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4895850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Дешифрувальник</a:t>
            </a:r>
          </a:p>
        </p:txBody>
      </p:sp>
      <p:graphicFrame>
        <p:nvGraphicFramePr>
          <p:cNvPr id="35928" name="Group 88"/>
          <p:cNvGraphicFramePr>
            <a:graphicFrameLocks noGrp="1"/>
          </p:cNvGraphicFramePr>
          <p:nvPr/>
        </p:nvGraphicFramePr>
        <p:xfrm>
          <a:off x="395288" y="765175"/>
          <a:ext cx="8569325" cy="2835276"/>
        </p:xfrm>
        <a:graphic>
          <a:graphicData uri="http://schemas.openxmlformats.org/drawingml/2006/table">
            <a:tbl>
              <a:tblPr/>
              <a:tblGrid>
                <a:gridCol w="2855912"/>
                <a:gridCol w="2819400"/>
                <a:gridCol w="2894013"/>
              </a:tblGrid>
              <a:tr h="94509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Б В Г</a:t>
                      </a:r>
                      <a:endParaRPr kumimoji="0" lang="uk-UA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 Е Є Ж</a:t>
                      </a:r>
                      <a:endParaRPr kumimoji="0" lang="uk-UA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09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И І Ї</a:t>
                      </a:r>
                      <a:endParaRPr kumimoji="0" lang="uk-UA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 К Л М</a:t>
                      </a:r>
                      <a:endParaRPr kumimoji="0" lang="uk-UA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 О П Р</a:t>
                      </a:r>
                      <a:endParaRPr kumimoji="0" lang="uk-UA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09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Т У Ф</a:t>
                      </a:r>
                      <a:endParaRPr kumimoji="0" lang="uk-UA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 Ц Ч Ш</a:t>
                      </a:r>
                      <a:endParaRPr kumimoji="0" lang="uk-UA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 Ю Я Ь</a:t>
                      </a:r>
                      <a:endParaRPr kumimoji="0" lang="uk-UA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20" name="WordArt 80"/>
          <p:cNvSpPr>
            <a:spLocks noChangeArrowheads="1" noChangeShapeType="1" noTextEdit="1"/>
          </p:cNvSpPr>
          <p:nvPr/>
        </p:nvSpPr>
        <p:spPr bwMode="auto">
          <a:xfrm>
            <a:off x="322263" y="5445125"/>
            <a:ext cx="936625" cy="933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</a:t>
            </a:r>
          </a:p>
        </p:txBody>
      </p:sp>
      <p:sp>
        <p:nvSpPr>
          <p:cNvPr id="35921" name="WordArt 81"/>
          <p:cNvSpPr>
            <a:spLocks noChangeArrowheads="1" noChangeShapeType="1" noTextEdit="1"/>
          </p:cNvSpPr>
          <p:nvPr/>
        </p:nvSpPr>
        <p:spPr bwMode="auto">
          <a:xfrm>
            <a:off x="1403350" y="5445125"/>
            <a:ext cx="936625" cy="933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</a:t>
            </a:r>
          </a:p>
        </p:txBody>
      </p:sp>
      <p:sp>
        <p:nvSpPr>
          <p:cNvPr id="35922" name="WordArt 82"/>
          <p:cNvSpPr>
            <a:spLocks noChangeArrowheads="1" noChangeShapeType="1" noTextEdit="1"/>
          </p:cNvSpPr>
          <p:nvPr/>
        </p:nvSpPr>
        <p:spPr bwMode="auto">
          <a:xfrm>
            <a:off x="5794375" y="5445125"/>
            <a:ext cx="936625" cy="933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</a:t>
            </a:r>
          </a:p>
        </p:txBody>
      </p:sp>
      <p:sp>
        <p:nvSpPr>
          <p:cNvPr id="35923" name="WordArt 83"/>
          <p:cNvSpPr>
            <a:spLocks noChangeArrowheads="1" noChangeShapeType="1" noTextEdit="1"/>
          </p:cNvSpPr>
          <p:nvPr/>
        </p:nvSpPr>
        <p:spPr bwMode="auto">
          <a:xfrm>
            <a:off x="3635375" y="5445125"/>
            <a:ext cx="936625" cy="933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</a:t>
            </a:r>
          </a:p>
        </p:txBody>
      </p:sp>
      <p:sp>
        <p:nvSpPr>
          <p:cNvPr id="35924" name="WordArt 84"/>
          <p:cNvSpPr>
            <a:spLocks noChangeArrowheads="1" noChangeShapeType="1" noTextEdit="1"/>
          </p:cNvSpPr>
          <p:nvPr/>
        </p:nvSpPr>
        <p:spPr bwMode="auto">
          <a:xfrm>
            <a:off x="2482850" y="5445125"/>
            <a:ext cx="936625" cy="933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</a:t>
            </a:r>
          </a:p>
        </p:txBody>
      </p:sp>
      <p:sp>
        <p:nvSpPr>
          <p:cNvPr id="35925" name="WordArt 85"/>
          <p:cNvSpPr>
            <a:spLocks noChangeArrowheads="1" noChangeShapeType="1" noTextEdit="1"/>
          </p:cNvSpPr>
          <p:nvPr/>
        </p:nvSpPr>
        <p:spPr bwMode="auto">
          <a:xfrm>
            <a:off x="4786313" y="5445125"/>
            <a:ext cx="936625" cy="933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</a:t>
            </a:r>
          </a:p>
        </p:txBody>
      </p:sp>
      <p:graphicFrame>
        <p:nvGraphicFramePr>
          <p:cNvPr id="35930" name="Group 90"/>
          <p:cNvGraphicFramePr>
            <a:graphicFrameLocks noGrp="1"/>
          </p:cNvGraphicFramePr>
          <p:nvPr>
            <p:ph/>
          </p:nvPr>
        </p:nvGraphicFramePr>
        <p:xfrm>
          <a:off x="323850" y="4437063"/>
          <a:ext cx="8569325" cy="720725"/>
        </p:xfrm>
        <a:graphic>
          <a:graphicData uri="http://schemas.openxmlformats.org/drawingml/2006/table">
            <a:tbl>
              <a:tblPr/>
              <a:tblGrid>
                <a:gridCol w="1071563"/>
                <a:gridCol w="1071562"/>
                <a:gridCol w="1069975"/>
                <a:gridCol w="1071563"/>
                <a:gridCol w="1071562"/>
                <a:gridCol w="1071563"/>
                <a:gridCol w="1069975"/>
                <a:gridCol w="1071562"/>
              </a:tblGrid>
              <a:tr h="720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uk-UA" alt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uk-UA" alt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uk-UA" alt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uk-UA" alt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uk-UA" alt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uk-UA" alt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52" name="WordArt 112"/>
          <p:cNvSpPr>
            <a:spLocks noChangeArrowheads="1" noChangeShapeType="1" noTextEdit="1"/>
          </p:cNvSpPr>
          <p:nvPr/>
        </p:nvSpPr>
        <p:spPr bwMode="auto">
          <a:xfrm>
            <a:off x="6804025" y="5445125"/>
            <a:ext cx="936625" cy="933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35953" name="WordArt 113"/>
          <p:cNvSpPr>
            <a:spLocks noChangeArrowheads="1" noChangeShapeType="1" noTextEdit="1"/>
          </p:cNvSpPr>
          <p:nvPr/>
        </p:nvSpPr>
        <p:spPr bwMode="auto">
          <a:xfrm>
            <a:off x="7956550" y="5516563"/>
            <a:ext cx="936625" cy="933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20" grpId="0" animBg="1"/>
      <p:bldP spid="35921" grpId="0" animBg="1"/>
      <p:bldP spid="35922" grpId="0" animBg="1"/>
      <p:bldP spid="35923" grpId="0" animBg="1"/>
      <p:bldP spid="35924" grpId="0" animBg="1"/>
      <p:bldP spid="35925" grpId="0" animBg="1"/>
      <p:bldP spid="35952" grpId="0" animBg="1"/>
      <p:bldP spid="3595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1476375" y="404813"/>
            <a:ext cx="5761038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Категорії</a:t>
            </a:r>
          </a:p>
        </p:txBody>
      </p:sp>
      <p:graphicFrame>
        <p:nvGraphicFramePr>
          <p:cNvPr id="36924" name="Group 60"/>
          <p:cNvGraphicFramePr>
            <a:graphicFrameLocks noGrp="1"/>
          </p:cNvGraphicFramePr>
          <p:nvPr>
            <p:ph/>
          </p:nvPr>
        </p:nvGraphicFramePr>
        <p:xfrm>
          <a:off x="323850" y="1412875"/>
          <a:ext cx="8569325" cy="4713288"/>
        </p:xfrm>
        <a:graphic>
          <a:graphicData uri="http://schemas.openxmlformats.org/drawingml/2006/table">
            <a:tbl>
              <a:tblPr/>
              <a:tblGrid>
                <a:gridCol w="2855913"/>
                <a:gridCol w="2857500"/>
                <a:gridCol w="2855912"/>
              </a:tblGrid>
              <a:tr h="2154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Мій дім</a:t>
                      </a:r>
                      <a:endParaRPr kumimoji="0" lang="uk-UA" alt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Вимірювальні прилади</a:t>
                      </a:r>
                      <a:endParaRPr kumimoji="0" lang="uk-UA" alt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Явища</a:t>
                      </a:r>
                      <a:endParaRPr kumimoji="0" lang="uk-UA" alt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9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Секрет</a:t>
                      </a:r>
                      <a:endParaRPr kumimoji="0" lang="uk-UA" alt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Космос</a:t>
                      </a:r>
                      <a:endParaRPr kumimoji="0" lang="uk-UA" alt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Науковці та відомі люди</a:t>
                      </a:r>
                      <a:endParaRPr kumimoji="0" lang="uk-UA" alt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097" name="AutoShape 6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360363" cy="287338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uk-UA" alt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1331913" y="1484313"/>
            <a:ext cx="6480175" cy="40338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Мій</a:t>
            </a:r>
          </a:p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дім</a:t>
            </a:r>
          </a:p>
        </p:txBody>
      </p:sp>
      <p:sp>
        <p:nvSpPr>
          <p:cNvPr id="47107" name="AutoShape 1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5949950"/>
            <a:ext cx="576263" cy="574675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uk-UA" alt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539750" y="1052513"/>
            <a:ext cx="7993063" cy="4681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Вимірювальні</a:t>
            </a:r>
          </a:p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прилади</a:t>
            </a:r>
          </a:p>
        </p:txBody>
      </p:sp>
      <p:sp>
        <p:nvSpPr>
          <p:cNvPr id="4813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5949950"/>
            <a:ext cx="576263" cy="574675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uk-UA" alt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539750" y="1844675"/>
            <a:ext cx="7777163" cy="2735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Явища</a:t>
            </a:r>
          </a:p>
        </p:txBody>
      </p:sp>
      <p:sp>
        <p:nvSpPr>
          <p:cNvPr id="4915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5949950"/>
            <a:ext cx="576263" cy="574675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uk-UA" alt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>
            <a:off x="539750" y="1844675"/>
            <a:ext cx="7777163" cy="2735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Секрет</a:t>
            </a:r>
          </a:p>
        </p:txBody>
      </p:sp>
      <p:sp>
        <p:nvSpPr>
          <p:cNvPr id="5017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5949950"/>
            <a:ext cx="576263" cy="574675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uk-UA" alt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611188" y="1773238"/>
            <a:ext cx="7777162" cy="2735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Космос</a:t>
            </a:r>
          </a:p>
        </p:txBody>
      </p:sp>
      <p:sp>
        <p:nvSpPr>
          <p:cNvPr id="5120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5949950"/>
            <a:ext cx="576263" cy="574675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uk-UA" alt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187450" y="3213100"/>
            <a:ext cx="6480175" cy="24495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Різне</a:t>
            </a: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835150" y="836613"/>
            <a:ext cx="5184775" cy="17287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І тур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539750" y="1412875"/>
            <a:ext cx="7848600" cy="3816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Науковці та</a:t>
            </a:r>
          </a:p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відомі люди</a:t>
            </a:r>
          </a:p>
        </p:txBody>
      </p:sp>
      <p:sp>
        <p:nvSpPr>
          <p:cNvPr id="5222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5949950"/>
            <a:ext cx="576263" cy="574675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uk-UA" alt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250825" y="3068638"/>
            <a:ext cx="8569325" cy="2808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Експериментальний</a:t>
            </a:r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1835150" y="836613"/>
            <a:ext cx="5184775" cy="17287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ІІІ тур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b="1" i="1" smtClean="0">
                <a:solidFill>
                  <a:srgbClr val="800000"/>
                </a:solidFill>
                <a:latin typeface="Times New Roman" pitchFamily="18" charset="0"/>
              </a:rPr>
              <a:t>1. Три склянки й аркуш паперу</a:t>
            </a:r>
            <a:endParaRPr lang="ru-RU" altLang="uk-UA" b="1" i="1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9600" cy="5068887"/>
          </a:xfrm>
        </p:spPr>
        <p:txBody>
          <a:bodyPr/>
          <a:lstStyle/>
          <a:p>
            <a:pPr marL="0" indent="444500" algn="just" eaLnBrk="1" hangingPunct="1">
              <a:lnSpc>
                <a:spcPct val="90000"/>
              </a:lnSpc>
              <a:buFontTx/>
              <a:buNone/>
            </a:pPr>
            <a:r>
              <a:rPr lang="uk-UA" altLang="uk-UA" sz="2800" b="1" i="1" smtClean="0">
                <a:solidFill>
                  <a:srgbClr val="800000"/>
                </a:solidFill>
                <a:latin typeface="Times New Roman" pitchFamily="18" charset="0"/>
              </a:rPr>
              <a:t>Завдання.</a:t>
            </a:r>
          </a:p>
          <a:p>
            <a:pPr marL="0" indent="444500" algn="just" eaLnBrk="1" hangingPunct="1">
              <a:lnSpc>
                <a:spcPct val="90000"/>
              </a:lnSpc>
              <a:buFontTx/>
              <a:buNone/>
            </a:pPr>
            <a:r>
              <a:rPr lang="uk-UA" altLang="uk-UA" sz="2800" b="1" smtClean="0">
                <a:latin typeface="Times New Roman" pitchFamily="18" charset="0"/>
              </a:rPr>
              <a:t>Для виконання завдання необхідно мати три склянки й аркуш з учнівського зошита. Необхідно встановити склянку на аркуш паперу, що, як місток, з’єднує дві склянки. Якщо зробити з аркуша гармошку, то виконати завдання буде дуже легко.</a:t>
            </a:r>
            <a:endParaRPr lang="uk-UA" altLang="uk-UA" sz="2800" b="1" i="1" smtClean="0">
              <a:latin typeface="Times New Roman" pitchFamily="18" charset="0"/>
            </a:endParaRPr>
          </a:p>
          <a:p>
            <a:pPr marL="0" indent="444500" algn="just" eaLnBrk="1" hangingPunct="1">
              <a:lnSpc>
                <a:spcPct val="90000"/>
              </a:lnSpc>
              <a:buFontTx/>
              <a:buNone/>
            </a:pPr>
            <a:r>
              <a:rPr lang="uk-UA" altLang="uk-UA" sz="2800" b="1" i="1" smtClean="0">
                <a:solidFill>
                  <a:srgbClr val="800000"/>
                </a:solidFill>
                <a:latin typeface="Times New Roman" pitchFamily="18" charset="0"/>
              </a:rPr>
              <a:t>Запитання.</a:t>
            </a:r>
          </a:p>
          <a:p>
            <a:pPr marL="0" indent="444500" algn="just" eaLnBrk="1" hangingPunct="1">
              <a:lnSpc>
                <a:spcPct val="90000"/>
              </a:lnSpc>
              <a:buFontTx/>
              <a:buNone/>
            </a:pPr>
            <a:r>
              <a:rPr lang="uk-UA" altLang="uk-UA" sz="2800" b="1" smtClean="0">
                <a:latin typeface="Times New Roman" pitchFamily="18" charset="0"/>
              </a:rPr>
              <a:t>Чому, якщо зробити з паперу гармошку, його жорсткістъ зростає?</a:t>
            </a:r>
          </a:p>
          <a:p>
            <a:pPr marL="0" indent="444500" algn="just" eaLnBrk="1" hangingPunct="1">
              <a:lnSpc>
                <a:spcPct val="90000"/>
              </a:lnSpc>
              <a:buFontTx/>
              <a:buNone/>
            </a:pPr>
            <a:r>
              <a:rPr lang="uk-UA" altLang="uk-UA" sz="2800" b="1" smtClean="0">
                <a:latin typeface="Times New Roman" pitchFamily="18" charset="0"/>
              </a:rPr>
              <a:t>Як ще можна класти аркуш, щоб він витримав склянку?</a:t>
            </a:r>
            <a:endParaRPr lang="ru-RU" altLang="uk-UA" sz="2800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893175" cy="1143000"/>
          </a:xfrm>
        </p:spPr>
        <p:txBody>
          <a:bodyPr/>
          <a:lstStyle/>
          <a:p>
            <a:pPr eaLnBrk="1" hangingPunct="1"/>
            <a:r>
              <a:rPr lang="uk-UA" altLang="uk-UA" sz="4000" b="1" i="1" smtClean="0">
                <a:solidFill>
                  <a:srgbClr val="800000"/>
                </a:solidFill>
                <a:latin typeface="Times New Roman" pitchFamily="18" charset="0"/>
              </a:rPr>
              <a:t>2. Яйце й посудина з вузьким отвором</a:t>
            </a:r>
            <a:endParaRPr lang="ru-RU" altLang="uk-UA" sz="4000" b="1" i="1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9600" cy="5068887"/>
          </a:xfrm>
        </p:spPr>
        <p:txBody>
          <a:bodyPr/>
          <a:lstStyle/>
          <a:p>
            <a:pPr marL="0" indent="444500" algn="just" eaLnBrk="1" hangingPunct="1">
              <a:lnSpc>
                <a:spcPct val="80000"/>
              </a:lnSpc>
              <a:buFontTx/>
              <a:buNone/>
            </a:pPr>
            <a:r>
              <a:rPr lang="uk-UA" altLang="uk-UA" sz="2800" b="1" i="1" smtClean="0">
                <a:solidFill>
                  <a:srgbClr val="800000"/>
                </a:solidFill>
                <a:latin typeface="Times New Roman" pitchFamily="18" charset="0"/>
              </a:rPr>
              <a:t>Завдання.</a:t>
            </a:r>
          </a:p>
          <a:p>
            <a:pPr marL="0" indent="444500" algn="just" eaLnBrk="1" hangingPunct="1">
              <a:lnSpc>
                <a:spcPct val="80000"/>
              </a:lnSpc>
              <a:buFontTx/>
              <a:buNone/>
            </a:pPr>
            <a:r>
              <a:rPr lang="uk-UA" altLang="uk-UA" sz="2800" b="1" smtClean="0">
                <a:latin typeface="Times New Roman" pitchFamily="18" charset="0"/>
              </a:rPr>
              <a:t>Відварене очищене яйце необхідно розташувати всередині посудини з вузьким отвором, при цьому воно повинно залишитися цілим.</a:t>
            </a:r>
          </a:p>
          <a:p>
            <a:pPr marL="0" indent="444500" algn="just" eaLnBrk="1" hangingPunct="1">
              <a:lnSpc>
                <a:spcPct val="80000"/>
              </a:lnSpc>
              <a:buFontTx/>
              <a:buNone/>
            </a:pPr>
            <a:r>
              <a:rPr lang="uk-UA" altLang="uk-UA" sz="2800" b="1" smtClean="0">
                <a:latin typeface="Times New Roman" pitchFamily="18" charset="0"/>
              </a:rPr>
              <a:t>Зім'ятий аркуш паперу необхідно підпалити й проштовхнути через отвір у посудину. Щойно аркуш згасне, потрібно закрити отвір яйцем вузьким кінцем донизу. Яйце буде втягнуто всередину посудини.</a:t>
            </a:r>
          </a:p>
          <a:p>
            <a:pPr marL="0" indent="444500" algn="just" eaLnBrk="1" hangingPunct="1">
              <a:lnSpc>
                <a:spcPct val="80000"/>
              </a:lnSpc>
              <a:buFontTx/>
              <a:buNone/>
            </a:pPr>
            <a:r>
              <a:rPr lang="uk-UA" altLang="uk-UA" sz="2800" b="1" i="1" smtClean="0">
                <a:solidFill>
                  <a:srgbClr val="800000"/>
                </a:solidFill>
                <a:latin typeface="Times New Roman" pitchFamily="18" charset="0"/>
              </a:rPr>
              <a:t>Запитання.</a:t>
            </a:r>
          </a:p>
          <a:p>
            <a:pPr marL="0" indent="444500" algn="just" eaLnBrk="1" hangingPunct="1">
              <a:lnSpc>
                <a:spcPct val="80000"/>
              </a:lnSpc>
              <a:buFontTx/>
              <a:buNone/>
            </a:pPr>
            <a:r>
              <a:rPr lang="uk-UA" altLang="uk-UA" sz="2800" b="1" smtClean="0">
                <a:latin typeface="Times New Roman" pitchFamily="18" charset="0"/>
              </a:rPr>
              <a:t>Чому аркуш паперу гасне в посудині?</a:t>
            </a:r>
          </a:p>
          <a:p>
            <a:pPr marL="0" indent="444500" algn="just" eaLnBrk="1" hangingPunct="1">
              <a:lnSpc>
                <a:spcPct val="80000"/>
              </a:lnSpc>
              <a:buFontTx/>
              <a:buNone/>
            </a:pPr>
            <a:r>
              <a:rPr lang="uk-UA" altLang="uk-UA" sz="2800" b="1" smtClean="0">
                <a:latin typeface="Times New Roman" pitchFamily="18" charset="0"/>
              </a:rPr>
              <a:t>Чому яйце втягується всередину посудини?</a:t>
            </a:r>
            <a:endParaRPr lang="ru-RU" altLang="uk-UA" sz="2800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b="1" i="1" smtClean="0">
                <a:solidFill>
                  <a:srgbClr val="800000"/>
                </a:solidFill>
                <a:latin typeface="Times New Roman" pitchFamily="18" charset="0"/>
              </a:rPr>
              <a:t>3. Хустинка, що не згорає</a:t>
            </a:r>
            <a:endParaRPr lang="ru-RU" altLang="uk-UA" b="1" i="1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103688"/>
          </a:xfrm>
        </p:spPr>
        <p:txBody>
          <a:bodyPr/>
          <a:lstStyle/>
          <a:p>
            <a:pPr marL="0" indent="444500" algn="just" eaLnBrk="1" hangingPunct="1">
              <a:lnSpc>
                <a:spcPct val="90000"/>
              </a:lnSpc>
              <a:buFontTx/>
              <a:buNone/>
            </a:pPr>
            <a:r>
              <a:rPr lang="uk-UA" altLang="uk-UA" sz="2800" b="1" i="1" smtClean="0">
                <a:solidFill>
                  <a:srgbClr val="800000"/>
                </a:solidFill>
                <a:latin typeface="Times New Roman" pitchFamily="18" charset="0"/>
              </a:rPr>
              <a:t>Завдання.</a:t>
            </a:r>
          </a:p>
          <a:p>
            <a:pPr marL="0" indent="444500" algn="just" eaLnBrk="1" hangingPunct="1">
              <a:lnSpc>
                <a:spcPct val="90000"/>
              </a:lnSpc>
              <a:buFontTx/>
              <a:buNone/>
            </a:pPr>
            <a:r>
              <a:rPr lang="uk-UA" altLang="uk-UA" sz="2800" b="1" smtClean="0">
                <a:latin typeface="Times New Roman" pitchFamily="18" charset="0"/>
              </a:rPr>
              <a:t>Для проведення цього досліду потрібно змочити хустинку водою й віджати. Покласти її на кільце штатива й облити спиртом. Запаленого сірника піднести до хустинки. Вона запалає, але не згорить.</a:t>
            </a:r>
          </a:p>
          <a:p>
            <a:pPr marL="0" indent="444500" algn="just" eaLnBrk="1" hangingPunct="1">
              <a:lnSpc>
                <a:spcPct val="90000"/>
              </a:lnSpc>
              <a:buFontTx/>
              <a:buNone/>
            </a:pPr>
            <a:r>
              <a:rPr lang="uk-UA" altLang="uk-UA" sz="2800" b="1" i="1" smtClean="0">
                <a:solidFill>
                  <a:srgbClr val="800000"/>
                </a:solidFill>
                <a:latin typeface="Times New Roman" pitchFamily="18" charset="0"/>
              </a:rPr>
              <a:t>Запитання.</a:t>
            </a:r>
          </a:p>
          <a:p>
            <a:pPr marL="0" indent="444500" algn="just" eaLnBrk="1" hangingPunct="1">
              <a:lnSpc>
                <a:spcPct val="90000"/>
              </a:lnSpc>
              <a:buFontTx/>
              <a:buNone/>
            </a:pPr>
            <a:r>
              <a:rPr lang="uk-UA" altLang="uk-UA" sz="2800" b="1" smtClean="0">
                <a:latin typeface="Times New Roman" pitchFamily="18" charset="0"/>
              </a:rPr>
              <a:t>Чому хустинка не згорає?</a:t>
            </a:r>
          </a:p>
          <a:p>
            <a:pPr marL="0" indent="444500" algn="just" eaLnBrk="1" hangingPunct="1">
              <a:lnSpc>
                <a:spcPct val="90000"/>
              </a:lnSpc>
              <a:buFontTx/>
              <a:buNone/>
            </a:pPr>
            <a:r>
              <a:rPr lang="uk-UA" altLang="uk-UA" sz="2800" b="1" smtClean="0">
                <a:latin typeface="Times New Roman" pitchFamily="18" charset="0"/>
              </a:rPr>
              <a:t>Чому спирт i бензин не можна гасити водою?</a:t>
            </a:r>
            <a:endParaRPr lang="ru-RU" altLang="uk-UA" sz="2800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280400" cy="6092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Вітаємо</a:t>
            </a:r>
          </a:p>
          <a:p>
            <a:pPr algn="ctr"/>
            <a:r>
              <a:rPr lang="uk-UA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переможця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91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500" autoRev="1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1500" autoRev="1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1500" autoRev="1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500" autoRev="1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  <p:bldP spid="4915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425575"/>
          </a:xfrm>
        </p:spPr>
        <p:txBody>
          <a:bodyPr/>
          <a:lstStyle/>
          <a:p>
            <a:pPr eaLnBrk="1" hangingPunct="1"/>
            <a:r>
              <a:rPr lang="uk-UA" altLang="uk-UA" sz="4000" b="1" i="1" smtClean="0">
                <a:latin typeface="Times New Roman" pitchFamily="18" charset="0"/>
              </a:rPr>
              <a:t>1. У якому транспортному засобі є стоп-кран?</a:t>
            </a:r>
            <a:endParaRPr lang="ru-RU" altLang="uk-UA" sz="4000" b="1" i="1" smtClean="0">
              <a:latin typeface="Times New Roman" pitchFamily="18" charset="0"/>
            </a:endParaRPr>
          </a:p>
        </p:txBody>
      </p:sp>
      <p:sp>
        <p:nvSpPr>
          <p:cNvPr id="8196" name="Rectangle 4"/>
          <p:cNvSpPr>
            <a:spLocks noChangeAspect="1" noChangeArrowheads="1"/>
          </p:cNvSpPr>
          <p:nvPr/>
        </p:nvSpPr>
        <p:spPr bwMode="auto">
          <a:xfrm>
            <a:off x="323850" y="2276475"/>
            <a:ext cx="3544888" cy="1619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Літак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8200" name="Rectangle 8"/>
          <p:cNvSpPr>
            <a:spLocks noChangeAspect="1" noChangeArrowheads="1"/>
          </p:cNvSpPr>
          <p:nvPr/>
        </p:nvSpPr>
        <p:spPr bwMode="auto">
          <a:xfrm>
            <a:off x="4859338" y="2276475"/>
            <a:ext cx="3544887" cy="16192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Гелікоптер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8201" name="Rectangle 9"/>
          <p:cNvSpPr>
            <a:spLocks noChangeAspect="1" noChangeArrowheads="1"/>
          </p:cNvSpPr>
          <p:nvPr/>
        </p:nvSpPr>
        <p:spPr bwMode="auto">
          <a:xfrm>
            <a:off x="250825" y="4508500"/>
            <a:ext cx="3544888" cy="16192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Автобус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7174" name="Rectangle 10"/>
          <p:cNvSpPr>
            <a:spLocks noChangeAspect="1" noChangeArrowheads="1"/>
          </p:cNvSpPr>
          <p:nvPr/>
        </p:nvSpPr>
        <p:spPr bwMode="auto">
          <a:xfrm>
            <a:off x="4859338" y="4508500"/>
            <a:ext cx="3544887" cy="1619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Потяг</a:t>
            </a:r>
            <a:endParaRPr lang="ru-RU" altLang="uk-UA" sz="4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200" grpId="0" animBg="1"/>
      <p:bldP spid="82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425575"/>
          </a:xfrm>
        </p:spPr>
        <p:txBody>
          <a:bodyPr/>
          <a:lstStyle/>
          <a:p>
            <a:pPr eaLnBrk="1" hangingPunct="1"/>
            <a:r>
              <a:rPr lang="uk-UA" altLang="uk-UA" sz="4000" b="1" i="1" smtClean="0">
                <a:latin typeface="Times New Roman" pitchFamily="18" charset="0"/>
              </a:rPr>
              <a:t>2. Я називається крива, за якою рухається Земля навколо Сонця?</a:t>
            </a:r>
            <a:endParaRPr lang="ru-RU" altLang="uk-UA" sz="4000" b="1" i="1" smtClean="0"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ChangeAspect="1" noChangeArrowheads="1"/>
          </p:cNvSpPr>
          <p:nvPr/>
        </p:nvSpPr>
        <p:spPr bwMode="auto">
          <a:xfrm>
            <a:off x="323850" y="2276475"/>
            <a:ext cx="3544888" cy="1619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Коло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8196" name="Rectangle 4"/>
          <p:cNvSpPr>
            <a:spLocks noChangeAspect="1" noChangeArrowheads="1"/>
          </p:cNvSpPr>
          <p:nvPr/>
        </p:nvSpPr>
        <p:spPr bwMode="auto">
          <a:xfrm>
            <a:off x="4859338" y="2276475"/>
            <a:ext cx="3544887" cy="16192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Еліпс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9221" name="Rectangle 5"/>
          <p:cNvSpPr>
            <a:spLocks noChangeAspect="1" noChangeArrowheads="1"/>
          </p:cNvSpPr>
          <p:nvPr/>
        </p:nvSpPr>
        <p:spPr bwMode="auto">
          <a:xfrm>
            <a:off x="250825" y="4508500"/>
            <a:ext cx="3544888" cy="16192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Парабола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9222" name="Rectangle 6"/>
          <p:cNvSpPr>
            <a:spLocks noChangeAspect="1" noChangeArrowheads="1"/>
          </p:cNvSpPr>
          <p:nvPr/>
        </p:nvSpPr>
        <p:spPr bwMode="auto">
          <a:xfrm>
            <a:off x="4859338" y="4508500"/>
            <a:ext cx="3544887" cy="1619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Гіпербола</a:t>
            </a:r>
            <a:endParaRPr lang="ru-RU" altLang="uk-UA" sz="4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1" grpId="0" animBg="1"/>
      <p:bldP spid="92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714500"/>
          </a:xfrm>
        </p:spPr>
        <p:txBody>
          <a:bodyPr/>
          <a:lstStyle/>
          <a:p>
            <a:pPr eaLnBrk="1" hangingPunct="1"/>
            <a:r>
              <a:rPr lang="uk-UA" altLang="uk-UA" sz="4000" b="1" i="1" smtClean="0">
                <a:latin typeface="Times New Roman" pitchFamily="18" charset="0"/>
              </a:rPr>
              <a:t>3. За що тягнув себе барон Мюнхгаузен, щоб вибратися з трясовини?</a:t>
            </a:r>
            <a:endParaRPr lang="ru-RU" altLang="uk-UA" sz="4000" b="1" i="1" smtClean="0"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ChangeAspect="1" noChangeArrowheads="1"/>
          </p:cNvSpPr>
          <p:nvPr/>
        </p:nvSpPr>
        <p:spPr bwMode="auto">
          <a:xfrm>
            <a:off x="323850" y="2276475"/>
            <a:ext cx="3544888" cy="1619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За ніс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10244" name="Rectangle 4"/>
          <p:cNvSpPr>
            <a:spLocks noChangeAspect="1" noChangeArrowheads="1"/>
          </p:cNvSpPr>
          <p:nvPr/>
        </p:nvSpPr>
        <p:spPr bwMode="auto">
          <a:xfrm>
            <a:off x="4859338" y="2276475"/>
            <a:ext cx="3544887" cy="16192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За вухо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9221" name="Rectangle 5"/>
          <p:cNvSpPr>
            <a:spLocks noChangeAspect="1" noChangeArrowheads="1"/>
          </p:cNvSpPr>
          <p:nvPr/>
        </p:nvSpPr>
        <p:spPr bwMode="auto">
          <a:xfrm>
            <a:off x="250825" y="4508500"/>
            <a:ext cx="3544888" cy="16192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За чуба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10246" name="Rectangle 6"/>
          <p:cNvSpPr>
            <a:spLocks noChangeAspect="1" noChangeArrowheads="1"/>
          </p:cNvSpPr>
          <p:nvPr/>
        </p:nvSpPr>
        <p:spPr bwMode="auto">
          <a:xfrm>
            <a:off x="4859338" y="4508500"/>
            <a:ext cx="3544887" cy="1619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За язик</a:t>
            </a:r>
            <a:endParaRPr lang="ru-RU" altLang="uk-UA" sz="4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425575"/>
          </a:xfrm>
        </p:spPr>
        <p:txBody>
          <a:bodyPr/>
          <a:lstStyle/>
          <a:p>
            <a:pPr eaLnBrk="1" hangingPunct="1"/>
            <a:r>
              <a:rPr lang="uk-UA" altLang="uk-UA" sz="4000" b="1" i="1" smtClean="0">
                <a:latin typeface="Times New Roman" pitchFamily="18" charset="0"/>
              </a:rPr>
              <a:t>4. Скільки струн має скрипка?</a:t>
            </a:r>
            <a:endParaRPr lang="ru-RU" altLang="uk-UA" sz="4000" b="1" i="1" smtClean="0"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ChangeAspect="1" noChangeArrowheads="1"/>
          </p:cNvSpPr>
          <p:nvPr/>
        </p:nvSpPr>
        <p:spPr bwMode="auto">
          <a:xfrm>
            <a:off x="323850" y="2276475"/>
            <a:ext cx="3544888" cy="1619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2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10244" name="Rectangle 4"/>
          <p:cNvSpPr>
            <a:spLocks noChangeAspect="1" noChangeArrowheads="1"/>
          </p:cNvSpPr>
          <p:nvPr/>
        </p:nvSpPr>
        <p:spPr bwMode="auto">
          <a:xfrm>
            <a:off x="4859338" y="2276475"/>
            <a:ext cx="3544887" cy="16192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4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11269" name="Rectangle 5"/>
          <p:cNvSpPr>
            <a:spLocks noChangeAspect="1" noChangeArrowheads="1"/>
          </p:cNvSpPr>
          <p:nvPr/>
        </p:nvSpPr>
        <p:spPr bwMode="auto">
          <a:xfrm>
            <a:off x="250825" y="4508500"/>
            <a:ext cx="3544888" cy="16192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3</a:t>
            </a:r>
            <a:endParaRPr lang="ru-RU" altLang="uk-UA" sz="4400" b="1">
              <a:latin typeface="Times New Roman" pitchFamily="18" charset="0"/>
            </a:endParaRPr>
          </a:p>
        </p:txBody>
      </p:sp>
      <p:sp>
        <p:nvSpPr>
          <p:cNvPr id="11270" name="Rectangle 6"/>
          <p:cNvSpPr>
            <a:spLocks noChangeAspect="1" noChangeArrowheads="1"/>
          </p:cNvSpPr>
          <p:nvPr/>
        </p:nvSpPr>
        <p:spPr bwMode="auto">
          <a:xfrm>
            <a:off x="4859338" y="4532313"/>
            <a:ext cx="3544887" cy="1619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 sz="4400" b="1">
                <a:latin typeface="Times New Roman" pitchFamily="18" charset="0"/>
              </a:rPr>
              <a:t>5</a:t>
            </a:r>
            <a:endParaRPr lang="ru-RU" altLang="uk-UA" sz="4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9" grpId="0" animBg="1"/>
      <p:bldP spid="11270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789</Words>
  <Application>Microsoft Office PowerPoint</Application>
  <PresentationFormat>Екран (4:3)</PresentationFormat>
  <Paragraphs>270</Paragraphs>
  <Slides>55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55</vt:i4>
      </vt:variant>
    </vt:vector>
  </HeadingPairs>
  <TitlesOfParts>
    <vt:vector size="58" baseType="lpstr">
      <vt:lpstr>Arial</vt:lpstr>
      <vt:lpstr>Times New Roman</vt:lpstr>
      <vt:lpstr>Оформление по умолчанию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1. У якому транспортному засобі є стоп-кран?</vt:lpstr>
      <vt:lpstr>2. Я називається крива, за якою рухається Земля навколо Сонця?</vt:lpstr>
      <vt:lpstr>3. За що тягнув себе барон Мюнхгаузен, щоб вибратися з трясовини?</vt:lpstr>
      <vt:lpstr>4. Скільки струн має скрипка?</vt:lpstr>
      <vt:lpstr>5. У яких одиницях вимірюють масу?</vt:lpstr>
      <vt:lpstr>6. Як називають покриття футбольного поля?</vt:lpstr>
      <vt:lpstr>7. Хто використовує термін “чорна діра”?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8. Яким кольором традиційно зафарбовують південний полюс магнітної стрілки компаса?</vt:lpstr>
      <vt:lpstr>9. Якого газу в атмосфері Землі найбільше?</vt:lpstr>
      <vt:lpstr>10. Як називається всесвітня комп'ютерна мережа?</vt:lpstr>
      <vt:lpstr>11. Що впало на голову Ісааку Ньютону, внаслідок чого він відкрив явище земного тяжіння?</vt:lpstr>
      <vt:lpstr>12. З яким предметом порівнюють людину, що дуже погано плаває?</vt:lpstr>
      <vt:lpstr>13. Скільки ребер має куб?</vt:lpstr>
      <vt:lpstr>14. З якого кольору починається веселка?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16. Хто з ляльок не був артистом театру Карабаса - Барабаса?</vt:lpstr>
      <vt:lpstr>17. Яка з цих назв шахових фігур є неофіційною?</vt:lpstr>
      <vt:lpstr>18. Які з цих годинників можуть мати секундну стрілку?</vt:lpstr>
      <vt:lpstr>19. Що за експонати виставляються в славнозвісному музеї мадам Тюссо?</vt:lpstr>
      <vt:lpstr>20. Скільки музикантів у квартеті?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1. Три склянки й аркуш паперу</vt:lpstr>
      <vt:lpstr>2. Яйце й посудина з вузьким отвором</vt:lpstr>
      <vt:lpstr>3. Хустинка, що не згорає</vt:lpstr>
      <vt:lpstr>Презентація PowerPoint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Гоцко Галина</cp:lastModifiedBy>
  <cp:revision>14</cp:revision>
  <dcterms:created xsi:type="dcterms:W3CDTF">2013-01-31T23:33:51Z</dcterms:created>
  <dcterms:modified xsi:type="dcterms:W3CDTF">2019-02-03T15:52:30Z</dcterms:modified>
</cp:coreProperties>
</file>