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86" r:id="rId4"/>
    <p:sldId id="260" r:id="rId5"/>
    <p:sldId id="283" r:id="rId6"/>
    <p:sldId id="269" r:id="rId7"/>
    <p:sldId id="262" r:id="rId8"/>
    <p:sldId id="282" r:id="rId9"/>
    <p:sldId id="268" r:id="rId10"/>
    <p:sldId id="288" r:id="rId11"/>
    <p:sldId id="274" r:id="rId12"/>
    <p:sldId id="277" r:id="rId13"/>
    <p:sldId id="280" r:id="rId14"/>
    <p:sldId id="284" r:id="rId15"/>
    <p:sldId id="279" r:id="rId16"/>
    <p:sldId id="289" r:id="rId17"/>
    <p:sldId id="276" r:id="rId18"/>
    <p:sldId id="285" r:id="rId19"/>
    <p:sldId id="290" r:id="rId20"/>
    <p:sldId id="275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FFFF00" mc:Ignorable=""/>
    <a:srgbClr xmlns:mc="http://schemas.openxmlformats.org/markup-compatibility/2006" xmlns:a14="http://schemas.microsoft.com/office/drawing/2010/main" val="CC0000" mc:Ignorable=""/>
    <a:srgbClr xmlns:mc="http://schemas.openxmlformats.org/markup-compatibility/2006" xmlns:a14="http://schemas.microsoft.com/office/drawing/2010/main" val="FF00FF" mc:Ignorable=""/>
    <a:srgbClr xmlns:mc="http://schemas.openxmlformats.org/markup-compatibility/2006" xmlns:a14="http://schemas.microsoft.com/office/drawing/2010/main" val="0000FF" mc:Ignorable=""/>
    <a:srgbClr xmlns:mc="http://schemas.openxmlformats.org/markup-compatibility/2006" xmlns:a14="http://schemas.microsoft.com/office/drawing/2010/main" val="3333CC" mc:Ignorable=""/>
    <a:srgbClr xmlns:mc="http://schemas.openxmlformats.org/markup-compatibility/2006" xmlns:a14="http://schemas.microsoft.com/office/drawing/2010/main" val="003399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 autoAdjust="0"/>
    <p:restoredTop sz="90829" autoAdjust="0"/>
  </p:normalViewPr>
  <p:slideViewPr>
    <p:cSldViewPr>
      <p:cViewPr varScale="1">
        <p:scale>
          <a:sx n="100" d="100"/>
          <a:sy n="100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DCA0F1-2AAF-47C0-82E8-CD406117691F}" type="datetimeFigureOut">
              <a:rPr lang="uk-UA"/>
              <a:pPr>
                <a:defRPr/>
              </a:pPr>
              <a:t>19.02.2011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829D24-1F45-4760-AE4B-3F7B8A0E03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5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57150" y="-26988"/>
            <a:ext cx="9259888" cy="6969126"/>
            <a:chOff x="-36" y="-17"/>
            <a:chExt cx="5833" cy="4390"/>
          </a:xfrm>
        </p:grpSpPr>
        <p:grpSp>
          <p:nvGrpSpPr>
            <p:cNvPr id="5" name="Group 2"/>
            <p:cNvGrpSpPr>
              <a:grpSpLocks/>
            </p:cNvGrpSpPr>
            <p:nvPr userDrawn="1"/>
          </p:nvGrpSpPr>
          <p:grpSpPr bwMode="auto">
            <a:xfrm>
              <a:off x="-36" y="-17"/>
              <a:ext cx="5833" cy="4390"/>
              <a:chOff x="-36" y="-17"/>
              <a:chExt cx="5833" cy="439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" y="-17"/>
                <a:ext cx="5833" cy="4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74"/>
              <a:stretch>
                <a:fillRect/>
              </a:stretch>
            </p:blipFill>
            <p:spPr bwMode="auto">
              <a:xfrm>
                <a:off x="0" y="1661"/>
                <a:ext cx="1925" cy="2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10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32"/>
            <a:stretch>
              <a:fillRect/>
            </a:stretch>
          </p:blipFill>
          <p:spPr bwMode="auto">
            <a:xfrm>
              <a:off x="3696" y="81"/>
              <a:ext cx="204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2D2B-9E0E-450B-AFEC-5F04DDA088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ED92-E1D5-4C80-B2E1-AD293F0BDA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0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AE84-7BF7-402A-9F16-DC2D505288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4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59CF-0D31-42D0-8B45-B73D31B3FC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0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D54D-5DE2-4282-9A23-CB9637609D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B9C5-4D9C-495B-A437-5EA6D8CEC0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3CD9-58AE-48AF-AFBE-0B8375B3E1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53B1-DDC7-4462-9F65-E7D9C9C3CB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2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B440-DD59-4B29-B894-5BDD8D92FC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60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D064-2E74-4FB5-9E27-221FC6C7F6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0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8317-B4DD-4707-89C3-C9C648A4F1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44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-57150" y="-26988"/>
            <a:ext cx="9259888" cy="6969126"/>
            <a:chOff x="-36" y="-17"/>
            <a:chExt cx="5833" cy="4390"/>
          </a:xfrm>
        </p:grpSpPr>
        <p:pic>
          <p:nvPicPr>
            <p:cNvPr id="1032" name="Picture 7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-17"/>
              <a:ext cx="5833" cy="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8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4"/>
            <a:stretch>
              <a:fillRect/>
            </a:stretch>
          </p:blipFill>
          <p:spPr bwMode="auto">
            <a:xfrm>
              <a:off x="0" y="1661"/>
              <a:ext cx="1925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Ваш текст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46FA96F5-08B7-4AF3-82D9-0F38AB9FAB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xmlns:mc="http://schemas.openxmlformats.org/markup-compatibility/2006" xmlns:a14="http://schemas.microsoft.com/office/drawing/2010/main" val="0062F2" mc:Ignorable="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111;%20&#1076;&#1086;&#1082;&#1091;&#1084;&#1077;&#1085;&#1090;&#1080;\&#1052;&#1072;&#1090;&#1077;&#1084;&#1072;&#1090;&#1080;&#1082;&#1072;\&#1055;&#1086;&#1079;&#1072;&#1082;&#1083;&#1072;&#1089;&#1085;&#1072;%20&#1088;&#1086;&#1073;&#1086;&#1090;&#1072;\&#1073;&#1088;&#1077;&#1081;&#1085;-&#1088;&#1080;&#1085;&#1075;\ee7783b92252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jpeg"/><Relationship Id="rId2" Type="http://schemas.openxmlformats.org/officeDocument/2006/relationships/audio" Target="file:///D:\&#1052;&#1086;&#1111;%20&#1076;&#1086;&#1082;&#1091;&#1084;&#1077;&#1085;&#1090;&#1080;\&#1052;&#1072;&#1090;&#1077;&#1084;&#1072;&#1090;&#1080;&#1082;&#1072;\&#1055;&#1086;&#1079;&#1072;&#1082;&#1083;&#1072;&#1089;&#1085;&#1072;%20&#1088;&#1086;&#1073;&#1086;&#1090;&#1072;\&#1073;&#1088;&#1077;&#1081;&#1085;-&#1088;&#1080;&#1085;&#1075;\ee7783b92252.mp3" TargetMode="Externa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62.jpeg"/><Relationship Id="rId11" Type="http://schemas.openxmlformats.org/officeDocument/2006/relationships/image" Target="../media/image66.png"/><Relationship Id="rId5" Type="http://schemas.openxmlformats.org/officeDocument/2006/relationships/audio" Target="../media/audio2.wav"/><Relationship Id="rId10" Type="http://schemas.openxmlformats.org/officeDocument/2006/relationships/image" Target="../media/image65.pn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6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audio" Target="../media/audio1.wav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72.gif"/><Relationship Id="rId10" Type="http://schemas.openxmlformats.org/officeDocument/2006/relationships/image" Target="../media/image76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77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audio" Target="../media/audio1.wav"/><Relationship Id="rId7" Type="http://schemas.openxmlformats.org/officeDocument/2006/relationships/image" Target="../media/image8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28.gif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ee7783b92252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90600"/>
            <a:ext cx="9074615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7500" b="1" dirty="0">
                <a:ln w="11430"/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ІНТЕЛЕКТУАЛЬНА       ГРА</a:t>
            </a:r>
          </a:p>
        </p:txBody>
      </p:sp>
      <p:pic>
        <p:nvPicPr>
          <p:cNvPr id="6" name="Рисунок 5" descr="4084148_Buho20bibliotec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numSld="21" showWhenStopped="0">
                <p:cTn id="13" repeatCount="1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Музична пауза</a:t>
            </a:r>
            <a:endParaRPr lang="ru-RU" sz="60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glow rad="2540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3400"/>
            <a:ext cx="952500" cy="1095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438400"/>
            <a:ext cx="4286250" cy="1905000"/>
          </a:xfrm>
          <a:prstGeom prst="rect">
            <a:avLst/>
          </a:prstGeom>
        </p:spPr>
      </p:pic>
      <p:pic>
        <p:nvPicPr>
          <p:cNvPr id="10" name="Picture 3" descr="D:\ГТВ\картинки блискітки\Новая папка (2)\glamou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2" y="4419600"/>
            <a:ext cx="785818" cy="197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734039-8f53ddc9c9751a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0"/>
            <a:ext cx="342900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133600" y="1219200"/>
            <a:ext cx="7010400" cy="4525963"/>
          </a:xfrm>
        </p:spPr>
        <p:txBody>
          <a:bodyPr/>
          <a:lstStyle/>
          <a:p>
            <a:pPr marL="0" indent="365125" algn="ctr" eaLnBrk="1" hangingPunct="1">
              <a:buFontTx/>
              <a:buNone/>
            </a:pPr>
            <a:r>
              <a:rPr lang="uk-UA" sz="3600" b="1" smtClean="0">
                <a:solidFill>
                  <a:schemeClr val="bg1"/>
                </a:solidFill>
              </a:rPr>
              <a:t>У сім</a:t>
            </a:r>
            <a:r>
              <a:rPr lang="en-US" sz="3600" b="1" smtClean="0">
                <a:solidFill>
                  <a:schemeClr val="bg1"/>
                </a:solidFill>
              </a:rPr>
              <a:t>’</a:t>
            </a:r>
            <a:r>
              <a:rPr lang="uk-UA" sz="3600" b="1" smtClean="0">
                <a:solidFill>
                  <a:schemeClr val="bg1"/>
                </a:solidFill>
              </a:rPr>
              <a:t>ї три брати, у кожного є сестра, скільки дітей у сім</a:t>
            </a:r>
            <a:r>
              <a:rPr lang="en-US" sz="3600" b="1" smtClean="0">
                <a:solidFill>
                  <a:schemeClr val="bg1"/>
                </a:solidFill>
              </a:rPr>
              <a:t>’</a:t>
            </a:r>
            <a:r>
              <a:rPr lang="uk-UA" sz="3600" b="1" smtClean="0">
                <a:solidFill>
                  <a:schemeClr val="bg1"/>
                </a:solidFill>
              </a:rPr>
              <a:t>ї?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6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2057400" y="2819400"/>
            <a:ext cx="5603875" cy="4038600"/>
            <a:chOff x="0" y="2819400"/>
            <a:chExt cx="5604615" cy="4038600"/>
          </a:xfrm>
        </p:grpSpPr>
        <p:pic>
          <p:nvPicPr>
            <p:cNvPr id="23576" name="Рисунок 24" descr="Playranger boy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2328015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Рисунок 25" descr="Playranger boy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819400"/>
              <a:ext cx="2328015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Рисунок 27" descr="Playranger boy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19400"/>
              <a:ext cx="2328015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Рисунок 40" descr="gir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13075"/>
            <a:ext cx="1371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6" name="Прямоугольник 45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20349" y="3962400"/>
            <a:ext cx="88838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>
              <a:defRPr/>
            </a:pPr>
            <a:r>
              <a:rPr lang="ru-RU" sz="9600" b="1" spc="150" dirty="0">
                <a:ln w="11430"/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10400" y="3886200"/>
            <a:ext cx="92365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>
              <a:defRPr/>
            </a:pPr>
            <a:r>
              <a:rPr lang="ru-RU" sz="9600" b="1" spc="150" dirty="0">
                <a:ln w="11430"/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181600" y="3657600"/>
            <a:ext cx="92365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>
              <a:defRPr/>
            </a:pPr>
            <a:r>
              <a:rPr lang="ru-RU" sz="9600" b="1" spc="150" dirty="0">
                <a:ln w="11430"/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4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64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45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84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94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4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145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24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345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44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4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645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8450"/>
                            </p:stCondLst>
                            <p:childTnLst>
                              <p:par>
                                <p:cTn id="10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4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2450"/>
                            </p:stCondLst>
                            <p:childTnLst>
                              <p:par>
                                <p:cTn id="1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4450"/>
                            </p:stCondLst>
                            <p:childTnLst>
                              <p:par>
                                <p:cTn id="1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4572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7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5029200"/>
            <a:ext cx="685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6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,</a:t>
            </a:r>
            <a:endParaRPr lang="ru-RU" sz="66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1600200" y="4648200"/>
            <a:ext cx="1343025" cy="1289050"/>
            <a:chOff x="1671071" y="4092532"/>
            <a:chExt cx="1343025" cy="1289093"/>
          </a:xfrm>
        </p:grpSpPr>
        <p:grpSp>
          <p:nvGrpSpPr>
            <p:cNvPr id="24611" name="Группа 16"/>
            <p:cNvGrpSpPr>
              <a:grpSpLocks/>
            </p:cNvGrpSpPr>
            <p:nvPr/>
          </p:nvGrpSpPr>
          <p:grpSpPr bwMode="auto">
            <a:xfrm>
              <a:off x="1671071" y="4092532"/>
              <a:ext cx="1343025" cy="1289093"/>
              <a:chOff x="1671071" y="4092532"/>
              <a:chExt cx="1343025" cy="1289093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133034" y="4952986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504509" y="4213186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528321" y="4878371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828234" y="4876783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1813946" y="4163972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585471" y="4549747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671071" y="4521171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171134" y="4092532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FF000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1981200" y="4343400"/>
              <a:ext cx="78581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xmlns:mc="http://schemas.openxmlformats.org/markup-compatibility/2006" xmlns:a14="http://schemas.microsoft.com/office/drawing/2010/main" val="000000" mc:Ignorable="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4038600" y="4572000"/>
            <a:ext cx="1381125" cy="1289050"/>
            <a:chOff x="838200" y="2286000"/>
            <a:chExt cx="1381125" cy="1289093"/>
          </a:xfrm>
        </p:grpSpPr>
        <p:grpSp>
          <p:nvGrpSpPr>
            <p:cNvPr id="24599" name="Группа 18"/>
            <p:cNvGrpSpPr>
              <a:grpSpLocks/>
            </p:cNvGrpSpPr>
            <p:nvPr/>
          </p:nvGrpSpPr>
          <p:grpSpPr bwMode="auto">
            <a:xfrm>
              <a:off x="838200" y="2286000"/>
              <a:ext cx="1381125" cy="1289093"/>
              <a:chOff x="1671071" y="4092532"/>
              <a:chExt cx="1381125" cy="128909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2133034" y="4952986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504509" y="4213186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528321" y="4878371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828234" y="4876783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813946" y="4163972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623571" y="4521171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671071" y="4521171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171134" y="4092532"/>
                <a:ext cx="428625" cy="428639"/>
              </a:xfrm>
              <a:prstGeom prst="ellipse">
                <a:avLst/>
              </a:prstGeom>
              <a:solidFill>
                <a:srgbClr xmlns:mc="http://schemas.openxmlformats.org/markup-compatibility/2006" xmlns:a14="http://schemas.microsoft.com/office/drawing/2010/main" val="00B0F0" mc:Ignorable="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1143000" y="2514600"/>
              <a:ext cx="78581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xmlns:mc="http://schemas.openxmlformats.org/markup-compatibility/2006" xmlns:a14="http://schemas.microsoft.com/office/drawing/2010/main" val="000000" mc:Ignorable="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>
                        <a:alpha val="43137"/>
                      </a:srgbClr>
                    </a:outerShdw>
                  </a:effectLst>
                </a:rPr>
                <a:t>3</a:t>
              </a:r>
              <a:endParaRPr lang="ru-RU" sz="44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4" name="Рисунок 53" descr="stop_wat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5" name="Прямоугольник 54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2895600" y="5105400"/>
            <a:ext cx="750888" cy="1133475"/>
          </a:xfrm>
          <a:custGeom>
            <a:avLst/>
            <a:gdLst>
              <a:gd name="connsiteX0" fmla="*/ 522099 w 750699"/>
              <a:gd name="connsiteY0" fmla="*/ 371475 h 1132824"/>
              <a:gd name="connsiteX1" fmla="*/ 664974 w 750699"/>
              <a:gd name="connsiteY1" fmla="*/ 542925 h 1132824"/>
              <a:gd name="connsiteX2" fmla="*/ 722124 w 750699"/>
              <a:gd name="connsiteY2" fmla="*/ 714375 h 1132824"/>
              <a:gd name="connsiteX3" fmla="*/ 750699 w 750699"/>
              <a:gd name="connsiteY3" fmla="*/ 800100 h 1132824"/>
              <a:gd name="connsiteX4" fmla="*/ 664974 w 750699"/>
              <a:gd name="connsiteY4" fmla="*/ 1085850 h 1132824"/>
              <a:gd name="connsiteX5" fmla="*/ 522099 w 750699"/>
              <a:gd name="connsiteY5" fmla="*/ 1114425 h 1132824"/>
              <a:gd name="connsiteX6" fmla="*/ 150624 w 750699"/>
              <a:gd name="connsiteY6" fmla="*/ 1028700 h 1132824"/>
              <a:gd name="connsiteX7" fmla="*/ 93474 w 750699"/>
              <a:gd name="connsiteY7" fmla="*/ 942975 h 1132824"/>
              <a:gd name="connsiteX8" fmla="*/ 36324 w 750699"/>
              <a:gd name="connsiteY8" fmla="*/ 771525 h 1132824"/>
              <a:gd name="connsiteX9" fmla="*/ 150624 w 750699"/>
              <a:gd name="connsiteY9" fmla="*/ 400050 h 1132824"/>
              <a:gd name="connsiteX10" fmla="*/ 236349 w 750699"/>
              <a:gd name="connsiteY10" fmla="*/ 342900 h 1132824"/>
              <a:gd name="connsiteX11" fmla="*/ 293499 w 750699"/>
              <a:gd name="connsiteY11" fmla="*/ 257175 h 1132824"/>
              <a:gd name="connsiteX12" fmla="*/ 379224 w 750699"/>
              <a:gd name="connsiteY12" fmla="*/ 228600 h 1132824"/>
              <a:gd name="connsiteX13" fmla="*/ 550674 w 750699"/>
              <a:gd name="connsiteY13" fmla="*/ 114300 h 1132824"/>
              <a:gd name="connsiteX14" fmla="*/ 636399 w 750699"/>
              <a:gd name="connsiteY14" fmla="*/ 85725 h 1132824"/>
              <a:gd name="connsiteX15" fmla="*/ 750699 w 750699"/>
              <a:gd name="connsiteY15" fmla="*/ 0 h 113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699" h="1132824">
                <a:moveTo>
                  <a:pt x="522099" y="371475"/>
                </a:moveTo>
                <a:cubicBezTo>
                  <a:pt x="575933" y="425309"/>
                  <a:pt x="633148" y="471316"/>
                  <a:pt x="664974" y="542925"/>
                </a:cubicBezTo>
                <a:cubicBezTo>
                  <a:pt x="689440" y="597974"/>
                  <a:pt x="703074" y="657225"/>
                  <a:pt x="722124" y="714375"/>
                </a:cubicBezTo>
                <a:lnTo>
                  <a:pt x="750699" y="800100"/>
                </a:lnTo>
                <a:cubicBezTo>
                  <a:pt x="744040" y="846714"/>
                  <a:pt x="745833" y="1039645"/>
                  <a:pt x="664974" y="1085850"/>
                </a:cubicBezTo>
                <a:cubicBezTo>
                  <a:pt x="622805" y="1109947"/>
                  <a:pt x="569724" y="1104900"/>
                  <a:pt x="522099" y="1114425"/>
                </a:cubicBezTo>
                <a:cubicBezTo>
                  <a:pt x="372899" y="1099505"/>
                  <a:pt x="254748" y="1132824"/>
                  <a:pt x="150624" y="1028700"/>
                </a:cubicBezTo>
                <a:cubicBezTo>
                  <a:pt x="126340" y="1004416"/>
                  <a:pt x="107422" y="974358"/>
                  <a:pt x="93474" y="942975"/>
                </a:cubicBezTo>
                <a:cubicBezTo>
                  <a:pt x="69008" y="887926"/>
                  <a:pt x="36324" y="771525"/>
                  <a:pt x="36324" y="771525"/>
                </a:cubicBezTo>
                <a:cubicBezTo>
                  <a:pt x="62313" y="511637"/>
                  <a:pt x="0" y="525570"/>
                  <a:pt x="150624" y="400050"/>
                </a:cubicBezTo>
                <a:cubicBezTo>
                  <a:pt x="177007" y="378064"/>
                  <a:pt x="207774" y="361950"/>
                  <a:pt x="236349" y="342900"/>
                </a:cubicBezTo>
                <a:cubicBezTo>
                  <a:pt x="255399" y="314325"/>
                  <a:pt x="266682" y="278629"/>
                  <a:pt x="293499" y="257175"/>
                </a:cubicBezTo>
                <a:cubicBezTo>
                  <a:pt x="317019" y="238359"/>
                  <a:pt x="352894" y="243228"/>
                  <a:pt x="379224" y="228600"/>
                </a:cubicBezTo>
                <a:cubicBezTo>
                  <a:pt x="439266" y="195243"/>
                  <a:pt x="485513" y="136020"/>
                  <a:pt x="550674" y="114300"/>
                </a:cubicBezTo>
                <a:cubicBezTo>
                  <a:pt x="579249" y="104775"/>
                  <a:pt x="609458" y="99195"/>
                  <a:pt x="636399" y="85725"/>
                </a:cubicBezTo>
                <a:cubicBezTo>
                  <a:pt x="701021" y="53414"/>
                  <a:pt x="710513" y="40186"/>
                  <a:pt x="750699" y="0"/>
                </a:cubicBezTo>
              </a:path>
            </a:pathLst>
          </a:custGeom>
          <a:ln w="76200">
            <a:solidFill>
              <a:srgbClr xmlns:mc="http://schemas.openxmlformats.org/markup-compatibility/2006" xmlns:a14="http://schemas.microsoft.com/office/drawing/2010/main" val="FFFF00" mc:Ignorable="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1600200"/>
            <a:ext cx="6477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Який знак потрібно поставити між цифрами 2 і 3, щоб мати число більше за 2 і менше за 3?</a:t>
            </a:r>
          </a:p>
        </p:txBody>
      </p:sp>
      <p:pic>
        <p:nvPicPr>
          <p:cNvPr id="42" name="Рисунок 41" descr="crayon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05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 descr="55824258_1267379198_stud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166" y="1524000"/>
            <a:ext cx="2868781" cy="37576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3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0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3048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8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5486400"/>
            <a:ext cx="55017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54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Дюймовочка</a:t>
            </a:r>
            <a:endParaRPr lang="ru-RU" sz="54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pic>
        <p:nvPicPr>
          <p:cNvPr id="9" name="Рисунок 8" descr="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209800"/>
            <a:ext cx="4667250" cy="3733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Cartoon-Clipart-Free-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0"/>
            <a:ext cx="2209800" cy="2209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vidpovidi-na-pitannya-po-prosuvannyu-sajtiv_1.jpg"/>
          <p:cNvPicPr>
            <a:picLocks noChangeAspect="1"/>
          </p:cNvPicPr>
          <p:nvPr/>
        </p:nvPicPr>
        <p:blipFill>
          <a:blip r:embed="rId6"/>
          <a:srcRect l="9677" r="11290"/>
          <a:stretch>
            <a:fillRect/>
          </a:stretch>
        </p:blipFill>
        <p:spPr>
          <a:xfrm>
            <a:off x="2514600" y="2133600"/>
            <a:ext cx="3733800" cy="47244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3" name="Рисунок 22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32004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10000" y="3810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3000" y="1752600"/>
            <a:ext cx="620233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Дівчинка</a:t>
            </a: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зростом 2,5 см?</a:t>
            </a:r>
          </a:p>
        </p:txBody>
      </p:sp>
      <p:pic>
        <p:nvPicPr>
          <p:cNvPr id="19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9" presetClass="entr" presetSubtype="1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9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8" name="Рисунок 7" descr="Tut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420999"/>
            <a:ext cx="3543300" cy="343700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ra(bog-solnca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671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05000" y="3810000"/>
            <a:ext cx="149432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15000" b="1" i="1" dirty="0">
                <a:ln w="11430"/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</a:rPr>
              <a:t>П</a:t>
            </a:r>
            <a:endParaRPr lang="ru-RU" sz="15000" b="1" i="1" dirty="0">
              <a:ln w="11430"/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4495800"/>
            <a:ext cx="19812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Пі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4495800"/>
            <a:ext cx="19812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гор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pic>
        <p:nvPicPr>
          <p:cNvPr id="9" name="Рисунок 8" descr="100px-Music-Fcle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86200" y="4419600"/>
            <a:ext cx="19812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фа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pic>
        <p:nvPicPr>
          <p:cNvPr id="28" name="Рисунок 27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40386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62400" y="46482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000" y="1219200"/>
            <a:ext cx="8305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Ім’я якого відомого математика складається з трьох складів, причому, перший склад – число, другий – нота, третій – бог Сонця?</a:t>
            </a:r>
          </a:p>
        </p:txBody>
      </p:sp>
      <p:pic>
        <p:nvPicPr>
          <p:cNvPr id="23" name="Рисунок 22" descr="65663975_341ce5847f29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1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1065596_cx3448.png"/>
          <p:cNvPicPr>
            <a:picLocks noChangeAspect="1"/>
          </p:cNvPicPr>
          <p:nvPr/>
        </p:nvPicPr>
        <p:blipFill>
          <a:blip r:embed="rId4"/>
          <a:srcRect b="25558"/>
          <a:stretch>
            <a:fillRect/>
          </a:stretch>
        </p:blipFill>
        <p:spPr>
          <a:xfrm>
            <a:off x="2209800" y="2286000"/>
            <a:ext cx="4953000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00200" y="457200"/>
            <a:ext cx="557075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10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9" name="Рисунок 8" descr="1270062197_yaj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3352800"/>
            <a:ext cx="4191000" cy="2791206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Рисунок 7" descr="egg.jpg"/>
          <p:cNvPicPr>
            <a:picLocks noChangeAspect="1"/>
          </p:cNvPicPr>
          <p:nvPr/>
        </p:nvPicPr>
        <p:blipFill>
          <a:blip r:embed="rId6"/>
          <a:srcRect r="-5127" b="5542"/>
          <a:stretch>
            <a:fillRect/>
          </a:stretch>
        </p:blipFill>
        <p:spPr>
          <a:xfrm>
            <a:off x="6172200" y="4267200"/>
            <a:ext cx="1963782" cy="167640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3600" y="4572000"/>
            <a:ext cx="2971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4 </a:t>
            </a:r>
            <a:r>
              <a:rPr lang="ru-RU" sz="6600" b="1" dirty="0" err="1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хв</a:t>
            </a:r>
            <a:r>
              <a:rPr lang="ru-RU" sz="6600" b="1" dirty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733800"/>
            <a:ext cx="29718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15000" b="1" dirty="0">
                <a:ln w="11430"/>
                <a:solidFill>
                  <a:srgbClr xmlns:mc="http://schemas.openxmlformats.org/markup-compatibility/2006" xmlns:a14="http://schemas.microsoft.com/office/drawing/2010/main" val="00B0F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  <a:cs typeface="+mn-cs"/>
              </a:rPr>
              <a:t>?</a:t>
            </a:r>
            <a:endParaRPr lang="ru-RU" sz="15000" b="1" dirty="0">
              <a:ln w="11430"/>
              <a:solidFill>
                <a:srgbClr xmlns:mc="http://schemas.openxmlformats.org/markup-compatibility/2006" xmlns:a14="http://schemas.microsoft.com/office/drawing/2010/main" val="00B0F0" mc:Ignorable="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35" name="Рисунок 34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38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1000" y="4267200"/>
            <a:ext cx="2971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4 </a:t>
            </a:r>
            <a:r>
              <a:rPr lang="ru-RU" sz="6600" b="1" dirty="0" err="1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хв</a:t>
            </a:r>
            <a:r>
              <a:rPr lang="ru-RU" sz="6600" b="1" dirty="0">
                <a:ln w="11430"/>
                <a:solidFill>
                  <a:srgbClr xmlns:mc="http://schemas.openxmlformats.org/markup-compatibility/2006" xmlns:a14="http://schemas.microsoft.com/office/drawing/2010/main" val="7030A0" mc:Ignorable="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Одне яйце вариться  4 </a:t>
            </a:r>
            <a:r>
              <a:rPr lang="uk-UA" sz="3600" b="1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хв</a:t>
            </a: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скільки хвилин  будуть варитися 4 яйця?</a:t>
            </a:r>
          </a:p>
        </p:txBody>
      </p:sp>
      <p:pic>
        <p:nvPicPr>
          <p:cNvPr id="2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9" presetClass="entr" presetSubtype="1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1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spc="50" dirty="0">
                <a:ln w="1270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glow rad="254000">
                    <a:srgbClr xmlns:mc="http://schemas.openxmlformats.org/markup-compatibility/2006" xmlns:a14="http://schemas.microsoft.com/office/drawing/2010/main" val="FFFFFF" mc:Ignorable="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Музична пауза</a:t>
            </a:r>
            <a:endParaRPr lang="ru-RU" sz="6000" b="1" spc="50" dirty="0">
              <a:ln w="12700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glow rad="254000">
                  <a:srgbClr xmlns:mc="http://schemas.openxmlformats.org/markup-compatibility/2006" xmlns:a14="http://schemas.microsoft.com/office/drawing/2010/main" val="FFFFFF" mc:Ignorable="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0"/>
            <a:ext cx="952500" cy="1095375"/>
          </a:xfrm>
          <a:prstGeom prst="rect">
            <a:avLst/>
          </a:prstGeom>
        </p:spPr>
      </p:pic>
      <p:pic>
        <p:nvPicPr>
          <p:cNvPr id="7" name="Picture 4" descr="D:\ГТВ\картинки блискітки\Новая папка (2)\glamour2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19600"/>
            <a:ext cx="923925" cy="192405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799"/>
            <a:ext cx="2971800" cy="254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191000" y="1219200"/>
            <a:ext cx="4953000" cy="4525963"/>
          </a:xfrm>
        </p:spPr>
        <p:txBody>
          <a:bodyPr/>
          <a:lstStyle/>
          <a:p>
            <a:pPr marL="0" indent="365125" algn="ctr" eaLnBrk="1" hangingPunct="1">
              <a:buFontTx/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На честь якої жінки-математика назвали одну з поширених у наш час квітку?</a:t>
            </a:r>
          </a:p>
        </p:txBody>
      </p:sp>
      <p:pic>
        <p:nvPicPr>
          <p:cNvPr id="19" name="Рисунок 18" descr="39tcywk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6800"/>
            <a:ext cx="4495800" cy="449580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0" name="Рисунок 19" descr="58237865_333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581400"/>
            <a:ext cx="4886107" cy="3657600"/>
          </a:xfrm>
          <a:prstGeom prst="rect">
            <a:avLst/>
          </a:prstGeom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  <a:softEdge rad="635000"/>
          </a:effectLst>
        </p:spPr>
      </p:pic>
      <p:pic>
        <p:nvPicPr>
          <p:cNvPr id="21" name="Рисунок 20" descr="Hortense_de_beauharnai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9600"/>
            <a:ext cx="4419600" cy="5396565"/>
          </a:xfrm>
          <a:prstGeom prst="ellipse">
            <a:avLst/>
          </a:prstGeom>
          <a:ln w="190500" cap="rnd">
            <a:solidFill>
              <a:srgbClr xmlns:mc="http://schemas.openxmlformats.org/markup-compatibility/2006" xmlns:a14="http://schemas.microsoft.com/office/drawing/2010/main" val="C8C6BD" mc:Ignorable=""/>
            </a:solidFill>
            <a:prstDash val="solid"/>
          </a:ln>
          <a:effectLst>
            <a:outerShdw blurRad="127000" algn="bl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xmlns:mc="http://schemas.openxmlformats.org/markup-compatibility/2006" xmlns:a14="http://schemas.microsoft.com/office/drawing/2010/main" val="000000" mc:Ignorable="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590800" y="4648200"/>
            <a:ext cx="65532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Ніколь</a:t>
            </a:r>
            <a:r>
              <a:rPr lang="ru-RU" sz="54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</a:t>
            </a:r>
            <a:r>
              <a:rPr lang="ru-RU" sz="54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Гортензії</a:t>
            </a:r>
            <a:r>
              <a:rPr lang="ru-RU" sz="54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</a:t>
            </a:r>
            <a:r>
              <a:rPr lang="ru-RU" sz="54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Лепон</a:t>
            </a:r>
            <a:endParaRPr lang="ru-RU" sz="54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0"/>
            <a:ext cx="557075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11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3" name="Рисунок 32" descr="stop_wat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43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ee7783b9225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4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numSld="23">
                <p:cTn id="113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4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381000"/>
            <a:ext cx="557075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12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54102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Наполеон</a:t>
            </a:r>
          </a:p>
        </p:txBody>
      </p:sp>
      <p:pic>
        <p:nvPicPr>
          <p:cNvPr id="8" name="Рисунок 7" descr="napoleon-krem-brule-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f_4cdd8a82e29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447053"/>
            <a:ext cx="3810000" cy="341094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 flipH="1">
            <a:off x="3886200" y="4495800"/>
            <a:ext cx="9906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96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+</a:t>
            </a:r>
            <a:endParaRPr lang="ru-RU" sz="96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5" descr="AG0001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 descr="stop_wat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4114800"/>
            <a:ext cx="2222521" cy="19045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0" name="Прямоугольник 49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898921" y="48006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573987" y="1752600"/>
            <a:ext cx="971798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Цей французький імператор писав математичні роботи, і на його честь названо випічку…</a:t>
            </a:r>
          </a:p>
        </p:txBody>
      </p:sp>
      <p:pic>
        <p:nvPicPr>
          <p:cNvPr id="24" name="Рисунок 23" descr="napoleon_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2149929"/>
            <a:ext cx="3810000" cy="4708071"/>
          </a:xfrm>
          <a:prstGeom prst="ellipse">
            <a:avLst/>
          </a:prstGeom>
        </p:spPr>
      </p:pic>
      <p:pic>
        <p:nvPicPr>
          <p:cNvPr id="2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833 -0.2233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1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man with question mar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7716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200" y="381000"/>
            <a:ext cx="557075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13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704439"/>
            <a:ext cx="88392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Назвіть особу, </a:t>
            </a: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якій належить перша відома спроба систематизувати знання з геометрії, і його клятву дають</a:t>
            </a:r>
          </a:p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медичні працівники…</a:t>
            </a:r>
          </a:p>
        </p:txBody>
      </p:sp>
      <p:pic>
        <p:nvPicPr>
          <p:cNvPr id="27" name="Рисунок 26" descr="docto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3913"/>
            <a:ext cx="32670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bd05091_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05275"/>
            <a:ext cx="30194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962400" y="4343400"/>
            <a:ext cx="90441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+</a:t>
            </a:r>
          </a:p>
        </p:txBody>
      </p:sp>
      <p:pic>
        <p:nvPicPr>
          <p:cNvPr id="30" name="Рисунок 29" descr="hippocrates.gif"/>
          <p:cNvPicPr>
            <a:picLocks noChangeAspect="1"/>
          </p:cNvPicPr>
          <p:nvPr/>
        </p:nvPicPr>
        <p:blipFill>
          <a:blip r:embed="rId8"/>
          <a:srcRect b="26387"/>
          <a:stretch>
            <a:fillRect/>
          </a:stretch>
        </p:blipFill>
        <p:spPr>
          <a:xfrm>
            <a:off x="457200" y="3200400"/>
            <a:ext cx="3549052" cy="3657600"/>
          </a:xfrm>
          <a:prstGeom prst="ellipse">
            <a:avLst/>
          </a:prstGeom>
          <a:ln w="190500" cap="rnd">
            <a:solidFill>
              <a:srgbClr xmlns:mc="http://schemas.openxmlformats.org/markup-compatibility/2006" xmlns:a14="http://schemas.microsoft.com/office/drawing/2010/main" val="C8C6BD" mc:Ignorable=""/>
            </a:solidFill>
            <a:prstDash val="solid"/>
          </a:ln>
          <a:effectLst>
            <a:outerShdw blurRad="127000" algn="bl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xmlns:mc="http://schemas.openxmlformats.org/markup-compatibility/2006" xmlns:a14="http://schemas.microsoft.com/office/drawing/2010/main" val="000000" mc:Ignorable=""/>
            </a:extrusionClr>
          </a:sp3d>
        </p:spPr>
      </p:pic>
      <p:pic>
        <p:nvPicPr>
          <p:cNvPr id="31" name="Рисунок 30" descr="stop_wat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4267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33800" y="4876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76800" y="4724400"/>
            <a:ext cx="35237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Гіппократ</a:t>
            </a:r>
            <a:endParaRPr lang="ru-RU" sz="54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295400"/>
            <a:ext cx="5978545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БРЕЙН-</a:t>
            </a:r>
          </a:p>
        </p:txBody>
      </p:sp>
      <p:pic>
        <p:nvPicPr>
          <p:cNvPr id="5" name="Рисунок 4" descr="0016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3300211" cy="3124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n_2007_22_pic01.jpg"/>
          <p:cNvPicPr>
            <a:picLocks noChangeAspect="1"/>
          </p:cNvPicPr>
          <p:nvPr/>
        </p:nvPicPr>
        <p:blipFill>
          <a:blip r:embed="rId3" cstate="print"/>
          <a:srcRect b="32896"/>
          <a:stretch>
            <a:fillRect/>
          </a:stretch>
        </p:blipFill>
        <p:spPr>
          <a:xfrm>
            <a:off x="6096000" y="304800"/>
            <a:ext cx="2410028" cy="2895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24400" y="3276600"/>
            <a:ext cx="395973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РИНГ</a:t>
            </a:r>
          </a:p>
        </p:txBody>
      </p:sp>
    </p:spTree>
  </p:cSld>
  <p:clrMapOvr>
    <a:masterClrMapping/>
  </p:clrMapOvr>
  <p:transition xmlns:p14="http://schemas.microsoft.com/office/powerpoint/2010/main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228600"/>
            <a:ext cx="557075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14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41148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Подібності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5486400"/>
            <a:ext cx="55017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«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Геометрія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8» с.82 </a:t>
            </a:r>
          </a:p>
        </p:txBody>
      </p:sp>
      <p:pic>
        <p:nvPicPr>
          <p:cNvPr id="21" name="Рисунок 20" descr="Drawn_wallpapers_Pupil_013622_.jpg"/>
          <p:cNvPicPr>
            <a:picLocks noChangeAspect="1"/>
          </p:cNvPicPr>
          <p:nvPr/>
        </p:nvPicPr>
        <p:blipFill>
          <a:blip r:embed="rId5"/>
          <a:srcRect t="28082"/>
          <a:stretch>
            <a:fillRect/>
          </a:stretch>
        </p:blipFill>
        <p:spPr>
          <a:xfrm>
            <a:off x="1066800" y="2667000"/>
            <a:ext cx="6754586" cy="3886200"/>
          </a:xfrm>
          <a:prstGeom prst="cloud">
            <a:avLst/>
          </a:prstGeom>
        </p:spPr>
      </p:pic>
      <p:pic>
        <p:nvPicPr>
          <p:cNvPr id="24" name="Рисунок 23" descr="stop_wat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257800" y="3581400"/>
            <a:ext cx="1316038" cy="473075"/>
          </a:xfrm>
          <a:custGeom>
            <a:avLst/>
            <a:gdLst>
              <a:gd name="connsiteX0" fmla="*/ 288758 w 1315817"/>
              <a:gd name="connsiteY0" fmla="*/ 473077 h 473077"/>
              <a:gd name="connsiteX1" fmla="*/ 48127 w 1315817"/>
              <a:gd name="connsiteY1" fmla="*/ 449014 h 473077"/>
              <a:gd name="connsiteX2" fmla="*/ 0 w 1315817"/>
              <a:gd name="connsiteY2" fmla="*/ 304635 h 473077"/>
              <a:gd name="connsiteX3" fmla="*/ 24063 w 1315817"/>
              <a:gd name="connsiteY3" fmla="*/ 112130 h 473077"/>
              <a:gd name="connsiteX4" fmla="*/ 48127 w 1315817"/>
              <a:gd name="connsiteY4" fmla="*/ 39940 h 473077"/>
              <a:gd name="connsiteX5" fmla="*/ 120316 w 1315817"/>
              <a:gd name="connsiteY5" fmla="*/ 15877 h 473077"/>
              <a:gd name="connsiteX6" fmla="*/ 505327 w 1315817"/>
              <a:gd name="connsiteY6" fmla="*/ 39940 h 473077"/>
              <a:gd name="connsiteX7" fmla="*/ 577516 w 1315817"/>
              <a:gd name="connsiteY7" fmla="*/ 64003 h 473077"/>
              <a:gd name="connsiteX8" fmla="*/ 625642 w 1315817"/>
              <a:gd name="connsiteY8" fmla="*/ 112130 h 473077"/>
              <a:gd name="connsiteX9" fmla="*/ 721895 w 1315817"/>
              <a:gd name="connsiteY9" fmla="*/ 376824 h 473077"/>
              <a:gd name="connsiteX10" fmla="*/ 794085 w 1315817"/>
              <a:gd name="connsiteY10" fmla="*/ 400888 h 473077"/>
              <a:gd name="connsiteX11" fmla="*/ 1130969 w 1315817"/>
              <a:gd name="connsiteY11" fmla="*/ 376824 h 473077"/>
              <a:gd name="connsiteX12" fmla="*/ 1203158 w 1315817"/>
              <a:gd name="connsiteY12" fmla="*/ 352761 h 473077"/>
              <a:gd name="connsiteX13" fmla="*/ 1251285 w 1315817"/>
              <a:gd name="connsiteY13" fmla="*/ 304635 h 473077"/>
              <a:gd name="connsiteX14" fmla="*/ 1106906 w 1315817"/>
              <a:gd name="connsiteY14" fmla="*/ 39940 h 4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5817" h="473077">
                <a:moveTo>
                  <a:pt x="288758" y="473077"/>
                </a:moveTo>
                <a:lnTo>
                  <a:pt x="48127" y="449014"/>
                </a:lnTo>
                <a:cubicBezTo>
                  <a:pt x="4308" y="423453"/>
                  <a:pt x="0" y="304635"/>
                  <a:pt x="0" y="304635"/>
                </a:cubicBezTo>
                <a:cubicBezTo>
                  <a:pt x="8021" y="240467"/>
                  <a:pt x="12495" y="175755"/>
                  <a:pt x="24063" y="112130"/>
                </a:cubicBezTo>
                <a:cubicBezTo>
                  <a:pt x="28600" y="87174"/>
                  <a:pt x="30191" y="57876"/>
                  <a:pt x="48127" y="39940"/>
                </a:cubicBezTo>
                <a:cubicBezTo>
                  <a:pt x="66063" y="22004"/>
                  <a:pt x="96253" y="23898"/>
                  <a:pt x="120316" y="15877"/>
                </a:cubicBezTo>
                <a:cubicBezTo>
                  <a:pt x="248653" y="23898"/>
                  <a:pt x="377446" y="26479"/>
                  <a:pt x="505327" y="39940"/>
                </a:cubicBezTo>
                <a:cubicBezTo>
                  <a:pt x="530552" y="42595"/>
                  <a:pt x="555766" y="50953"/>
                  <a:pt x="577516" y="64003"/>
                </a:cubicBezTo>
                <a:cubicBezTo>
                  <a:pt x="596970" y="75676"/>
                  <a:pt x="609600" y="96088"/>
                  <a:pt x="625642" y="112130"/>
                </a:cubicBezTo>
                <a:cubicBezTo>
                  <a:pt x="646369" y="298662"/>
                  <a:pt x="591872" y="311812"/>
                  <a:pt x="721895" y="376824"/>
                </a:cubicBezTo>
                <a:cubicBezTo>
                  <a:pt x="744582" y="388168"/>
                  <a:pt x="770022" y="392867"/>
                  <a:pt x="794085" y="400888"/>
                </a:cubicBezTo>
                <a:cubicBezTo>
                  <a:pt x="906380" y="392867"/>
                  <a:pt x="1019159" y="389978"/>
                  <a:pt x="1130969" y="376824"/>
                </a:cubicBezTo>
                <a:cubicBezTo>
                  <a:pt x="1156160" y="373860"/>
                  <a:pt x="1181408" y="365811"/>
                  <a:pt x="1203158" y="352761"/>
                </a:cubicBezTo>
                <a:cubicBezTo>
                  <a:pt x="1222612" y="341089"/>
                  <a:pt x="1235243" y="320677"/>
                  <a:pt x="1251285" y="304635"/>
                </a:cubicBezTo>
                <a:cubicBezTo>
                  <a:pt x="1223590" y="0"/>
                  <a:pt x="1315817" y="39940"/>
                  <a:pt x="1106906" y="39940"/>
                </a:cubicBezTo>
              </a:path>
            </a:pathLst>
          </a:custGeom>
          <a:ln w="5715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38" name="Рисунок 37" descr="animal_ow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308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7086600" cy="4525963"/>
          </a:xfrm>
        </p:spPr>
        <p:txBody>
          <a:bodyPr/>
          <a:lstStyle/>
          <a:p>
            <a:pPr marL="0" indent="365125" algn="ctr" eaLnBrk="1" hangingPunct="1">
              <a:buFontTx/>
              <a:buNone/>
            </a:pPr>
            <a:r>
              <a:rPr lang="uk-UA" sz="3600" b="1" smtClean="0">
                <a:solidFill>
                  <a:schemeClr val="accent2"/>
                </a:solidFill>
              </a:rPr>
              <a:t>Який математичний знак увів у 1679р. німецький вчений Лейбніц?</a:t>
            </a:r>
          </a:p>
        </p:txBody>
      </p:sp>
      <p:pic>
        <p:nvPicPr>
          <p:cNvPr id="20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76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86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96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6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6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26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36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46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6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665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6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86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6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26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6" grpId="0" animBg="1"/>
      <p:bldP spid="194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381000"/>
            <a:ext cx="557075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15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5" name="Рисунок 24" descr="n_2007_22_pic0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4800" y="1447800"/>
            <a:ext cx="88392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5125">
              <a:defRPr/>
            </a:pP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 за допомогою знаків математичних дій записати:</a:t>
            </a:r>
          </a:p>
          <a:p>
            <a:pPr indent="365125" algn="ctr">
              <a:defRPr/>
            </a:pPr>
            <a:endParaRPr lang="uk-UA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" name="Рисунок 30" descr="Mat1-8-sravneni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519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81000" y="4419600"/>
            <a:ext cx="35702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1) + ∙ + = +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1000" y="5410200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2) - ∙ - =+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25361" y="4343400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2) - ∙ + = </a:t>
            </a:r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-</a:t>
            </a:r>
            <a:endParaRPr lang="ru-RU" sz="5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37" name="Рисунок 36" descr="0_1980c_7741cdab_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33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 descr="f6921759c10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295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04800" y="2590800"/>
            <a:ext cx="726833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1)</a:t>
            </a:r>
            <a:r>
              <a:rPr lang="uk-UA" sz="36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“Друг</a:t>
            </a:r>
            <a:r>
              <a:rPr lang="uk-UA" sz="3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  мого друга – мій </a:t>
            </a:r>
            <a:r>
              <a:rPr lang="uk-UA" sz="36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друг”</a:t>
            </a:r>
            <a:endParaRPr lang="uk-UA" sz="36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3200400"/>
            <a:ext cx="82538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5125">
              <a:defRPr/>
            </a:pP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2)</a:t>
            </a:r>
            <a:r>
              <a:rPr lang="uk-UA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“Ворог</a:t>
            </a: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мого ворога – мій </a:t>
            </a:r>
            <a:r>
              <a:rPr lang="uk-UA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друг”</a:t>
            </a:r>
            <a:endParaRPr lang="uk-UA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3733800"/>
            <a:ext cx="819807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5125">
              <a:defRPr/>
            </a:pP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3)</a:t>
            </a:r>
            <a:r>
              <a:rPr lang="uk-UA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“ворог</a:t>
            </a: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мого д </a:t>
            </a:r>
            <a:r>
              <a:rPr lang="uk-UA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руга–</a:t>
            </a:r>
            <a:r>
              <a:rPr lang="uk-UA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мій </a:t>
            </a:r>
            <a:r>
              <a:rPr lang="uk-UA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ворог”</a:t>
            </a:r>
            <a:endParaRPr lang="uk-UA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3" name="Рисунок 42" descr="stop_wat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1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106"/>
            <a:ext cx="2971800" cy="2768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1362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531212_1241699049_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983907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90440" y="457200"/>
            <a:ext cx="785356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Правила конкурсу</a:t>
            </a:r>
          </a:p>
        </p:txBody>
      </p:sp>
      <p:pic>
        <p:nvPicPr>
          <p:cNvPr id="6" name="Рисунок 5" descr="Cartoon-Clipart-Free-14.gif"/>
          <p:cNvPicPr>
            <a:picLocks noChangeAspect="1"/>
          </p:cNvPicPr>
          <p:nvPr/>
        </p:nvPicPr>
        <p:blipFill>
          <a:blip r:embed="rId3"/>
          <a:srcRect l="32000" r="12000"/>
          <a:stretch>
            <a:fillRect/>
          </a:stretch>
        </p:blipFill>
        <p:spPr>
          <a:xfrm>
            <a:off x="6627716" y="1676400"/>
            <a:ext cx="2516284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85800" y="18288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      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Доброго дня, люб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 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друз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! У 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ці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й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гр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все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залежить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в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вас!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Не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можна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вигукувати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, категорично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забороняється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п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дказувати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свистіти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Жур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має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право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зняти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бал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команди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якщо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її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учасники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або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вбол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вальники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будуть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300" b="1" kern="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порушувати</a:t>
            </a:r>
            <a:r>
              <a:rPr lang="ru-RU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300" b="1" kern="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правила змагань!!!</a:t>
            </a:r>
          </a:p>
        </p:txBody>
      </p:sp>
    </p:spTree>
  </p:cSld>
  <p:clrMapOvr>
    <a:masterClrMapping/>
  </p:clrMapOvr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95400" y="0"/>
            <a:ext cx="6797182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Правила</a:t>
            </a:r>
          </a:p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           конкурсу</a:t>
            </a:r>
          </a:p>
        </p:txBody>
      </p:sp>
      <p:pic>
        <p:nvPicPr>
          <p:cNvPr id="7" name="Содержимое 9" descr="26233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5771" y="0"/>
            <a:ext cx="3788229" cy="2209800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2438400"/>
            <a:ext cx="8153400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uk-UA" sz="3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Ведучий зачитує питання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uk-UA" sz="3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Команда 1 хв. Обговорює і за 10с. капітани дають відповідь  журі на бланках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uk-UA" sz="3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Між питаннями музична пауза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uk-UA" sz="3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Нагородження переможців</a:t>
            </a:r>
          </a:p>
        </p:txBody>
      </p:sp>
    </p:spTree>
  </p:cSld>
  <p:clrMapOvr>
    <a:masterClrMapping/>
  </p:clrMapOvr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c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3037075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2819400" cy="38396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5800" y="3048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1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43400"/>
            <a:ext cx="4495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Сфера</a:t>
            </a:r>
          </a:p>
        </p:txBody>
      </p:sp>
      <p:pic>
        <p:nvPicPr>
          <p:cNvPr id="10" name="Рисунок 9" descr="Sphe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2805546"/>
            <a:ext cx="4114800" cy="4052454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0" y="1524000"/>
            <a:ext cx="68579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4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Яке слово у перекладі з грецької означає м’яч?</a:t>
            </a:r>
          </a:p>
        </p:txBody>
      </p:sp>
      <p:pic>
        <p:nvPicPr>
          <p:cNvPr id="20" name="Рисунок 19" descr="stop_wat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47244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C -0.02188 0.00116 -0.0441 0.00093 -0.06598 0.00371 C -0.07136 0.0044 -0.07657 0.00833 -0.0816 0.01065 C -0.0842 0.01181 -0.08959 0.01412 -0.08959 0.01412 C -0.10486 0.04583 -0.08386 0.00764 -0.10261 0.02824 C -0.10782 0.03403 -0.11094 0.04283 -0.1158 0.04931 C -0.12032 0.07246 -0.12327 0.09583 -0.12622 0.11945 C -0.12535 0.14167 -0.12361 0.16389 -0.12361 0.18611 C -0.12361 0.25972 -0.1066 0.33935 -0.1658 0.36505 C -0.18941 0.36389 -0.2132 0.36458 -0.23681 0.36158 C -0.25295 0.35949 -0.26632 0.33658 -0.2816 0.32986 C -0.28698 0.30833 -0.27952 0.32986 -0.29462 0.31227 C -0.29879 0.30741 -0.30122 0.30023 -0.30521 0.29491 C -0.30851 0.29074 -0.31268 0.28843 -0.3158 0.28426 C -0.31823 0.28125 -0.31875 0.27685 -0.32101 0.27384 C -0.32327 0.27083 -0.32657 0.26968 -0.32882 0.26667 C -0.33455 0.25903 -0.33889 0.24977 -0.34462 0.24213 C -0.34827 0.22847 -0.35434 0.21783 -0.35782 0.20371 C -0.36268 0.18426 -0.36354 0.16366 -0.36841 0.14398 C -0.37066 0.12593 -0.37153 0.11667 -0.37882 0.10185 C -0.38438 0.0669 -0.37795 0.10023 -0.38681 0.07037 C -0.38889 0.06343 -0.38854 0.05509 -0.39219 0.04931 C -0.39549 0.04352 -0.39948 0.03796 -0.40278 0.03171 C -0.40486 0.02732 -0.40573 0.02199 -0.40799 0.01759 C -0.4217 -0.0118 -0.44306 -0.03356 -0.46598 -0.04907 C -0.47657 -0.04792 -0.48698 -0.04745 -0.4974 -0.0456 C -0.51424 -0.04259 -0.52604 -0.01875 -0.53941 -0.00694 C -0.54653 0.00764 -0.55052 0.02408 -0.55782 0.03866 C -0.56337 0.06713 -0.56736 0.08958 -0.57101 0.11945 C -0.57778 0.17384 -0.56962 0.1382 -0.57639 0.16505 C -0.57761 0.18542 -0.57674 0.21829 -0.5842 0.23866 C -0.58559 0.24236 -0.5882 0.24537 -0.58941 0.24931 C -0.59723 0.27315 -0.59827 0.28241 -0.6132 0.30185 C -0.62205 0.32593 -0.61337 0.3081 -0.62622 0.32292 C -0.64219 0.34121 -0.63021 0.33403 -0.64462 0.34051 C -0.67014 0.37338 -0.69427 0.34653 -0.70782 0.31945 C -0.70868 0.31366 -0.70938 0.30764 -0.71042 0.30185 C -0.71198 0.29236 -0.7158 0.27384 -0.7158 0.27384 C -0.71493 0.25394 -0.71493 0.23403 -0.7132 0.21412 C -0.70973 0.17616 -0.69358 0.14514 -0.68681 0.1088 C -0.68681 0.10833 -0.68507 0.06898 -0.6816 0.05972 C -0.68056 0.05671 -0.67778 0.05533 -0.67622 0.05278 C -0.67066 0.04375 -0.66563 0.03403 -0.66042 0.02477 C -0.65799 0.0206 -0.65729 0.01505 -0.65521 0.01065 C -0.6441 -0.01273 -0.63177 -0.03518 -0.61841 -0.05602 C -0.61354 -0.06366 -0.61059 -0.07338 -0.60538 -0.08055 C -0.59931 -0.08842 -0.59098 -0.09467 -0.5842 -0.10162 C -0.57535 -0.11088 -0.57188 -0.11551 -0.56059 -0.11921 C -0.53941 -0.11782 -0.51615 -0.125 -0.4974 -0.11227 C -0.49375 -0.10972 -0.48872 -0.09838 -0.48681 -0.09467 C -0.47795 -0.07569 -0.46875 -0.05764 -0.46042 -0.03842 C -0.43802 0.01343 -0.41407 0.0669 -0.40521 0.12639 C -0.40434 0.16273 -0.40486 0.19908 -0.40278 0.23519 C -0.40226 0.24144 -0.39879 0.24676 -0.3974 0.25278 C -0.3915 0.27871 -0.38785 0.30371 -0.37639 0.32639 C -0.37431 0.33403 -0.36684 0.35671 -0.3632 0.36158 C -0.35868 0.36759 -0.3474 0.37546 -0.3474 0.37546 C -0.33247 0.37292 -0.32188 0.36968 -0.30782 0.36505 C -0.28837 0.34769 -0.31302 0.36806 -0.28941 0.3544 C -0.28646 0.35278 -0.28455 0.34908 -0.2816 0.34746 C -0.27396 0.34329 -0.26545 0.34213 -0.25782 0.33704 C -0.23351 0.32083 -0.24445 0.32546 -0.22622 0.31945 C -0.22448 0.31713 -0.22309 0.31412 -0.22101 0.31227 C -0.21771 0.30926 -0.2132 0.30903 -0.21042 0.30533 C -0.20764 0.30162 -0.20729 0.29583 -0.20521 0.29144 C -0.19931 0.27847 -0.19341 0.26829 -0.18681 0.25625 C -0.18212 0.24792 -0.18004 0.23357 -0.17622 0.22477 C -0.17275 0.2169 -0.16736 0.21088 -0.16337 0.20371 C -0.15782 0.18333 -0.16424 0.20232 -0.15278 0.18264 C -0.13056 0.14491 -0.15035 0.17315 -0.13681 0.1544 C -0.13143 0.1331 -0.11823 0.11204 -0.10782 0.09491 C -0.09601 0.07593 -0.0875 0.05463 -0.07622 0.03519 C -0.07014 0.02477 -0.06146 0.01597 -0.05782 0.00371 C -0.05625 -0.00208 -0.05538 -0.00879 -0.05261 -0.01389 C -0.0507 -0.01736 -0.0474 -0.01875 -0.04462 -0.02106 C -0.03733 -0.03542 -0.02917 -0.04653 -0.01841 -0.05602 C 0.00034 -0.04792 -0.00209 -0.02292 -2.77778E-7 -2.59259E-6 Z " pathEditMode="relative" ptsTypes="fffffffffffffffffffffffffffffffffffffffffffffffffffffffffffffffffffffffffffff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numSld="11">
                <p:cTn id="113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op.jpg"/>
          <p:cNvPicPr>
            <a:picLocks noChangeAspect="1"/>
          </p:cNvPicPr>
          <p:nvPr/>
        </p:nvPicPr>
        <p:blipFill>
          <a:blip r:embed="rId5"/>
          <a:srcRect l="21576" r="16574"/>
          <a:stretch>
            <a:fillRect/>
          </a:stretch>
        </p:blipFill>
        <p:spPr>
          <a:xfrm>
            <a:off x="2514600" y="2971800"/>
            <a:ext cx="4122454" cy="3886200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457200" y="41148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Ромб </a:t>
            </a:r>
          </a:p>
        </p:txBody>
      </p:sp>
      <p:pic>
        <p:nvPicPr>
          <p:cNvPr id="23" name="Рисунок 22" descr="stop_wat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33600" y="0"/>
            <a:ext cx="511871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2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7579" y="1219200"/>
            <a:ext cx="656642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Яка геометрична фігура в перекладі з грецької означає дзиґа?</a:t>
            </a:r>
          </a:p>
        </p:txBody>
      </p:sp>
      <p:pic>
        <p:nvPicPr>
          <p:cNvPr id="37" name="Рисунок 36" descr="8ac32b0485b0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1752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Ромб 37"/>
          <p:cNvSpPr/>
          <p:nvPr/>
        </p:nvSpPr>
        <p:spPr>
          <a:xfrm>
            <a:off x="2971800" y="3048000"/>
            <a:ext cx="3048000" cy="3810000"/>
          </a:xfrm>
          <a:prstGeom prst="diamond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03D4A8" mc:Ignorable=""/>
              </a:gs>
              <a:gs pos="25000">
                <a:srgbClr xmlns:mc="http://schemas.openxmlformats.org/markup-compatibility/2006" xmlns:a14="http://schemas.microsoft.com/office/drawing/2010/main" val="21D6E0" mc:Ignorable=""/>
              </a:gs>
              <a:gs pos="75000">
                <a:srgbClr xmlns:mc="http://schemas.openxmlformats.org/markup-compatibility/2006" xmlns:a14="http://schemas.microsoft.com/office/drawing/2010/main" val="0087E6" mc:Ignorable=""/>
              </a:gs>
              <a:gs pos="100000">
                <a:srgbClr xmlns:mc="http://schemas.openxmlformats.org/markup-compatibility/2006" xmlns:a14="http://schemas.microsoft.com/office/drawing/2010/main" val="005CBF" mc:Ignorable="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00"/>
            <a:ext cx="55017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«</a:t>
            </a:r>
            <a:r>
              <a:rPr lang="ru-RU" sz="3200" b="1" dirty="0" err="1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Геометрія</a:t>
            </a:r>
            <a:r>
              <a:rPr lang="ru-RU" sz="32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8» с.40 </a:t>
            </a:r>
          </a:p>
        </p:txBody>
      </p:sp>
      <p:pic>
        <p:nvPicPr>
          <p:cNvPr id="20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0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4" descr="student-sweating-aim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457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2218" y="36576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Трапеція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2218" y="5105400"/>
            <a:ext cx="55017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«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Геометрія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8» с.55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33600" y="4572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3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3600" y="1600200"/>
            <a:ext cx="565202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Яка геометрична фігура перекладається як столик?</a:t>
            </a:r>
          </a:p>
        </p:txBody>
      </p:sp>
      <p:pic>
        <p:nvPicPr>
          <p:cNvPr id="21" name="Рисунок 20" descr="photoshop-question-mark-logo-icon-professional211-300x300.jpg"/>
          <p:cNvPicPr>
            <a:picLocks noChangeAspect="1"/>
          </p:cNvPicPr>
          <p:nvPr/>
        </p:nvPicPr>
        <p:blipFill>
          <a:blip r:embed="rId6"/>
          <a:srcRect l="26000" r="20667"/>
          <a:stretch>
            <a:fillRect/>
          </a:stretch>
        </p:blipFill>
        <p:spPr>
          <a:xfrm>
            <a:off x="1219200" y="1447800"/>
            <a:ext cx="853440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47244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34200" y="53340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9" presetClass="entr" presetSubtype="10" repeatCount="1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9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showWhenStopped="0">
                <p:cTn id="1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pPr marL="0" indent="365125" algn="ctr" eaLnBrk="1" hangingPunct="1">
              <a:buFontTx/>
              <a:buNone/>
            </a:pPr>
            <a:r>
              <a:rPr lang="uk-UA" sz="3600" b="1" smtClean="0">
                <a:solidFill>
                  <a:schemeClr val="bg1"/>
                </a:solidFill>
              </a:rPr>
              <a:t>Яка геометрична фігура популярна серед англійських джентельменів?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6482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Циліндр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cs"/>
            </a:endParaRPr>
          </a:p>
        </p:txBody>
      </p:sp>
      <p:pic>
        <p:nvPicPr>
          <p:cNvPr id="11" name="Рисунок 10" descr="gentleman8d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382"/>
            <a:ext cx="3276600" cy="6354618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2" name="Рисунок 11" descr="Cartoon-Clipart-Free-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0"/>
            <a:ext cx="1828800" cy="182880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4" name="Рисунок 23" descr="stop_wat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580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Рисунок 34" descr="45499-top_hat_wears_be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775670"/>
            <a:ext cx="2819400" cy="3082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8"/>
          <a:srcRect l="28729" t="12000" r="20442" b="6000"/>
          <a:stretch>
            <a:fillRect/>
          </a:stretch>
        </p:blipFill>
        <p:spPr>
          <a:xfrm>
            <a:off x="3429000" y="3657600"/>
            <a:ext cx="1600200" cy="28525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81200" y="1524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4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21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15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66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ques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819400" cy="26203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71800" y="304800"/>
            <a:ext cx="51187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80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5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запитання</a:t>
            </a:r>
            <a:endParaRPr lang="ru-RU" sz="8000" b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724400"/>
            <a:ext cx="550178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600" b="1" dirty="0" err="1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Дельтоїд</a:t>
            </a:r>
            <a:r>
              <a:rPr lang="ru-RU" sz="66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5867400"/>
            <a:ext cx="55017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«</a:t>
            </a:r>
            <a:r>
              <a:rPr lang="ru-RU" sz="3200" b="1" dirty="0" err="1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Геометрія</a:t>
            </a:r>
            <a:r>
              <a:rPr lang="ru-RU" sz="3200" b="1" dirty="0">
                <a:ln w="11430"/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 8» с.40 </a:t>
            </a:r>
          </a:p>
        </p:txBody>
      </p:sp>
      <p:sp>
        <p:nvSpPr>
          <p:cNvPr id="10" name="Рівнобедрений трикутник 9"/>
          <p:cNvSpPr/>
          <p:nvPr/>
        </p:nvSpPr>
        <p:spPr>
          <a:xfrm>
            <a:off x="6705600" y="1447800"/>
            <a:ext cx="2049463" cy="1058863"/>
          </a:xfrm>
          <a:prstGeom prst="triangle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0800000">
            <a:off x="6705600" y="2514600"/>
            <a:ext cx="2057400" cy="2362200"/>
          </a:xfrm>
          <a:prstGeom prst="triangle">
            <a:avLst/>
          </a:prstGeom>
          <a:solidFill>
            <a:srgbClr xmlns:mc="http://schemas.openxmlformats.org/markup-compatibility/2006" xmlns:a14="http://schemas.microsoft.com/office/drawing/2010/main" val="7030A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25" name="Рисунок 8" descr="сова с указкой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23733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6705600" y="1447800"/>
            <a:ext cx="2057400" cy="3429000"/>
            <a:chOff x="1066800" y="3429000"/>
            <a:chExt cx="2057400" cy="3429000"/>
          </a:xfrm>
        </p:grpSpPr>
        <p:sp>
          <p:nvSpPr>
            <p:cNvPr id="8" name="Рівнобедрений трикутник 7"/>
            <p:cNvSpPr/>
            <p:nvPr/>
          </p:nvSpPr>
          <p:spPr>
            <a:xfrm>
              <a:off x="1066800" y="3429000"/>
              <a:ext cx="2049463" cy="1058863"/>
            </a:xfrm>
            <a:prstGeom prst="triangle">
              <a:avLst/>
            </a:prstGeom>
            <a:solidFill>
              <a:srgbClr xmlns:mc="http://schemas.openxmlformats.org/markup-compatibility/2006" xmlns:a14="http://schemas.microsoft.com/office/drawing/2010/main" val="FF00FF" mc:Ignorable=""/>
            </a:solidFill>
            <a:ln>
              <a:solidFill>
                <a:srgbClr xmlns:mc="http://schemas.openxmlformats.org/markup-compatibility/2006" xmlns:a14="http://schemas.microsoft.com/office/drawing/2010/main" val="FF00FF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9" name="Рівнобедрений трикутник 8"/>
            <p:cNvSpPr/>
            <p:nvPr/>
          </p:nvSpPr>
          <p:spPr>
            <a:xfrm rot="10800000">
              <a:off x="1066800" y="4495800"/>
              <a:ext cx="2057400" cy="2362200"/>
            </a:xfrm>
            <a:prstGeom prst="triangle">
              <a:avLst/>
            </a:prstGeom>
            <a:solidFill>
              <a:srgbClr xmlns:mc="http://schemas.openxmlformats.org/markup-compatibility/2006" xmlns:a14="http://schemas.microsoft.com/office/drawing/2010/main" val="FF00FF" mc:Ignorable=""/>
            </a:solidFill>
            <a:ln>
              <a:solidFill>
                <a:srgbClr xmlns:mc="http://schemas.openxmlformats.org/markup-compatibility/2006" xmlns:a14="http://schemas.microsoft.com/office/drawing/2010/main" val="FF00FF" mc:Ignorable="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28" name="Рисунок 27" descr="stop_w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648200"/>
            <a:ext cx="2133600" cy="1828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05600" y="5257800"/>
            <a:ext cx="1412187" cy="914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81200"/>
            <a:ext cx="48006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indent="365125"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 називається фігура утворена двома рівнобедреними трикутниками, які прикладені один до одного однаковими основами?</a:t>
            </a:r>
          </a:p>
        </p:txBody>
      </p:sp>
      <p:pic>
        <p:nvPicPr>
          <p:cNvPr id="24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ee7783b922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numSld="11">
                <p:cTn id="1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17">
  <a:themeElements>
    <a:clrScheme name="Тема Office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572</Words>
  <Application>Microsoft Office PowerPoint</Application>
  <PresentationFormat>Экран (4:3)</PresentationFormat>
  <Paragraphs>231</Paragraphs>
  <Slides>22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154</cp:revision>
  <cp:lastPrinted>1601-01-01T00:00:00Z</cp:lastPrinted>
  <dcterms:created xsi:type="dcterms:W3CDTF">1601-01-01T00:00:00Z</dcterms:created>
  <dcterms:modified xsi:type="dcterms:W3CDTF">2011-02-18T22:55:40Z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