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  <a:srgbClr val="EA2AD3"/>
    <a:srgbClr val="00FF00"/>
    <a:srgbClr val="FF6600"/>
    <a:srgbClr val="EFE411"/>
    <a:srgbClr val="FFFF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55FE2-5ED0-4610-A063-BB272A754F6C}" type="datetimeFigureOut">
              <a:rPr lang="uk-UA" smtClean="0"/>
              <a:t>24.08.2016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EE641-04D9-499A-93F4-E2B093E32025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55FE2-5ED0-4610-A063-BB272A754F6C}" type="datetimeFigureOut">
              <a:rPr lang="uk-UA" smtClean="0"/>
              <a:t>24.08.2016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EE641-04D9-499A-93F4-E2B093E32025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55FE2-5ED0-4610-A063-BB272A754F6C}" type="datetimeFigureOut">
              <a:rPr lang="uk-UA" smtClean="0"/>
              <a:t>24.08.2016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EE641-04D9-499A-93F4-E2B093E32025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55FE2-5ED0-4610-A063-BB272A754F6C}" type="datetimeFigureOut">
              <a:rPr lang="uk-UA" smtClean="0"/>
              <a:t>24.08.2016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EE641-04D9-499A-93F4-E2B093E32025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55FE2-5ED0-4610-A063-BB272A754F6C}" type="datetimeFigureOut">
              <a:rPr lang="uk-UA" smtClean="0"/>
              <a:t>24.08.2016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EE641-04D9-499A-93F4-E2B093E32025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55FE2-5ED0-4610-A063-BB272A754F6C}" type="datetimeFigureOut">
              <a:rPr lang="uk-UA" smtClean="0"/>
              <a:t>24.08.2016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EE641-04D9-499A-93F4-E2B093E32025}" type="slidenum">
              <a:rPr lang="uk-UA" smtClean="0"/>
              <a:t>‹#›</a:t>
            </a:fld>
            <a:endParaRPr lang="uk-U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55FE2-5ED0-4610-A063-BB272A754F6C}" type="datetimeFigureOut">
              <a:rPr lang="uk-UA" smtClean="0"/>
              <a:t>24.08.2016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EE641-04D9-499A-93F4-E2B093E32025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55FE2-5ED0-4610-A063-BB272A754F6C}" type="datetimeFigureOut">
              <a:rPr lang="uk-UA" smtClean="0"/>
              <a:t>24.08.2016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EE641-04D9-499A-93F4-E2B093E32025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55FE2-5ED0-4610-A063-BB272A754F6C}" type="datetimeFigureOut">
              <a:rPr lang="uk-UA" smtClean="0"/>
              <a:t>24.08.2016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EE641-04D9-499A-93F4-E2B093E32025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55FE2-5ED0-4610-A063-BB272A754F6C}" type="datetimeFigureOut">
              <a:rPr lang="uk-UA" smtClean="0"/>
              <a:t>24.08.2016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00EE641-04D9-499A-93F4-E2B093E32025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55FE2-5ED0-4610-A063-BB272A754F6C}" type="datetimeFigureOut">
              <a:rPr lang="uk-UA" smtClean="0"/>
              <a:t>24.08.2016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EE641-04D9-499A-93F4-E2B093E32025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D8955FE2-5ED0-4610-A063-BB272A754F6C}" type="datetimeFigureOut">
              <a:rPr lang="uk-UA" smtClean="0"/>
              <a:t>24.08.2016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900EE641-04D9-499A-93F4-E2B093E32025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19140000">
            <a:off x="848546" y="1878702"/>
            <a:ext cx="6547267" cy="1213884"/>
          </a:xfrm>
        </p:spPr>
        <p:txBody>
          <a:bodyPr/>
          <a:lstStyle/>
          <a:p>
            <a:r>
              <a:rPr lang="en-US" sz="3600" dirty="0" smtClean="0">
                <a:latin typeface="Algerian" pitchFamily="82" charset="0"/>
              </a:rPr>
              <a:t>Der </a:t>
            </a:r>
            <a:r>
              <a:rPr lang="en-US" sz="3600" dirty="0" err="1" smtClean="0">
                <a:latin typeface="Algerian" pitchFamily="82" charset="0"/>
              </a:rPr>
              <a:t>Sommersprachlager</a:t>
            </a:r>
            <a:r>
              <a:rPr lang="en-US" sz="3600" dirty="0" smtClean="0">
                <a:latin typeface="Algerian" pitchFamily="82" charset="0"/>
              </a:rPr>
              <a:t> </a:t>
            </a:r>
            <a:br>
              <a:rPr lang="en-US" sz="3600" dirty="0" smtClean="0">
                <a:latin typeface="Algerian" pitchFamily="82" charset="0"/>
              </a:rPr>
            </a:br>
            <a:r>
              <a:rPr lang="en-US" sz="3600" dirty="0" smtClean="0">
                <a:latin typeface="Algerian" pitchFamily="82" charset="0"/>
              </a:rPr>
              <a:t>” </a:t>
            </a:r>
            <a:r>
              <a:rPr lang="en-US" sz="3600" dirty="0" smtClean="0">
                <a:solidFill>
                  <a:srgbClr val="CC00FF"/>
                </a:solidFill>
                <a:latin typeface="Algerian" pitchFamily="82" charset="0"/>
              </a:rPr>
              <a:t>D</a:t>
            </a:r>
            <a:r>
              <a:rPr lang="en-US" sz="3600" dirty="0" smtClean="0">
                <a:solidFill>
                  <a:srgbClr val="92D050"/>
                </a:solidFill>
                <a:latin typeface="Algerian" pitchFamily="82" charset="0"/>
              </a:rPr>
              <a:t>i</a:t>
            </a:r>
            <a:r>
              <a:rPr lang="en-US" sz="3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lgerian" pitchFamily="82" charset="0"/>
              </a:rPr>
              <a:t>e</a:t>
            </a:r>
            <a:r>
              <a:rPr lang="en-US" sz="3600" dirty="0" smtClean="0">
                <a:latin typeface="Algerian" pitchFamily="82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Algerian" pitchFamily="82" charset="0"/>
              </a:rPr>
              <a:t>F</a:t>
            </a:r>
            <a:r>
              <a:rPr lang="en-US" sz="3600" dirty="0" err="1" smtClean="0">
                <a:solidFill>
                  <a:srgbClr val="EFE411"/>
                </a:solidFill>
                <a:latin typeface="Algerian" pitchFamily="82" charset="0"/>
              </a:rPr>
              <a:t>r</a:t>
            </a:r>
            <a:r>
              <a:rPr lang="en-US" sz="3600" dirty="0" err="1" smtClean="0">
                <a:solidFill>
                  <a:srgbClr val="7030A0"/>
                </a:solidFill>
                <a:latin typeface="Algerian" pitchFamily="82" charset="0"/>
              </a:rPr>
              <a:t>e</a:t>
            </a:r>
            <a:r>
              <a:rPr lang="en-US" sz="3600" dirty="0" err="1" smtClean="0">
                <a:solidFill>
                  <a:srgbClr val="FF0000"/>
                </a:solidFill>
                <a:latin typeface="Algerian" pitchFamily="82" charset="0"/>
              </a:rPr>
              <a:t>u</a:t>
            </a:r>
            <a:r>
              <a:rPr lang="en-US" sz="3600" dirty="0" err="1" smtClean="0">
                <a:solidFill>
                  <a:srgbClr val="FFC000"/>
                </a:solidFill>
                <a:latin typeface="Algerian" pitchFamily="82" charset="0"/>
              </a:rPr>
              <a:t>n</a:t>
            </a:r>
            <a:r>
              <a:rPr lang="en-US" sz="36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lgerian" pitchFamily="82" charset="0"/>
              </a:rPr>
              <a:t>d</a:t>
            </a:r>
            <a:r>
              <a:rPr lang="en-US" sz="3600" dirty="0" err="1" smtClean="0">
                <a:solidFill>
                  <a:srgbClr val="92D050"/>
                </a:solidFill>
                <a:latin typeface="Algerian" pitchFamily="82" charset="0"/>
              </a:rPr>
              <a:t>s</a:t>
            </a:r>
            <a:r>
              <a:rPr lang="en-US" sz="3600" dirty="0" err="1" smtClean="0">
                <a:solidFill>
                  <a:schemeClr val="accent5">
                    <a:lumMod val="75000"/>
                  </a:schemeClr>
                </a:solidFill>
                <a:latin typeface="Algerian" pitchFamily="82" charset="0"/>
              </a:rPr>
              <a:t>c</a:t>
            </a:r>
            <a:r>
              <a:rPr lang="en-US" sz="3600" dirty="0" err="1" smtClean="0">
                <a:solidFill>
                  <a:srgbClr val="EA2AD3"/>
                </a:solidFill>
                <a:latin typeface="Algerian" pitchFamily="82" charset="0"/>
              </a:rPr>
              <a:t>h</a:t>
            </a:r>
            <a:r>
              <a:rPr lang="en-US" sz="3600" dirty="0" err="1" smtClean="0">
                <a:solidFill>
                  <a:srgbClr val="FF6600"/>
                </a:solidFill>
                <a:latin typeface="Algerian" pitchFamily="82" charset="0"/>
              </a:rPr>
              <a:t>a</a:t>
            </a:r>
            <a:r>
              <a:rPr lang="en-US" sz="3600" dirty="0" err="1" smtClean="0">
                <a:solidFill>
                  <a:srgbClr val="CC00FF"/>
                </a:solidFill>
                <a:latin typeface="Algerian" pitchFamily="82" charset="0"/>
              </a:rPr>
              <a:t>f</a:t>
            </a:r>
            <a:r>
              <a:rPr lang="en-US" sz="3600" dirty="0" err="1" smtClean="0">
                <a:solidFill>
                  <a:srgbClr val="00FF00"/>
                </a:solidFill>
                <a:latin typeface="Algerian" pitchFamily="82" charset="0"/>
              </a:rPr>
              <a:t>t</a:t>
            </a:r>
            <a:r>
              <a:rPr lang="en-US" sz="3600" dirty="0" smtClean="0">
                <a:latin typeface="Algerian" pitchFamily="82" charset="0"/>
              </a:rPr>
              <a:t> “</a:t>
            </a:r>
            <a:endParaRPr lang="uk-UA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2564904"/>
            <a:ext cx="5472608" cy="489548"/>
          </a:xfrm>
        </p:spPr>
        <p:txBody>
          <a:bodyPr>
            <a:normAutofit fontScale="25000" lnSpcReduction="20000"/>
          </a:bodyPr>
          <a:lstStyle/>
          <a:p>
            <a:r>
              <a:rPr lang="uk-UA" sz="6600" b="1" dirty="0" smtClean="0">
                <a:solidFill>
                  <a:srgbClr val="FF0000"/>
                </a:solidFill>
                <a:latin typeface="Algerian" pitchFamily="82" charset="0"/>
              </a:rPr>
              <a:t>        </a:t>
            </a:r>
            <a:r>
              <a:rPr lang="de-DE" sz="6600" b="1" dirty="0" smtClean="0">
                <a:solidFill>
                  <a:srgbClr val="FF0000"/>
                </a:solidFill>
                <a:latin typeface="Algerian" pitchFamily="82" charset="0"/>
              </a:rPr>
              <a:t>   </a:t>
            </a:r>
            <a:r>
              <a:rPr lang="en-US" sz="14400" b="1" dirty="0" smtClean="0">
                <a:solidFill>
                  <a:srgbClr val="FF0000"/>
                </a:solidFill>
                <a:latin typeface="Algerian" pitchFamily="82" charset="0"/>
              </a:rPr>
              <a:t>Motto</a:t>
            </a:r>
            <a:r>
              <a:rPr lang="en-US" sz="14400" b="1" dirty="0" smtClean="0">
                <a:solidFill>
                  <a:srgbClr val="FF0000"/>
                </a:solidFill>
                <a:latin typeface="Algerian" pitchFamily="82" charset="0"/>
              </a:rPr>
              <a:t>:</a:t>
            </a:r>
            <a:r>
              <a:rPr lang="en-US" sz="6600" b="1" dirty="0" smtClean="0">
                <a:solidFill>
                  <a:srgbClr val="FF0000"/>
                </a:solidFill>
                <a:latin typeface="Algerian" pitchFamily="82" charset="0"/>
              </a:rPr>
              <a:t> </a:t>
            </a:r>
            <a:endParaRPr lang="uk-UA" sz="6600" b="1" dirty="0" smtClean="0">
              <a:solidFill>
                <a:srgbClr val="FF0000"/>
              </a:solidFill>
              <a:latin typeface="Algerian" pitchFamily="82" charset="0"/>
            </a:endParaRPr>
          </a:p>
          <a:p>
            <a:r>
              <a:rPr lang="en-US" sz="9600" b="1" dirty="0" smtClean="0">
                <a:solidFill>
                  <a:srgbClr val="FFFF00"/>
                </a:solidFill>
                <a:latin typeface="Algerian" pitchFamily="82" charset="0"/>
              </a:rPr>
              <a:t>”Deutsch </a:t>
            </a:r>
            <a:r>
              <a:rPr lang="en-US" sz="9600" b="1" dirty="0" err="1" smtClean="0">
                <a:solidFill>
                  <a:srgbClr val="FFFF00"/>
                </a:solidFill>
                <a:latin typeface="Algerian" pitchFamily="82" charset="0"/>
              </a:rPr>
              <a:t>mit</a:t>
            </a:r>
            <a:r>
              <a:rPr lang="en-US" sz="9600" b="1" dirty="0" smtClean="0">
                <a:solidFill>
                  <a:srgbClr val="FFFF00"/>
                </a:solidFill>
                <a:latin typeface="Algerian" pitchFamily="82" charset="0"/>
              </a:rPr>
              <a:t> </a:t>
            </a:r>
            <a:r>
              <a:rPr lang="en-US" sz="9600" b="1" dirty="0" err="1" smtClean="0">
                <a:solidFill>
                  <a:srgbClr val="FFFF00"/>
                </a:solidFill>
                <a:latin typeface="Algerian" pitchFamily="82" charset="0"/>
              </a:rPr>
              <a:t>Spaß</a:t>
            </a:r>
            <a:r>
              <a:rPr lang="en-US" sz="9600" b="1" dirty="0" smtClean="0">
                <a:solidFill>
                  <a:srgbClr val="FFFF00"/>
                </a:solidFill>
                <a:latin typeface="Algerian" pitchFamily="82" charset="0"/>
              </a:rPr>
              <a:t> </a:t>
            </a:r>
            <a:r>
              <a:rPr lang="en-US" sz="9600" b="1" dirty="0" smtClean="0">
                <a:solidFill>
                  <a:srgbClr val="FFFF00"/>
                </a:solidFill>
                <a:latin typeface="Algerian" pitchFamily="82" charset="0"/>
              </a:rPr>
              <a:t>!”</a:t>
            </a:r>
            <a:endParaRPr lang="uk-UA" sz="9600" b="1" dirty="0" smtClean="0">
              <a:solidFill>
                <a:srgbClr val="FFFF00"/>
              </a:solidFill>
              <a:latin typeface="Algerian" pitchFamily="82" charset="0"/>
            </a:endParaRPr>
          </a:p>
          <a:p>
            <a:r>
              <a:rPr lang="en-US" sz="9600" b="1" dirty="0" smtClean="0">
                <a:solidFill>
                  <a:srgbClr val="FFFF00"/>
                </a:solidFill>
                <a:latin typeface="Algerian" pitchFamily="82" charset="0"/>
              </a:rPr>
              <a:t>(</a:t>
            </a:r>
            <a:r>
              <a:rPr lang="uk-UA" sz="9600" b="1" dirty="0" smtClean="0">
                <a:solidFill>
                  <a:srgbClr val="FFFF00"/>
                </a:solidFill>
                <a:latin typeface="Algerian" pitchFamily="82" charset="0"/>
              </a:rPr>
              <a:t>Девіз: </a:t>
            </a:r>
            <a:r>
              <a:rPr lang="en-US" sz="9600" b="1" dirty="0" smtClean="0">
                <a:solidFill>
                  <a:srgbClr val="FFFF00"/>
                </a:solidFill>
                <a:latin typeface="Algerian" pitchFamily="82" charset="0"/>
              </a:rPr>
              <a:t>“</a:t>
            </a:r>
            <a:r>
              <a:rPr lang="uk-UA" sz="9600" b="1" dirty="0" smtClean="0">
                <a:solidFill>
                  <a:srgbClr val="FFFF00"/>
                </a:solidFill>
                <a:latin typeface="Algerian" pitchFamily="82" charset="0"/>
              </a:rPr>
              <a:t>Німецька із задоволенням</a:t>
            </a:r>
            <a:r>
              <a:rPr lang="en-US" sz="9600" b="1" dirty="0" smtClean="0">
                <a:solidFill>
                  <a:srgbClr val="FFFF00"/>
                </a:solidFill>
                <a:latin typeface="Algerian" pitchFamily="82" charset="0"/>
              </a:rPr>
              <a:t>”</a:t>
            </a:r>
            <a:r>
              <a:rPr lang="uk-UA" sz="9600" b="1" dirty="0" smtClean="0">
                <a:solidFill>
                  <a:srgbClr val="FFFF00"/>
                </a:solidFill>
                <a:latin typeface="Algerian" pitchFamily="82" charset="0"/>
              </a:rPr>
              <a:t>!</a:t>
            </a:r>
            <a:r>
              <a:rPr lang="en-US" sz="9600" b="1" dirty="0" smtClean="0">
                <a:solidFill>
                  <a:srgbClr val="FFFF00"/>
                </a:solidFill>
                <a:latin typeface="Algerian" pitchFamily="82" charset="0"/>
              </a:rPr>
              <a:t>)</a:t>
            </a:r>
            <a:endParaRPr lang="uk-UA" sz="96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12160" y="5897365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solidFill>
                  <a:srgbClr val="EA2AD3"/>
                </a:solidFill>
              </a:rPr>
              <a:t>Schule</a:t>
            </a:r>
            <a:r>
              <a:rPr lang="en-US" sz="2800" b="1" i="1" dirty="0" smtClean="0">
                <a:solidFill>
                  <a:srgbClr val="EA2AD3"/>
                </a:solidFill>
              </a:rPr>
              <a:t> in </a:t>
            </a:r>
            <a:r>
              <a:rPr lang="en-US" sz="2800" b="1" i="1" dirty="0" err="1" smtClean="0">
                <a:solidFill>
                  <a:srgbClr val="EA2AD3"/>
                </a:solidFill>
              </a:rPr>
              <a:t>Ssynkiw</a:t>
            </a:r>
            <a:endParaRPr lang="uk-UA" sz="2800" b="1" i="1" dirty="0">
              <a:solidFill>
                <a:srgbClr val="EA2AD3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82816">
            <a:off x="563015" y="689008"/>
            <a:ext cx="1861756" cy="164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4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88640"/>
            <a:ext cx="3326282" cy="4828294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7504" y="1340768"/>
            <a:ext cx="8964488" cy="3108960"/>
          </a:xfrm>
        </p:spPr>
        <p:txBody>
          <a:bodyPr>
            <a:normAutofit fontScale="92500"/>
          </a:bodyPr>
          <a:lstStyle/>
          <a:p>
            <a:r>
              <a:rPr lang="uk-UA" sz="3500" i="1" dirty="0" smtClean="0"/>
              <a:t>4-ий день (02.06) </a:t>
            </a:r>
            <a:r>
              <a:rPr lang="uk-UA" sz="3500" i="1" dirty="0" err="1" smtClean="0"/>
              <a:t>День</a:t>
            </a:r>
            <a:r>
              <a:rPr lang="uk-UA" sz="3500" i="1" dirty="0" smtClean="0"/>
              <a:t> пісні «</a:t>
            </a:r>
            <a:r>
              <a:rPr lang="en-US" sz="3500" i="1" dirty="0" smtClean="0"/>
              <a:t>Der Tag des </a:t>
            </a:r>
            <a:r>
              <a:rPr lang="en-US" sz="3500" i="1" dirty="0" err="1" smtClean="0"/>
              <a:t>Liedes</a:t>
            </a:r>
            <a:r>
              <a:rPr lang="uk-UA" sz="3500" i="1" dirty="0" smtClean="0"/>
              <a:t>»</a:t>
            </a:r>
          </a:p>
          <a:p>
            <a:pPr>
              <a:buFont typeface="Wingdings" pitchFamily="2" charset="2"/>
              <a:buChar char="§"/>
            </a:pPr>
            <a:r>
              <a:rPr lang="uk-UA" sz="2800" dirty="0" err="1" smtClean="0"/>
              <a:t>Фізкультхвилинка</a:t>
            </a:r>
            <a:r>
              <a:rPr lang="uk-UA" sz="2800" dirty="0" smtClean="0"/>
              <a:t> ;</a:t>
            </a:r>
          </a:p>
          <a:p>
            <a:pPr>
              <a:buFont typeface="Wingdings" pitchFamily="2" charset="2"/>
              <a:buChar char="§"/>
            </a:pPr>
            <a:r>
              <a:rPr lang="uk-UA" sz="2800" dirty="0" smtClean="0"/>
              <a:t>Вивчення української пісні німецькою мовою «Підманула підвела » «</a:t>
            </a:r>
            <a:r>
              <a:rPr lang="en-US" sz="2800" dirty="0" smtClean="0"/>
              <a:t>Hast </a:t>
            </a:r>
            <a:r>
              <a:rPr lang="en-US" sz="2800" dirty="0" err="1" smtClean="0"/>
              <a:t>gesagt</a:t>
            </a:r>
            <a:r>
              <a:rPr lang="en-US" sz="2800" dirty="0" smtClean="0"/>
              <a:t> </a:t>
            </a:r>
            <a:r>
              <a:rPr lang="en-US" sz="2800" dirty="0" err="1" smtClean="0"/>
              <a:t>unter</a:t>
            </a:r>
            <a:r>
              <a:rPr lang="en-US" sz="2800" dirty="0" smtClean="0"/>
              <a:t> der </a:t>
            </a:r>
            <a:r>
              <a:rPr lang="en-US" sz="2800" dirty="0" err="1" smtClean="0"/>
              <a:t>Weide</a:t>
            </a:r>
            <a:r>
              <a:rPr lang="uk-UA" sz="2800" dirty="0" smtClean="0"/>
              <a:t>» ;</a:t>
            </a:r>
          </a:p>
          <a:p>
            <a:pPr>
              <a:buFont typeface="Wingdings" pitchFamily="2" charset="2"/>
              <a:buChar char="§"/>
            </a:pPr>
            <a:r>
              <a:rPr lang="uk-UA" sz="2800" dirty="0" smtClean="0"/>
              <a:t>Караоке </a:t>
            </a:r>
            <a:r>
              <a:rPr lang="uk-UA" sz="2800" dirty="0" err="1" smtClean="0"/>
              <a:t>–гра</a:t>
            </a:r>
            <a:r>
              <a:rPr lang="uk-UA" sz="2800" dirty="0" smtClean="0"/>
              <a:t> на кращого виконавця ;</a:t>
            </a:r>
          </a:p>
          <a:p>
            <a:pPr>
              <a:buFont typeface="Wingdings" pitchFamily="2" charset="2"/>
              <a:buChar char="§"/>
            </a:pPr>
            <a:r>
              <a:rPr lang="uk-UA" sz="2800" dirty="0" smtClean="0"/>
              <a:t>Змагання « </a:t>
            </a:r>
            <a:r>
              <a:rPr lang="uk-UA" sz="2800" dirty="0" err="1" smtClean="0"/>
              <a:t>Інсценізування</a:t>
            </a:r>
            <a:r>
              <a:rPr lang="uk-UA" sz="2800" dirty="0" smtClean="0"/>
              <a:t> німецьких пісень ».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383615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3456384" cy="527412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20688"/>
            <a:ext cx="4176464" cy="57606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692" y="836712"/>
            <a:ext cx="864096" cy="388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548680"/>
            <a:ext cx="6191250" cy="4708178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69000" y="1412776"/>
            <a:ext cx="9108504" cy="3712464"/>
          </a:xfrm>
        </p:spPr>
        <p:txBody>
          <a:bodyPr>
            <a:normAutofit/>
          </a:bodyPr>
          <a:lstStyle/>
          <a:p>
            <a:r>
              <a:rPr lang="uk-UA" sz="32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5-ий день (03.06) </a:t>
            </a:r>
            <a:r>
              <a:rPr lang="uk-UA" sz="3200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</a:t>
            </a:r>
            <a:r>
              <a:rPr lang="uk-UA" sz="32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сім’ї «</a:t>
            </a:r>
            <a:r>
              <a:rPr lang="en-US" sz="32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 Tag der </a:t>
            </a:r>
            <a:r>
              <a:rPr lang="en-US" sz="3200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Familie</a:t>
            </a:r>
            <a:r>
              <a:rPr lang="uk-UA" sz="32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en-US" sz="3200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Courier New" pitchFamily="49" charset="0"/>
              <a:buChar char="o"/>
            </a:pPr>
            <a:r>
              <a:rPr lang="uk-UA" i="1" dirty="0" err="1" smtClean="0">
                <a:solidFill>
                  <a:srgbClr val="C00000"/>
                </a:solidFill>
              </a:rPr>
              <a:t>Фізкультхвилинка</a:t>
            </a:r>
            <a:r>
              <a:rPr lang="uk-UA" i="1" dirty="0" smtClean="0">
                <a:solidFill>
                  <a:srgbClr val="C00000"/>
                </a:solidFill>
              </a:rPr>
              <a:t> ;</a:t>
            </a:r>
          </a:p>
          <a:p>
            <a:pPr marL="457200" indent="-457200">
              <a:buFont typeface="Courier New" pitchFamily="49" charset="0"/>
              <a:buChar char="o"/>
            </a:pPr>
            <a:r>
              <a:rPr lang="uk-UA" i="1" dirty="0" smtClean="0">
                <a:solidFill>
                  <a:srgbClr val="C00000"/>
                </a:solidFill>
              </a:rPr>
              <a:t>Мовний пінг-понг (запитання - відповіді);</a:t>
            </a:r>
          </a:p>
          <a:p>
            <a:pPr marL="457200" indent="-457200">
              <a:buFont typeface="Courier New" pitchFamily="49" charset="0"/>
              <a:buChar char="o"/>
            </a:pPr>
            <a:r>
              <a:rPr lang="uk-UA" i="1" dirty="0" smtClean="0">
                <a:solidFill>
                  <a:srgbClr val="C00000"/>
                </a:solidFill>
              </a:rPr>
              <a:t>Розучування віршів і приказок про сім’ю ;</a:t>
            </a:r>
          </a:p>
          <a:p>
            <a:pPr marL="457200" indent="-457200">
              <a:buFont typeface="Courier New" pitchFamily="49" charset="0"/>
              <a:buChar char="o"/>
            </a:pPr>
            <a:r>
              <a:rPr lang="uk-UA" i="1" dirty="0" smtClean="0">
                <a:solidFill>
                  <a:srgbClr val="C00000"/>
                </a:solidFill>
              </a:rPr>
              <a:t>Складання </a:t>
            </a:r>
            <a:r>
              <a:rPr lang="uk-UA" i="1" dirty="0" err="1" smtClean="0">
                <a:solidFill>
                  <a:srgbClr val="C00000"/>
                </a:solidFill>
              </a:rPr>
              <a:t>пазлів</a:t>
            </a:r>
            <a:r>
              <a:rPr lang="uk-UA" i="1" dirty="0" smtClean="0">
                <a:solidFill>
                  <a:srgbClr val="C00000"/>
                </a:solidFill>
              </a:rPr>
              <a:t> та проведення вікторини .</a:t>
            </a:r>
            <a:endParaRPr lang="uk-UA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20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4848721" cy="338338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035917"/>
            <a:ext cx="5220072" cy="36724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16632"/>
            <a:ext cx="2592288" cy="258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21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548680"/>
            <a:ext cx="3086100" cy="4276725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5496" y="1701848"/>
            <a:ext cx="9001000" cy="3108960"/>
          </a:xfrm>
        </p:spPr>
        <p:txBody>
          <a:bodyPr>
            <a:normAutofit/>
          </a:bodyPr>
          <a:lstStyle/>
          <a:p>
            <a:r>
              <a:rPr lang="uk-UA" sz="3200" i="1" dirty="0" smtClean="0"/>
              <a:t>6-ий день (06.06) </a:t>
            </a:r>
            <a:r>
              <a:rPr lang="uk-UA" sz="3200" i="1" dirty="0" err="1" smtClean="0"/>
              <a:t>День</a:t>
            </a:r>
            <a:r>
              <a:rPr lang="uk-UA" sz="3200" i="1" dirty="0" smtClean="0"/>
              <a:t> поезії «</a:t>
            </a:r>
            <a:r>
              <a:rPr lang="en-US" sz="3200" i="1" dirty="0" smtClean="0"/>
              <a:t>Der Tag der </a:t>
            </a:r>
            <a:r>
              <a:rPr lang="en-US" sz="3200" i="1" dirty="0" err="1" smtClean="0"/>
              <a:t>Poesie</a:t>
            </a:r>
            <a:r>
              <a:rPr lang="uk-UA" sz="3200" i="1" dirty="0" smtClean="0"/>
              <a:t>»</a:t>
            </a:r>
            <a:endParaRPr lang="en-US" sz="3200" i="1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uk-UA" sz="2800" dirty="0" err="1" smtClean="0"/>
              <a:t>Фізкультхвилинка</a:t>
            </a:r>
            <a:r>
              <a:rPr lang="uk-UA" sz="2800" dirty="0" smtClean="0"/>
              <a:t> ;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uk-UA" sz="2800" dirty="0" smtClean="0"/>
              <a:t>Читання віршів німецькою мовою ;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uk-UA" sz="2800" dirty="0" smtClean="0"/>
              <a:t>Конкурс на кращого читця німецької поезії «</a:t>
            </a:r>
            <a:r>
              <a:rPr lang="en-US" sz="2800" dirty="0" smtClean="0"/>
              <a:t>In der </a:t>
            </a:r>
            <a:r>
              <a:rPr lang="en-US" sz="2800" dirty="0" err="1" smtClean="0"/>
              <a:t>deutschen</a:t>
            </a:r>
            <a:r>
              <a:rPr lang="en-US" sz="2800" dirty="0" smtClean="0"/>
              <a:t> </a:t>
            </a:r>
            <a:r>
              <a:rPr lang="en-US" sz="2800" dirty="0" err="1" smtClean="0"/>
              <a:t>Weltpoesie</a:t>
            </a:r>
            <a:r>
              <a:rPr lang="uk-UA" sz="2800" dirty="0" smtClean="0"/>
              <a:t>»</a:t>
            </a:r>
            <a:r>
              <a:rPr lang="uk-UA" sz="2800" i="1" dirty="0" smtClean="0"/>
              <a:t>.</a:t>
            </a:r>
            <a:endParaRPr lang="uk-UA" sz="2800" i="1" dirty="0"/>
          </a:p>
        </p:txBody>
      </p:sp>
    </p:spTree>
    <p:extLst>
      <p:ext uri="{BB962C8B-B14F-4D97-AF65-F5344CB8AC3E}">
        <p14:creationId xmlns:p14="http://schemas.microsoft.com/office/powerpoint/2010/main" val="43419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6672"/>
            <a:ext cx="3513125" cy="525090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636912"/>
            <a:ext cx="5112568" cy="400506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349" y="155204"/>
            <a:ext cx="4539709" cy="248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11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22" y="116632"/>
            <a:ext cx="7865818" cy="5472608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-20733" y="1700808"/>
            <a:ext cx="9468544" cy="3311328"/>
          </a:xfrm>
        </p:spPr>
        <p:txBody>
          <a:bodyPr>
            <a:normAutofit/>
          </a:bodyPr>
          <a:lstStyle/>
          <a:p>
            <a:r>
              <a:rPr lang="uk-UA" sz="3200" dirty="0" smtClean="0"/>
              <a:t>7-ий день (07.06) </a:t>
            </a:r>
            <a:r>
              <a:rPr lang="uk-UA" sz="3200" dirty="0" err="1" smtClean="0"/>
              <a:t>День</a:t>
            </a:r>
            <a:r>
              <a:rPr lang="uk-UA" sz="3200" dirty="0" smtClean="0"/>
              <a:t> розумника «</a:t>
            </a:r>
            <a:r>
              <a:rPr lang="en-US" sz="3200" dirty="0" smtClean="0"/>
              <a:t>Der Tag des </a:t>
            </a:r>
            <a:r>
              <a:rPr lang="en-US" sz="3200" dirty="0" err="1" smtClean="0"/>
              <a:t>Klugschw</a:t>
            </a:r>
            <a:r>
              <a:rPr lang="de-DE" sz="3200" dirty="0" smtClean="0"/>
              <a:t>ä</a:t>
            </a:r>
            <a:r>
              <a:rPr lang="en-US" sz="3200" dirty="0" err="1" smtClean="0"/>
              <a:t>tzers</a:t>
            </a:r>
            <a:r>
              <a:rPr lang="uk-UA" sz="3200" dirty="0" smtClean="0"/>
              <a:t>»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uk-UA" sz="2800" dirty="0" err="1" smtClean="0"/>
              <a:t>Фізкультхвилинка</a:t>
            </a:r>
            <a:r>
              <a:rPr lang="uk-UA" sz="2800" dirty="0" smtClean="0"/>
              <a:t> ;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uk-UA" sz="2800" dirty="0" smtClean="0"/>
              <a:t>Гра «Хто більше знає ?» ;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uk-UA" sz="2800" dirty="0" smtClean="0"/>
              <a:t>Вікторина «Найрозумніший»(«</a:t>
            </a:r>
            <a:r>
              <a:rPr lang="en-US" sz="2800" dirty="0" smtClean="0"/>
              <a:t>Der </a:t>
            </a:r>
            <a:r>
              <a:rPr lang="en-US" sz="2800" dirty="0" err="1" smtClean="0"/>
              <a:t>beste</a:t>
            </a:r>
            <a:r>
              <a:rPr lang="en-US" sz="2800" dirty="0" smtClean="0"/>
              <a:t> </a:t>
            </a:r>
            <a:r>
              <a:rPr lang="en-US" sz="2800" dirty="0" err="1" smtClean="0"/>
              <a:t>Deutschkenner</a:t>
            </a:r>
            <a:r>
              <a:rPr lang="uk-UA" sz="2800" dirty="0" smtClean="0"/>
              <a:t>») ;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uk-UA" sz="2800" dirty="0" smtClean="0"/>
              <a:t>Перегляд мультфільмів та їх обговорення .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97708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5256584" cy="295232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708920"/>
            <a:ext cx="5796136" cy="40050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422736"/>
            <a:ext cx="2520280" cy="28145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76672"/>
            <a:ext cx="1368152" cy="162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16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4" y="2621519"/>
            <a:ext cx="3922449" cy="42210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92080" y="-1"/>
            <a:ext cx="3779190" cy="4066923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0" y="1556792"/>
            <a:ext cx="9324528" cy="3108960"/>
          </a:xfrm>
        </p:spPr>
        <p:txBody>
          <a:bodyPr>
            <a:normAutofit/>
          </a:bodyPr>
          <a:lstStyle/>
          <a:p>
            <a:r>
              <a:rPr lang="uk-UA" sz="3200" dirty="0" smtClean="0"/>
              <a:t>8-ий день (08.06) </a:t>
            </a:r>
            <a:r>
              <a:rPr lang="uk-UA" sz="3200" dirty="0" err="1" smtClean="0"/>
              <a:t>День</a:t>
            </a:r>
            <a:r>
              <a:rPr lang="uk-UA" sz="3200" dirty="0" smtClean="0"/>
              <a:t> довкілля «</a:t>
            </a:r>
            <a:r>
              <a:rPr lang="en-US" sz="3200" dirty="0" smtClean="0"/>
              <a:t>Der Tag der </a:t>
            </a:r>
            <a:r>
              <a:rPr lang="en-US" sz="3200" dirty="0" err="1" smtClean="0"/>
              <a:t>Natur</a:t>
            </a:r>
            <a:r>
              <a:rPr lang="uk-UA" sz="3200" dirty="0" smtClean="0"/>
              <a:t>»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uk-UA" sz="2800" dirty="0" err="1" smtClean="0"/>
              <a:t>Фізкультхвилинка</a:t>
            </a:r>
            <a:r>
              <a:rPr lang="uk-UA" sz="2800" dirty="0" smtClean="0"/>
              <a:t> ;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uk-UA" sz="2800" dirty="0" smtClean="0"/>
              <a:t>Екскурсія до річки та розучування пісень;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uk-UA" sz="2800" dirty="0" smtClean="0"/>
              <a:t>Конкурс «Мій найкращий паперовий кораблик» ;</a:t>
            </a:r>
          </a:p>
          <a:p>
            <a:pPr marL="0" indent="0"/>
            <a:endParaRPr lang="uk-UA" sz="2800" dirty="0" smtClean="0"/>
          </a:p>
        </p:txBody>
      </p:sp>
    </p:spTree>
    <p:extLst>
      <p:ext uri="{BB962C8B-B14F-4D97-AF65-F5344CB8AC3E}">
        <p14:creationId xmlns:p14="http://schemas.microsoft.com/office/powerpoint/2010/main" val="38430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16632"/>
            <a:ext cx="5328592" cy="34553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6228184" cy="3429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03">
            <a:off x="6677665" y="4241778"/>
            <a:ext cx="1440160" cy="180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2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600" b="1" i="1" dirty="0" smtClean="0">
                <a:solidFill>
                  <a:srgbClr val="FF6600"/>
                </a:solidFill>
                <a:latin typeface="BatangChe" pitchFamily="49" charset="-127"/>
                <a:ea typeface="BatangChe" pitchFamily="49" charset="-127"/>
                <a:cs typeface="Arial" pitchFamily="34" charset="0"/>
              </a:rPr>
              <a:t>Список учнів</a:t>
            </a:r>
            <a:endParaRPr lang="uk-UA" sz="3600" b="1" i="1" dirty="0">
              <a:solidFill>
                <a:srgbClr val="FF6600"/>
              </a:solidFill>
              <a:latin typeface="BatangChe" pitchFamily="49" charset="-127"/>
              <a:ea typeface="BatangChe" pitchFamily="49" charset="-127"/>
              <a:cs typeface="Arial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23322950"/>
              </p:ext>
            </p:extLst>
          </p:nvPr>
        </p:nvGraphicFramePr>
        <p:xfrm>
          <a:off x="467544" y="1268760"/>
          <a:ext cx="5048994" cy="296672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584498"/>
                <a:gridCol w="2520280"/>
                <a:gridCol w="720080"/>
                <a:gridCol w="1224136"/>
              </a:tblGrid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№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Прізвище та ім’я учня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Клас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Примітка</a:t>
                      </a:r>
                      <a:endParaRPr lang="uk-U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1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Андрушко</a:t>
                      </a:r>
                      <a:r>
                        <a:rPr lang="uk-UA" dirty="0" smtClean="0"/>
                        <a:t> Аліна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7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2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Ільніцька</a:t>
                      </a:r>
                      <a:r>
                        <a:rPr lang="uk-UA" dirty="0" smtClean="0"/>
                        <a:t> </a:t>
                      </a:r>
                      <a:r>
                        <a:rPr lang="uk-UA" baseline="0" dirty="0" smtClean="0"/>
                        <a:t> Марія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7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3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Когут Ірина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6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4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Крупич</a:t>
                      </a:r>
                      <a:r>
                        <a:rPr lang="uk-UA" dirty="0" smtClean="0"/>
                        <a:t> Галина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6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5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Михайлів Марія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6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6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Шевчук Діана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6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7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Шевчук Юлія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6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Объект 10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865137547"/>
              </p:ext>
            </p:extLst>
          </p:nvPr>
        </p:nvGraphicFramePr>
        <p:xfrm>
          <a:off x="378882" y="4293096"/>
          <a:ext cx="5256584" cy="126973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77871"/>
                <a:gridCol w="2150421"/>
                <a:gridCol w="1314146"/>
                <a:gridCol w="1314146"/>
              </a:tblGrid>
              <a:tr h="432048"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uk-UA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b="0" dirty="0" smtClean="0">
                          <a:solidFill>
                            <a:schemeClr val="tx1"/>
                          </a:solidFill>
                        </a:rPr>
                        <a:t>Черепаха Інна</a:t>
                      </a:r>
                      <a:endParaRPr lang="uk-UA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b="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uk-UA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418845">
                <a:tc>
                  <a:txBody>
                    <a:bodyPr/>
                    <a:lstStyle/>
                    <a:p>
                      <a:r>
                        <a:rPr lang="uk-UA" dirty="0" smtClean="0"/>
                        <a:t>9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Фенюк</a:t>
                      </a:r>
                      <a:r>
                        <a:rPr lang="uk-UA" dirty="0" smtClean="0"/>
                        <a:t> Наталія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6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</a:tr>
              <a:tr h="418845">
                <a:tc>
                  <a:txBody>
                    <a:bodyPr/>
                    <a:lstStyle/>
                    <a:p>
                      <a:r>
                        <a:rPr lang="uk-UA" dirty="0" smtClean="0"/>
                        <a:t>10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Яремко Людмила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6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466" y="1124744"/>
            <a:ext cx="3461370" cy="479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46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5496" y="1701848"/>
            <a:ext cx="9001000" cy="3108960"/>
          </a:xfrm>
        </p:spPr>
        <p:txBody>
          <a:bodyPr>
            <a:normAutofit/>
          </a:bodyPr>
          <a:lstStyle/>
          <a:p>
            <a:r>
              <a:rPr lang="uk-UA" sz="3200" dirty="0" smtClean="0"/>
              <a:t>9-ий день (09.06)</a:t>
            </a:r>
            <a:r>
              <a:rPr lang="uk-UA" sz="3200" dirty="0" err="1" smtClean="0"/>
              <a:t>День</a:t>
            </a:r>
            <a:r>
              <a:rPr lang="uk-UA" sz="3200" dirty="0" smtClean="0"/>
              <a:t> мрій «</a:t>
            </a:r>
            <a:r>
              <a:rPr lang="en-US" sz="3200" dirty="0" smtClean="0"/>
              <a:t>Der Tag der </a:t>
            </a:r>
            <a:r>
              <a:rPr lang="en-US" sz="3200" dirty="0" err="1" smtClean="0"/>
              <a:t>Tr</a:t>
            </a:r>
            <a:r>
              <a:rPr lang="en-US" sz="3200" dirty="0" err="1" smtClean="0"/>
              <a:t>ä</a:t>
            </a:r>
            <a:r>
              <a:rPr lang="en-US" sz="3200" dirty="0" err="1" smtClean="0"/>
              <a:t>ume</a:t>
            </a:r>
            <a:r>
              <a:rPr lang="uk-UA" sz="3200" dirty="0" smtClean="0"/>
              <a:t>»</a:t>
            </a:r>
            <a:endParaRPr lang="en-US" sz="3200" dirty="0" smtClean="0"/>
          </a:p>
          <a:p>
            <a:pPr marL="457200" indent="-457200">
              <a:buFont typeface="Wingdings" pitchFamily="2" charset="2"/>
              <a:buChar char="ü"/>
            </a:pPr>
            <a:r>
              <a:rPr lang="uk-UA" sz="2800" dirty="0" err="1" smtClean="0"/>
              <a:t>Фізкультхвилинка</a:t>
            </a:r>
            <a:r>
              <a:rPr lang="uk-UA" sz="2800" dirty="0" smtClean="0"/>
              <a:t> ;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uk-UA" sz="2800" dirty="0" smtClean="0"/>
              <a:t>Написання твору-роздуму на тему : «</a:t>
            </a:r>
            <a:r>
              <a:rPr lang="en-US" sz="2800" dirty="0" err="1" smtClean="0"/>
              <a:t>Meine</a:t>
            </a:r>
            <a:r>
              <a:rPr lang="en-US" sz="2800" dirty="0" smtClean="0"/>
              <a:t> </a:t>
            </a:r>
            <a:r>
              <a:rPr lang="en-US" sz="2800" smtClean="0"/>
              <a:t>Tr</a:t>
            </a:r>
            <a:r>
              <a:rPr lang="en-US" sz="2800" dirty="0"/>
              <a:t>ä</a:t>
            </a:r>
            <a:r>
              <a:rPr lang="en-US" sz="2800" smtClean="0"/>
              <a:t>ume</a:t>
            </a:r>
            <a:r>
              <a:rPr lang="uk-UA" sz="2800" dirty="0" smtClean="0"/>
              <a:t>» ;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uk-UA" sz="2800" dirty="0" smtClean="0"/>
              <a:t>Створення дерева бажань 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269" y="3356992"/>
            <a:ext cx="3182011" cy="281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5760640" cy="374342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212976"/>
            <a:ext cx="4644008" cy="33569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149080"/>
            <a:ext cx="3312368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33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89662" y="1124744"/>
            <a:ext cx="8928992" cy="3108960"/>
          </a:xfrm>
        </p:spPr>
        <p:txBody>
          <a:bodyPr>
            <a:normAutofit fontScale="92500" lnSpcReduction="10000"/>
          </a:bodyPr>
          <a:lstStyle/>
          <a:p>
            <a:r>
              <a:rPr lang="uk-UA" sz="3200" dirty="0" smtClean="0"/>
              <a:t>10-ий день (10.06)</a:t>
            </a:r>
            <a:r>
              <a:rPr lang="uk-UA" sz="3200" dirty="0" err="1" smtClean="0"/>
              <a:t>День</a:t>
            </a:r>
            <a:r>
              <a:rPr lang="uk-UA" sz="3200" dirty="0" smtClean="0"/>
              <a:t> прощання «</a:t>
            </a:r>
            <a:r>
              <a:rPr lang="en-US" sz="3200" dirty="0" smtClean="0"/>
              <a:t>Der Tag der </a:t>
            </a:r>
            <a:r>
              <a:rPr lang="en-US" sz="3200" dirty="0" err="1" smtClean="0"/>
              <a:t>Abschied</a:t>
            </a:r>
            <a:r>
              <a:rPr lang="uk-UA" sz="3200" dirty="0" smtClean="0"/>
              <a:t>»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uk-UA" sz="2800" dirty="0" err="1" smtClean="0"/>
              <a:t>Фізкультхвилинка</a:t>
            </a:r>
            <a:r>
              <a:rPr lang="uk-UA" sz="2800" dirty="0" smtClean="0"/>
              <a:t> ;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uk-UA" sz="2800" dirty="0" smtClean="0"/>
              <a:t>Створення колажу та його презентація ;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uk-UA" sz="2800" dirty="0" smtClean="0"/>
              <a:t>Малюнки на асфальті на різну тематику ;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uk-UA" sz="2800" dirty="0" smtClean="0"/>
              <a:t>Нагородження активістів та підсумки роботи у мовному таборі «Дружба» .</a:t>
            </a:r>
            <a:endParaRPr lang="uk-UA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933056"/>
            <a:ext cx="4497903" cy="299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27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4704705" cy="350418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212976"/>
            <a:ext cx="4644008" cy="3429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016"/>
            <a:ext cx="4932040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46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916832"/>
            <a:ext cx="6660232" cy="49411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" y="0"/>
            <a:ext cx="5148889" cy="4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92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20688"/>
            <a:ext cx="7876356" cy="548640"/>
          </a:xfrm>
        </p:spPr>
        <p:txBody>
          <a:bodyPr/>
          <a:lstStyle/>
          <a:p>
            <a:r>
              <a:rPr lang="uk-UA" dirty="0" smtClean="0"/>
              <a:t>Мета проведення літнього мовного табору</a:t>
            </a:r>
            <a:br>
              <a:rPr lang="uk-UA" dirty="0" smtClean="0"/>
            </a:br>
            <a:r>
              <a:rPr lang="uk-UA" dirty="0" smtClean="0"/>
              <a:t>                            </a:t>
            </a:r>
            <a:r>
              <a:rPr lang="uk-UA" sz="3600" dirty="0" smtClean="0"/>
              <a:t> </a:t>
            </a:r>
            <a:r>
              <a:rPr lang="en-US" sz="3600" dirty="0" smtClean="0"/>
              <a:t>“</a:t>
            </a:r>
            <a:r>
              <a:rPr lang="uk-UA" sz="3600" dirty="0" smtClean="0"/>
              <a:t> </a:t>
            </a:r>
            <a:r>
              <a:rPr lang="uk-UA" sz="3600" dirty="0" smtClean="0">
                <a:solidFill>
                  <a:srgbClr val="FF6600"/>
                </a:solidFill>
              </a:rPr>
              <a:t>Д</a:t>
            </a:r>
            <a:r>
              <a:rPr lang="uk-UA" sz="3600" dirty="0" smtClean="0">
                <a:solidFill>
                  <a:srgbClr val="00FF00"/>
                </a:solidFill>
              </a:rPr>
              <a:t>р</a:t>
            </a:r>
            <a:r>
              <a:rPr lang="uk-UA" sz="3600" dirty="0" smtClean="0">
                <a:solidFill>
                  <a:srgbClr val="EA2AD3"/>
                </a:solidFill>
              </a:rPr>
              <a:t>у</a:t>
            </a:r>
            <a:r>
              <a:rPr lang="uk-UA" sz="3600" dirty="0" smtClean="0">
                <a:solidFill>
                  <a:srgbClr val="00B0F0"/>
                </a:solidFill>
              </a:rPr>
              <a:t>ж</a:t>
            </a:r>
            <a:r>
              <a:rPr lang="uk-UA" sz="3600" dirty="0" smtClean="0">
                <a:solidFill>
                  <a:srgbClr val="92D050"/>
                </a:solidFill>
              </a:rPr>
              <a:t>б</a:t>
            </a:r>
            <a:r>
              <a:rPr lang="uk-UA" sz="3600" dirty="0" smtClean="0">
                <a:solidFill>
                  <a:srgbClr val="FF0000"/>
                </a:solidFill>
              </a:rPr>
              <a:t>а</a:t>
            </a:r>
            <a:r>
              <a:rPr lang="uk-UA" sz="3600" dirty="0" smtClean="0"/>
              <a:t> </a:t>
            </a:r>
            <a:r>
              <a:rPr lang="en-US" sz="3600" dirty="0" smtClean="0"/>
              <a:t>”</a:t>
            </a:r>
            <a:r>
              <a:rPr lang="uk-UA" sz="3600" dirty="0" smtClean="0"/>
              <a:t>  </a:t>
            </a:r>
            <a:r>
              <a:rPr lang="uk-UA" dirty="0" smtClean="0"/>
              <a:t>:</a:t>
            </a:r>
            <a:br>
              <a:rPr lang="uk-UA" dirty="0" smtClean="0"/>
            </a:br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7544" y="1628800"/>
            <a:ext cx="8217346" cy="316835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uk-UA" dirty="0" smtClean="0"/>
              <a:t>Здобути необхідні мовні навички ;</a:t>
            </a:r>
          </a:p>
          <a:p>
            <a:pPr marL="457200" indent="-457200">
              <a:buFont typeface="+mj-lt"/>
              <a:buAutoNum type="arabicPeriod"/>
            </a:pPr>
            <a:r>
              <a:rPr lang="uk-UA" dirty="0" smtClean="0"/>
              <a:t>Непомітно подолати мовний бар’єр ;</a:t>
            </a:r>
          </a:p>
          <a:p>
            <a:pPr marL="457200" indent="-457200">
              <a:buFont typeface="+mj-lt"/>
              <a:buAutoNum type="arabicPeriod"/>
            </a:pPr>
            <a:r>
              <a:rPr lang="uk-UA" dirty="0"/>
              <a:t>У</a:t>
            </a:r>
            <a:r>
              <a:rPr lang="uk-UA" dirty="0" smtClean="0"/>
              <a:t>досконалювати свою розмовну мову ;</a:t>
            </a:r>
          </a:p>
          <a:p>
            <a:pPr marL="457200" indent="-457200">
              <a:buFont typeface="+mj-lt"/>
              <a:buAutoNum type="arabicPeriod"/>
            </a:pPr>
            <a:r>
              <a:rPr lang="uk-UA" dirty="0" smtClean="0"/>
              <a:t>Поєднати навчання із захопливим відпочинком ;</a:t>
            </a:r>
          </a:p>
          <a:p>
            <a:pPr marL="457200" indent="-457200">
              <a:buFont typeface="+mj-lt"/>
              <a:buAutoNum type="arabicPeriod"/>
            </a:pPr>
            <a:r>
              <a:rPr lang="uk-UA" dirty="0" smtClean="0"/>
              <a:t>Отримати мотивацію для подальшого удосконалення німецької мови .</a:t>
            </a:r>
          </a:p>
          <a:p>
            <a:pPr marL="0" indent="0"/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591257"/>
            <a:ext cx="27432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56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76672"/>
            <a:ext cx="7520940" cy="548640"/>
          </a:xfrm>
        </p:spPr>
        <p:txBody>
          <a:bodyPr/>
          <a:lstStyle/>
          <a:p>
            <a:r>
              <a:rPr lang="uk-UA" dirty="0" smtClean="0"/>
              <a:t>План роботи літнього мовного табору</a:t>
            </a:r>
            <a:br>
              <a:rPr lang="uk-UA" dirty="0" smtClean="0"/>
            </a:br>
            <a:r>
              <a:rPr lang="uk-UA" dirty="0" smtClean="0"/>
              <a:t>                           </a:t>
            </a:r>
            <a:r>
              <a:rPr lang="en-US" sz="4000" dirty="0" smtClean="0"/>
              <a:t>“</a:t>
            </a:r>
            <a:r>
              <a:rPr lang="uk-UA" sz="4000" dirty="0" smtClean="0"/>
              <a:t> </a:t>
            </a:r>
            <a:r>
              <a:rPr lang="uk-UA" sz="4000" dirty="0">
                <a:solidFill>
                  <a:srgbClr val="FF6600"/>
                </a:solidFill>
              </a:rPr>
              <a:t>Д</a:t>
            </a:r>
            <a:r>
              <a:rPr lang="uk-UA" sz="4000" dirty="0">
                <a:solidFill>
                  <a:srgbClr val="00FF00"/>
                </a:solidFill>
              </a:rPr>
              <a:t>р</a:t>
            </a:r>
            <a:r>
              <a:rPr lang="uk-UA" sz="4000" dirty="0">
                <a:solidFill>
                  <a:srgbClr val="EA2AD3"/>
                </a:solidFill>
              </a:rPr>
              <a:t>у</a:t>
            </a:r>
            <a:r>
              <a:rPr lang="uk-UA" sz="4000" dirty="0">
                <a:solidFill>
                  <a:srgbClr val="00B0F0"/>
                </a:solidFill>
              </a:rPr>
              <a:t>ж</a:t>
            </a:r>
            <a:r>
              <a:rPr lang="uk-UA" sz="4000" dirty="0">
                <a:solidFill>
                  <a:srgbClr val="92D050"/>
                </a:solidFill>
              </a:rPr>
              <a:t>б</a:t>
            </a:r>
            <a:r>
              <a:rPr lang="uk-UA" sz="4000" dirty="0">
                <a:solidFill>
                  <a:srgbClr val="FF0000"/>
                </a:solidFill>
              </a:rPr>
              <a:t>а</a:t>
            </a:r>
            <a:r>
              <a:rPr lang="uk-UA" sz="4000" dirty="0"/>
              <a:t> </a:t>
            </a:r>
            <a:r>
              <a:rPr lang="en-US" sz="4000" dirty="0"/>
              <a:t>”</a:t>
            </a:r>
            <a:r>
              <a:rPr lang="uk-UA" dirty="0"/>
              <a:t>  :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806278"/>
            <a:ext cx="3762375" cy="3181350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0" y="1988840"/>
            <a:ext cx="9540552" cy="3108960"/>
          </a:xfrm>
        </p:spPr>
        <p:txBody>
          <a:bodyPr>
            <a:normAutofit lnSpcReduction="10000"/>
          </a:bodyPr>
          <a:lstStyle/>
          <a:p>
            <a:pPr marL="0" indent="0"/>
            <a:r>
              <a:rPr lang="uk-UA" sz="3200" i="1" dirty="0" smtClean="0"/>
              <a:t>1-ий день(30.05) Ласкаво просимо ! </a:t>
            </a:r>
            <a:r>
              <a:rPr lang="uk-UA" sz="3200" i="1" dirty="0" smtClean="0"/>
              <a:t>«</a:t>
            </a:r>
            <a:r>
              <a:rPr lang="en-US" sz="3200" i="1" dirty="0" err="1" smtClean="0"/>
              <a:t>Herzlich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willkommen</a:t>
            </a:r>
            <a:r>
              <a:rPr lang="en-US" sz="3200" i="1" dirty="0" smtClean="0"/>
              <a:t> </a:t>
            </a:r>
            <a:r>
              <a:rPr lang="en-US" sz="3200" i="1" dirty="0" smtClean="0"/>
              <a:t>!</a:t>
            </a:r>
            <a:r>
              <a:rPr lang="uk-UA" sz="3200" i="1" dirty="0" smtClean="0"/>
              <a:t>»</a:t>
            </a:r>
            <a:endParaRPr lang="uk-UA" sz="3200" i="1" dirty="0" smtClean="0"/>
          </a:p>
          <a:p>
            <a:pPr>
              <a:buFont typeface="Wingdings" pitchFamily="2" charset="2"/>
              <a:buChar char="v"/>
            </a:pPr>
            <a:r>
              <a:rPr lang="uk-UA" sz="2800" dirty="0" smtClean="0"/>
              <a:t>Оформлення назви та девізу табору ;</a:t>
            </a:r>
          </a:p>
          <a:p>
            <a:pPr>
              <a:buFont typeface="Wingdings" pitchFamily="2" charset="2"/>
              <a:buChar char="v"/>
            </a:pPr>
            <a:r>
              <a:rPr lang="uk-UA" sz="2800" dirty="0" smtClean="0"/>
              <a:t>Тематична рухлива гра з м’ячем «Будьмо знайомі» ;</a:t>
            </a:r>
          </a:p>
          <a:p>
            <a:pPr>
              <a:buFont typeface="Wingdings" pitchFamily="2" charset="2"/>
              <a:buChar char="v"/>
            </a:pPr>
            <a:r>
              <a:rPr lang="uk-UA" sz="2800" dirty="0" smtClean="0"/>
              <a:t>Анкетування ;</a:t>
            </a:r>
          </a:p>
          <a:p>
            <a:pPr>
              <a:buFont typeface="Wingdings" pitchFamily="2" charset="2"/>
              <a:buChar char="v"/>
            </a:pPr>
            <a:r>
              <a:rPr lang="uk-UA" sz="2800" dirty="0" smtClean="0"/>
              <a:t>Інтерактивна гра «Павутинка дружби» .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126567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16632"/>
            <a:ext cx="4752528" cy="3431182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924944"/>
            <a:ext cx="4896544" cy="37170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02818">
            <a:off x="5080580" y="3128420"/>
            <a:ext cx="315273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62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7504" y="1412776"/>
            <a:ext cx="9002605" cy="3108960"/>
          </a:xfrm>
        </p:spPr>
        <p:txBody>
          <a:bodyPr/>
          <a:lstStyle/>
          <a:p>
            <a:r>
              <a:rPr lang="uk-UA" sz="3200" i="1" dirty="0" smtClean="0"/>
              <a:t>2-ий день (31.05) </a:t>
            </a:r>
            <a:r>
              <a:rPr lang="uk-UA" sz="3200" i="1" dirty="0" err="1" smtClean="0"/>
              <a:t>День</a:t>
            </a:r>
            <a:r>
              <a:rPr lang="uk-UA" sz="3200" i="1" dirty="0" smtClean="0"/>
              <a:t> спорту «</a:t>
            </a:r>
            <a:r>
              <a:rPr lang="en-US" sz="3200" i="1" dirty="0" smtClean="0"/>
              <a:t>Der </a:t>
            </a:r>
            <a:r>
              <a:rPr lang="en-US" sz="3200" i="1" dirty="0" err="1" smtClean="0"/>
              <a:t>sportliche</a:t>
            </a:r>
            <a:r>
              <a:rPr lang="en-US" sz="3200" i="1" dirty="0" smtClean="0"/>
              <a:t> Tag</a:t>
            </a:r>
            <a:r>
              <a:rPr lang="uk-UA" sz="3200" i="1" dirty="0" smtClean="0"/>
              <a:t>»</a:t>
            </a:r>
            <a:endParaRPr lang="en-US" sz="3200" i="1" dirty="0" smtClean="0"/>
          </a:p>
          <a:p>
            <a:pPr>
              <a:buFont typeface="Wingdings" pitchFamily="2" charset="2"/>
              <a:buChar char="q"/>
            </a:pPr>
            <a:r>
              <a:rPr lang="uk-UA" sz="2800" dirty="0" err="1" smtClean="0"/>
              <a:t>Фізкультхвилинка</a:t>
            </a:r>
            <a:r>
              <a:rPr lang="uk-UA" sz="2800" dirty="0" smtClean="0"/>
              <a:t> ;</a:t>
            </a:r>
          </a:p>
          <a:p>
            <a:pPr>
              <a:buFont typeface="Wingdings" pitchFamily="2" charset="2"/>
              <a:buChar char="q"/>
            </a:pPr>
            <a:r>
              <a:rPr lang="uk-UA" sz="2800" dirty="0" smtClean="0"/>
              <a:t>Перегляд відеофільму про відомих німецьких та українських спортсменів ;</a:t>
            </a:r>
          </a:p>
          <a:p>
            <a:pPr>
              <a:buFont typeface="Wingdings" pitchFamily="2" charset="2"/>
              <a:buChar char="q"/>
            </a:pPr>
            <a:r>
              <a:rPr lang="uk-UA" sz="2800" dirty="0" smtClean="0"/>
              <a:t>Гра з м’ячем та закріплення лексики .</a:t>
            </a:r>
            <a:endParaRPr lang="uk-UA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548680"/>
            <a:ext cx="3888432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4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16632"/>
            <a:ext cx="4752528" cy="324036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284984"/>
            <a:ext cx="4974677" cy="35010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933056"/>
            <a:ext cx="38100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8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01142">
            <a:off x="5008648" y="235676"/>
            <a:ext cx="4046669" cy="4046669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5496" y="1556792"/>
            <a:ext cx="9108504" cy="3254016"/>
          </a:xfrm>
        </p:spPr>
        <p:txBody>
          <a:bodyPr>
            <a:normAutofit/>
          </a:bodyPr>
          <a:lstStyle/>
          <a:p>
            <a:r>
              <a:rPr lang="uk-UA" sz="3200" i="1" dirty="0" smtClean="0"/>
              <a:t>3-ий день (01.06)</a:t>
            </a:r>
            <a:r>
              <a:rPr lang="en-US" sz="3200" i="1" dirty="0" smtClean="0"/>
              <a:t> </a:t>
            </a:r>
            <a:r>
              <a:rPr lang="uk-UA" sz="3200" i="1" dirty="0" smtClean="0"/>
              <a:t>День дружби</a:t>
            </a:r>
            <a:r>
              <a:rPr lang="en-US" sz="3200" i="1" dirty="0" smtClean="0"/>
              <a:t> </a:t>
            </a:r>
            <a:r>
              <a:rPr lang="uk-UA" sz="3200" i="1" dirty="0" smtClean="0"/>
              <a:t>«</a:t>
            </a:r>
            <a:r>
              <a:rPr lang="en-US" sz="3200" i="1" dirty="0" smtClean="0"/>
              <a:t>Der Tag der </a:t>
            </a:r>
            <a:r>
              <a:rPr lang="en-US" sz="3200" i="1" dirty="0" err="1" smtClean="0"/>
              <a:t>Freundschaft</a:t>
            </a:r>
            <a:r>
              <a:rPr lang="uk-UA" sz="3200" i="1" dirty="0" smtClean="0"/>
              <a:t>»</a:t>
            </a:r>
            <a:endParaRPr lang="en-US" sz="3200" i="1" dirty="0" smtClean="0"/>
          </a:p>
          <a:p>
            <a:pPr marL="457200" indent="-457200">
              <a:buFont typeface="Wingdings" pitchFamily="2" charset="2"/>
              <a:buChar char="Ø"/>
            </a:pPr>
            <a:r>
              <a:rPr lang="uk-UA" sz="2800" dirty="0" err="1" smtClean="0"/>
              <a:t>Фізкультхвилинка</a:t>
            </a:r>
            <a:r>
              <a:rPr lang="uk-UA" sz="2800" dirty="0" smtClean="0"/>
              <a:t> ;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uk-UA" sz="2800" dirty="0" smtClean="0"/>
              <a:t>Конкурс малюнків «Я малюю друга » ;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uk-UA" sz="2800" dirty="0" smtClean="0"/>
              <a:t>Гра «</a:t>
            </a:r>
            <a:r>
              <a:rPr lang="en-US" sz="2800" dirty="0" smtClean="0"/>
              <a:t>Memory-Spiel</a:t>
            </a:r>
            <a:r>
              <a:rPr lang="uk-UA" sz="2800" dirty="0" smtClean="0"/>
              <a:t>» ;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uk-UA" sz="2800" dirty="0" smtClean="0"/>
              <a:t>Виготовлення листівок та їх підпис .</a:t>
            </a:r>
            <a:endParaRPr lang="en-US" sz="2800" dirty="0" smtClean="0"/>
          </a:p>
          <a:p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val="71993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8640"/>
            <a:ext cx="4968552" cy="316736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068960"/>
            <a:ext cx="5796136" cy="36724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0"/>
            <a:ext cx="2592288" cy="293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83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215</TotalTime>
  <Words>458</Words>
  <Application>Microsoft Office PowerPoint</Application>
  <PresentationFormat>Экран (4:3)</PresentationFormat>
  <Paragraphs>94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Углы</vt:lpstr>
      <vt:lpstr>Der Sommersprachlager  ” Die Freundschaft “</vt:lpstr>
      <vt:lpstr>Список учнів</vt:lpstr>
      <vt:lpstr>Мета проведення літнього мовного табору                              “ Дружба ”  : </vt:lpstr>
      <vt:lpstr>План роботи літнього мовного табору                            “ Дружба ”  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 Sommersprachlager  ” Freundschaft “</dc:title>
  <dc:creator>Customer</dc:creator>
  <cp:lastModifiedBy>Customer</cp:lastModifiedBy>
  <cp:revision>23</cp:revision>
  <dcterms:created xsi:type="dcterms:W3CDTF">2016-07-10T16:21:31Z</dcterms:created>
  <dcterms:modified xsi:type="dcterms:W3CDTF">2016-08-24T18:14:18Z</dcterms:modified>
</cp:coreProperties>
</file>