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4" r:id="rId13"/>
    <p:sldId id="272" r:id="rId14"/>
    <p:sldId id="30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05" autoAdjust="0"/>
  </p:normalViewPr>
  <p:slideViewPr>
    <p:cSldViewPr>
      <p:cViewPr varScale="1">
        <p:scale>
          <a:sx n="51" d="100"/>
          <a:sy n="51" d="100"/>
        </p:scale>
        <p:origin x="-123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2189236"/>
            <a:ext cx="6624736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200" dirty="0" smtClean="0">
                <a:solidFill>
                  <a:srgbClr val="C00000"/>
                </a:solidFill>
                <a:ea typeface="+mj-ea"/>
                <a:cs typeface="+mj-cs"/>
              </a:rPr>
              <a:t>Essen und Trinken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552728" cy="136815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>
                <a:solidFill>
                  <a:srgbClr val="993366"/>
                </a:solidFill>
              </a:rPr>
              <a:t/>
            </a:r>
            <a:br>
              <a:rPr lang="de-DE" dirty="0" smtClean="0">
                <a:solidFill>
                  <a:srgbClr val="993366"/>
                </a:solidFill>
              </a:rPr>
            </a:br>
            <a:r>
              <a:rPr lang="de-DE" dirty="0">
                <a:solidFill>
                  <a:srgbClr val="993366"/>
                </a:solidFill>
              </a:rPr>
              <a:t/>
            </a:r>
            <a:br>
              <a:rPr lang="de-DE" dirty="0">
                <a:solidFill>
                  <a:srgbClr val="993366"/>
                </a:solidFill>
              </a:rPr>
            </a:br>
            <a:r>
              <a:rPr lang="de-DE" sz="7300" dirty="0" err="1" smtClean="0">
                <a:solidFill>
                  <a:srgbClr val="993366"/>
                </a:solidFill>
                <a:latin typeface="Aharoni" pitchFamily="2" charset="-79"/>
                <a:cs typeface="Aharoni" pitchFamily="2" charset="-79"/>
              </a:rPr>
              <a:t>Relaxpause</a:t>
            </a:r>
            <a:r>
              <a:rPr lang="de-DE" sz="7300" dirty="0" smtClean="0">
                <a:solidFill>
                  <a:srgbClr val="993366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de-DE" sz="7300" dirty="0" smtClean="0">
                <a:solidFill>
                  <a:srgbClr val="993366"/>
                </a:solidFill>
                <a:latin typeface="Aharoni" pitchFamily="2" charset="-79"/>
                <a:cs typeface="Aharoni" pitchFamily="2" charset="-79"/>
              </a:rPr>
            </a:br>
            <a:r>
              <a:rPr lang="de-DE" sz="7300" dirty="0" smtClean="0">
                <a:solidFill>
                  <a:srgbClr val="993366"/>
                </a:solidFill>
                <a:latin typeface="Aharoni" pitchFamily="2" charset="-79"/>
                <a:cs typeface="Aharoni" pitchFamily="2" charset="-79"/>
              </a:rPr>
              <a:t>Spiel "Ja" oder "Nein"</a:t>
            </a:r>
            <a:endParaRPr lang="uk-UA" sz="7300" dirty="0">
              <a:solidFill>
                <a:srgbClr val="993366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341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143000"/>
          </a:xfrm>
        </p:spPr>
        <p:txBody>
          <a:bodyPr>
            <a:noAutofit/>
          </a:bodyPr>
          <a:lstStyle/>
          <a:p>
            <a:r>
              <a:rPr lang="de-DE" sz="7200" dirty="0" smtClean="0">
                <a:solidFill>
                  <a:srgbClr val="993366"/>
                </a:solidFill>
                <a:latin typeface="Algerian" panose="04020705040A02060702" pitchFamily="82" charset="0"/>
              </a:rPr>
              <a:t>Lesen </a:t>
            </a:r>
            <a:endParaRPr lang="uk-UA" sz="7200" dirty="0">
              <a:solidFill>
                <a:srgbClr val="993366"/>
              </a:solidFill>
            </a:endParaRPr>
          </a:p>
        </p:txBody>
      </p:sp>
      <p:pic>
        <p:nvPicPr>
          <p:cNvPr id="1026" name="Picture 2" descr="http://ngoaingupanda.com/wp-content/uploads/2016/10/L%E1%BB%8Bch-s%E1%BB%AD-v%C3%A0-n%E1%BB%99i-dung-s%C3%A1ch-Tam-T%E1%BB%B1-Kinh-c%E1%BB%A7a-Trung-Qu%E1%BB%91c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385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988840"/>
            <a:ext cx="41044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993366"/>
                </a:solidFill>
              </a:rPr>
              <a:t>Ich habe einen Brief aus Deutschland bekommen. Aber ich habe dort viele Fehler gesehen. Helft mir bitte diesen Brief lesen. Stellt die nötigen Buchstaben ein</a:t>
            </a:r>
            <a:r>
              <a:rPr lang="uk-UA" sz="3200" dirty="0" smtClean="0">
                <a:solidFill>
                  <a:srgbClr val="993366"/>
                </a:solidFill>
              </a:rPr>
              <a:t>!</a:t>
            </a:r>
            <a:endParaRPr lang="uk-UA" sz="32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08720"/>
            <a:ext cx="7038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dirty="0" smtClean="0">
                <a:solidFill>
                  <a:srgbClr val="993366"/>
                </a:solidFill>
                <a:latin typeface="Algerian" pitchFamily="82" charset="0"/>
              </a:rPr>
              <a:t>Hörverstehen</a:t>
            </a:r>
            <a:r>
              <a:rPr lang="de-DE" sz="2800" dirty="0"/>
              <a:t/>
            </a:r>
            <a:br>
              <a:rPr lang="de-DE" sz="2800" dirty="0"/>
            </a:br>
            <a:endParaRPr lang="ru-RU" sz="3600" b="1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993366"/>
                </a:solidFill>
                <a:latin typeface="Aharoni" pitchFamily="2" charset="-79"/>
                <a:cs typeface="Aharoni" pitchFamily="2" charset="-79"/>
              </a:rPr>
              <a:t>Kreatives Spiel </a:t>
            </a:r>
            <a:endParaRPr lang="uk-UA" dirty="0">
              <a:solidFill>
                <a:srgbClr val="993366"/>
              </a:solidFill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953674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993366"/>
                </a:solidFill>
              </a:rPr>
              <a:t>Was essen und trinken die Schüler eurer Klasse gern und nicht besonders gern</a:t>
            </a:r>
            <a:r>
              <a:rPr lang="uk-UA" sz="3600" dirty="0" smtClean="0">
                <a:solidFill>
                  <a:srgbClr val="993366"/>
                </a:solidFill>
              </a:rPr>
              <a:t>? </a:t>
            </a:r>
            <a:endParaRPr lang="de-DE" sz="3600" dirty="0" smtClean="0">
              <a:solidFill>
                <a:srgbClr val="993366"/>
              </a:solidFill>
            </a:endParaRPr>
          </a:p>
          <a:p>
            <a:r>
              <a:rPr lang="de-DE" sz="3600" dirty="0" smtClean="0">
                <a:solidFill>
                  <a:srgbClr val="993366"/>
                </a:solidFill>
              </a:rPr>
              <a:t>Füllt die Tabelle aus! </a:t>
            </a:r>
            <a:endParaRPr lang="uk-UA" sz="36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037" y="2276872"/>
            <a:ext cx="8229600" cy="1143000"/>
          </a:xfrm>
        </p:spPr>
        <p:txBody>
          <a:bodyPr>
            <a:noAutofit/>
          </a:bodyPr>
          <a:lstStyle/>
          <a:p>
            <a:r>
              <a:rPr lang="de-DE" sz="6000" dirty="0" smtClean="0">
                <a:solidFill>
                  <a:srgbClr val="993366"/>
                </a:solidFill>
                <a:latin typeface="Aharoni" pitchFamily="2" charset="-79"/>
                <a:cs typeface="Aharoni" pitchFamily="2" charset="-79"/>
              </a:rPr>
              <a:t>Präsentiert eure </a:t>
            </a:r>
            <a:br>
              <a:rPr lang="de-DE" sz="6000" dirty="0" smtClean="0">
                <a:solidFill>
                  <a:srgbClr val="993366"/>
                </a:solidFill>
                <a:latin typeface="Aharoni" pitchFamily="2" charset="-79"/>
                <a:cs typeface="Aharoni" pitchFamily="2" charset="-79"/>
              </a:rPr>
            </a:br>
            <a:r>
              <a:rPr lang="de-DE" sz="6000" dirty="0" smtClean="0">
                <a:solidFill>
                  <a:srgbClr val="993366"/>
                </a:solidFill>
                <a:latin typeface="Aharoni" pitchFamily="2" charset="-79"/>
                <a:cs typeface="Aharoni" pitchFamily="2" charset="-79"/>
              </a:rPr>
              <a:t>Speisekarten!</a:t>
            </a:r>
            <a:endParaRPr lang="ru-RU" sz="6000" dirty="0">
              <a:solidFill>
                <a:srgbClr val="993366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51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0146" y="650171"/>
            <a:ext cx="45031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Hausaufgabe</a:t>
            </a:r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988840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 smtClean="0">
                <a:solidFill>
                  <a:srgbClr val="993366"/>
                </a:solidFill>
                <a:latin typeface="Monotype Corsiva" panose="03010101010201010101" pitchFamily="66" charset="0"/>
              </a:rPr>
              <a:t>Lest die Gedächtniskärtchen und äußert eure Meinungen</a:t>
            </a:r>
            <a:r>
              <a:rPr lang="en-US" sz="5400" dirty="0" smtClean="0">
                <a:solidFill>
                  <a:srgbClr val="993366"/>
                </a:solidFill>
                <a:latin typeface="Monotype Corsiva" panose="03010101010201010101" pitchFamily="66" charset="0"/>
              </a:rPr>
              <a:t>!</a:t>
            </a:r>
            <a:endParaRPr lang="uk-UA" sz="5400" dirty="0">
              <a:solidFill>
                <a:srgbClr val="99336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151" y="1052736"/>
            <a:ext cx="8229600" cy="1143000"/>
          </a:xfrm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993366"/>
                </a:solidFill>
                <a:latin typeface="+mn-lt"/>
              </a:rPr>
              <a:t>Mundgymnastik</a:t>
            </a:r>
            <a:endParaRPr lang="ru-RU" sz="5400" b="1" dirty="0">
              <a:solidFill>
                <a:srgbClr val="993366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313745"/>
            <a:ext cx="60295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dirty="0" smtClean="0">
                <a:solidFill>
                  <a:srgbClr val="993366"/>
                </a:solidFill>
                <a:latin typeface="Gloucester MT Extra Condensed" pitchFamily="18" charset="0"/>
              </a:rPr>
              <a:t>Nach der Arbeit vor dem Essen  </a:t>
            </a:r>
            <a:r>
              <a:rPr lang="uk-UA" sz="4800" b="1" dirty="0" smtClean="0">
                <a:solidFill>
                  <a:srgbClr val="993366"/>
                </a:solidFill>
                <a:latin typeface="Harrington" panose="04040505050A02020702" pitchFamily="82" charset="0"/>
              </a:rPr>
              <a:t>-</a:t>
            </a:r>
            <a:r>
              <a:rPr lang="de-DE" sz="4800" b="1" dirty="0" smtClean="0">
                <a:solidFill>
                  <a:srgbClr val="993366"/>
                </a:solidFill>
                <a:latin typeface="Gloucester MT Extra Condensed" pitchFamily="18" charset="0"/>
              </a:rPr>
              <a:t> </a:t>
            </a:r>
          </a:p>
          <a:p>
            <a:r>
              <a:rPr lang="de-DE" sz="4800" b="1" dirty="0" smtClean="0">
                <a:solidFill>
                  <a:srgbClr val="993366"/>
                </a:solidFill>
                <a:latin typeface="Gloucester MT Extra Condensed" pitchFamily="18" charset="0"/>
              </a:rPr>
              <a:t>Hände waschen nicht vergessen!</a:t>
            </a:r>
            <a:endParaRPr lang="de-DE" sz="4800" b="1" dirty="0">
              <a:solidFill>
                <a:srgbClr val="993366"/>
              </a:solidFill>
              <a:latin typeface="Gloucester MT Extra Condense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0391" y="692696"/>
            <a:ext cx="38603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Ratet mal 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2060848"/>
            <a:ext cx="707525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 ist </a:t>
            </a:r>
            <a:r>
              <a:rPr lang="de-DE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wéiß</a:t>
            </a:r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wie Schnee und versinkt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 Tee.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55576" y="105273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1200" cap="none" spc="0" normalizeH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Motto der Stunde</a:t>
            </a:r>
            <a:r>
              <a:rPr kumimoji="0" lang="uk-UA" sz="4800" b="0" i="0" u="none" strike="noStrike" kern="1200" cap="none" spc="0" normalizeH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800" dirty="0" smtClean="0">
                <a:solidFill>
                  <a:srgbClr val="9933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"Wer seine Arbeit fleißig tut, dem schmeckt das Essen doppelt gut."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111244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Wortblume 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7925" y="1350055"/>
            <a:ext cx="6464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latin typeface="Monotype Corsiva" panose="03010101010201010101" pitchFamily="66" charset="0"/>
              </a:rPr>
              <a:t>Wenn ihr die Wörter Essen und Trinken hört, was fällt euch ein </a:t>
            </a:r>
            <a:r>
              <a:rPr lang="uk-UA" sz="4000" dirty="0" smtClean="0">
                <a:latin typeface="Monotype Corsiva" panose="03010101010201010101" pitchFamily="66" charset="0"/>
              </a:rPr>
              <a:t>?</a:t>
            </a:r>
            <a:endParaRPr lang="uk-UA" sz="40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4608513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9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D60093"/>
                </a:solidFill>
              </a:rPr>
              <a:t>Was sagt der </a:t>
            </a:r>
            <a:r>
              <a:rPr lang="de-DE" dirty="0" smtClean="0">
                <a:solidFill>
                  <a:srgbClr val="D60093"/>
                </a:solidFill>
              </a:rPr>
              <a:t>V</a:t>
            </a:r>
            <a:r>
              <a:rPr lang="de-DE" dirty="0" smtClean="0">
                <a:solidFill>
                  <a:srgbClr val="D60093"/>
                </a:solidFill>
              </a:rPr>
              <a:t>olksmund über das Essen</a:t>
            </a:r>
            <a:r>
              <a:rPr lang="uk-UA" dirty="0" smtClean="0">
                <a:solidFill>
                  <a:srgbClr val="D60093"/>
                </a:solidFill>
              </a:rPr>
              <a:t>?</a:t>
            </a:r>
            <a:endParaRPr lang="uk-UA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89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sz="5300" dirty="0" smtClean="0">
                <a:solidFill>
                  <a:srgbClr val="D60093"/>
                </a:solidFill>
                <a:latin typeface="Arial Black" pitchFamily="34" charset="0"/>
              </a:rPr>
              <a:t>Nennt bitte drei Lebensmittel, die grün , rot , gelb sind.</a:t>
            </a:r>
            <a:r>
              <a:rPr lang="de-DE" dirty="0" smtClean="0">
                <a:solidFill>
                  <a:srgbClr val="993366"/>
                </a:solidFill>
              </a:rPr>
              <a:t/>
            </a:r>
            <a:br>
              <a:rPr lang="de-DE" dirty="0" smtClean="0">
                <a:solidFill>
                  <a:srgbClr val="993366"/>
                </a:solidFill>
              </a:rPr>
            </a:br>
            <a:endParaRPr lang="uk-UA" sz="49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dirty="0" smtClean="0">
                <a:solidFill>
                  <a:srgbClr val="993366"/>
                </a:solidFill>
                <a:latin typeface="Elephant" panose="02020904090505020303" pitchFamily="18" charset="0"/>
              </a:rPr>
              <a:t>Spiel "Die Schlange"</a:t>
            </a:r>
            <a:endParaRPr lang="uk-UA" sz="6000" dirty="0">
              <a:solidFill>
                <a:srgbClr val="9933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420888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de-DE" sz="4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In der Schlange sind die </a:t>
            </a:r>
            <a:r>
              <a:rPr lang="de-DE" sz="44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S</a:t>
            </a:r>
            <a:r>
              <a:rPr lang="de-DE" sz="4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ätze versteckt. Was für Sätze sind das</a:t>
            </a:r>
            <a:r>
              <a:rPr lang="uk-UA" sz="4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?</a:t>
            </a:r>
            <a:endParaRPr lang="uk-UA" sz="44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6835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6000" dirty="0">
                <a:solidFill>
                  <a:srgbClr val="D60093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de-DE" sz="6000" dirty="0">
                <a:solidFill>
                  <a:srgbClr val="D60093"/>
                </a:solidFill>
                <a:latin typeface="Aharoni" pitchFamily="2" charset="-79"/>
                <a:cs typeface="Aharoni" pitchFamily="2" charset="-79"/>
              </a:rPr>
            </a:br>
            <a:r>
              <a:rPr lang="de-DE" sz="6000" dirty="0" smtClean="0">
                <a:solidFill>
                  <a:srgbClr val="D60093"/>
                </a:solidFill>
                <a:latin typeface="Aharoni" pitchFamily="2" charset="-79"/>
                <a:cs typeface="Aharoni" pitchFamily="2" charset="-79"/>
              </a:rPr>
              <a:t>Spielt Dialoge "Im Lebensmittelgeschäft"</a:t>
            </a:r>
            <a:r>
              <a:rPr lang="uk-UA" sz="6000" dirty="0" smtClean="0">
                <a:solidFill>
                  <a:srgbClr val="D60093"/>
                </a:solidFill>
                <a:latin typeface="Aharoni" pitchFamily="2" charset="-79"/>
                <a:cs typeface="Aharoni" pitchFamily="2" charset="-79"/>
              </a:rPr>
              <a:t>!</a:t>
            </a:r>
            <a:r>
              <a:rPr lang="de-DE" sz="6000" dirty="0" smtClean="0">
                <a:solidFill>
                  <a:srgbClr val="D60093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uk-UA" sz="6000" dirty="0">
              <a:solidFill>
                <a:srgbClr val="D60093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98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152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Mundgymnastik</vt:lpstr>
      <vt:lpstr>Презентация PowerPoint</vt:lpstr>
      <vt:lpstr>Презентация PowerPoint</vt:lpstr>
      <vt:lpstr>Wortblume </vt:lpstr>
      <vt:lpstr>Was sagt der Volksmund über das Essen?</vt:lpstr>
      <vt:lpstr>         Nennt bitte drei Lebensmittel, die grün , rot , gelb sind. </vt:lpstr>
      <vt:lpstr>Spiel "Die Schlange"</vt:lpstr>
      <vt:lpstr>         Spielt Dialoge "Im Lebensmittelgeschäft"! </vt:lpstr>
      <vt:lpstr>    Relaxpause Spiel "Ja" oder "Nein"</vt:lpstr>
      <vt:lpstr>Lesen </vt:lpstr>
      <vt:lpstr>Презентация PowerPoint</vt:lpstr>
      <vt:lpstr>Kreatives Spiel </vt:lpstr>
      <vt:lpstr>Präsentiert eure  Speisekarten!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Acer</cp:lastModifiedBy>
  <cp:revision>40</cp:revision>
  <dcterms:created xsi:type="dcterms:W3CDTF">2013-07-29T17:42:42Z</dcterms:created>
  <dcterms:modified xsi:type="dcterms:W3CDTF">2017-12-11T10:47:07Z</dcterms:modified>
</cp:coreProperties>
</file>