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147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E38F0494-D92C-4463-9918-036721D6AAFD}" type="datetimeFigureOut">
              <a:rPr lang="uk-UA" smtClean="0"/>
              <a:t>06.12.2017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01FD182-1F74-4D1F-9A19-02120513B0AA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844824"/>
            <a:ext cx="7128792" cy="1702160"/>
          </a:xfrm>
        </p:spPr>
        <p:txBody>
          <a:bodyPr>
            <a:noAutofit/>
          </a:bodyPr>
          <a:lstStyle/>
          <a:p>
            <a:pPr algn="ctr"/>
            <a:r>
              <a:rPr lang="de-DE" sz="5400" b="1" dirty="0" smtClean="0">
                <a:solidFill>
                  <a:srgbClr val="00B050"/>
                </a:solidFill>
              </a:rPr>
              <a:t>Meine pädagogische Erfahrung</a:t>
            </a:r>
            <a:endParaRPr lang="uk-UA" sz="5400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4221088"/>
            <a:ext cx="3309803" cy="1260629"/>
          </a:xfrm>
        </p:spPr>
        <p:txBody>
          <a:bodyPr>
            <a:noAutofit/>
          </a:bodyPr>
          <a:lstStyle/>
          <a:p>
            <a:r>
              <a:rPr lang="de-DE" sz="2800" b="1" dirty="0" smtClean="0">
                <a:solidFill>
                  <a:schemeClr val="tx1"/>
                </a:solidFill>
              </a:rPr>
              <a:t>Deutschlehrerin der Schule von </a:t>
            </a:r>
            <a:r>
              <a:rPr lang="de-DE" sz="2800" b="1" dirty="0" err="1" smtClean="0">
                <a:solidFill>
                  <a:schemeClr val="tx1"/>
                </a:solidFill>
              </a:rPr>
              <a:t>Ssynkiw</a:t>
            </a:r>
            <a:endParaRPr lang="de-DE" sz="2800" b="1" dirty="0" smtClean="0">
              <a:solidFill>
                <a:schemeClr val="tx1"/>
              </a:solidFill>
            </a:endParaRPr>
          </a:p>
          <a:p>
            <a:r>
              <a:rPr lang="de-DE" sz="2800" b="1" dirty="0" err="1" smtClean="0">
                <a:solidFill>
                  <a:schemeClr val="tx1"/>
                </a:solidFill>
              </a:rPr>
              <a:t>Rusak</a:t>
            </a:r>
            <a:r>
              <a:rPr lang="de-DE" sz="2800" b="1" dirty="0" smtClean="0">
                <a:solidFill>
                  <a:schemeClr val="tx1"/>
                </a:solidFill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</a:rPr>
              <a:t>Switlana</a:t>
            </a:r>
            <a:r>
              <a:rPr lang="de-DE" sz="2800" b="1" dirty="0" smtClean="0">
                <a:solidFill>
                  <a:schemeClr val="tx1"/>
                </a:solidFill>
              </a:rPr>
              <a:t> </a:t>
            </a:r>
            <a:r>
              <a:rPr lang="de-DE" sz="2800" b="1" dirty="0" err="1" smtClean="0">
                <a:solidFill>
                  <a:schemeClr val="tx1"/>
                </a:solidFill>
              </a:rPr>
              <a:t>Frankiwna</a:t>
            </a:r>
            <a:endParaRPr lang="uk-U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4481513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3645024"/>
            <a:ext cx="4082925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653136"/>
            <a:ext cx="43975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In den Debatten müssen die Schüler die Lösung des Problems finden und die Meinung der anderen Gruppe aufmerksam zuhören.   </a:t>
            </a:r>
            <a:endParaRPr lang="uk-UA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21065" y="764704"/>
            <a:ext cx="36553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Wenn die Schüler in Paaren oder in Gruppen arbeiten, so entwickeln sie die Kommunikationsfertigkeiten. Sie sollen richtig ihre Meinungen vor der Klasse äußern. 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948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0"/>
            <a:ext cx="4498975" cy="4677268"/>
          </a:xfrm>
          <a:prstGeom prst="rect">
            <a:avLst/>
          </a:prstGeom>
        </p:spPr>
      </p:pic>
      <p:pic>
        <p:nvPicPr>
          <p:cNvPr id="4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5" y="2580969"/>
            <a:ext cx="4630995" cy="427703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28375"/>
            <a:ext cx="41275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3005" y="672456"/>
            <a:ext cx="4630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Außerdem benutze ich in den Stunden den </a:t>
            </a:r>
            <a:r>
              <a:rPr lang="de-DE" sz="2400" dirty="0" err="1" smtClean="0"/>
              <a:t>Wortigel</a:t>
            </a:r>
            <a:r>
              <a:rPr lang="de-DE" sz="2400" dirty="0" smtClean="0"/>
              <a:t> ,das Kettenspiel,  den Kofferpacken, Rollenspiele.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4439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0"/>
            <a:ext cx="5067685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908720"/>
            <a:ext cx="32403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Die Schüler machen mit Spaß verschiedene  Projektarbeiten, Präsentationen. Aus meinen Erfahrung kann ich sagen , dass diese Technologien  Deutschstunden sehr interessant, inhaltsreich, kreativ und modern machen.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5853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76672"/>
            <a:ext cx="90730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Wenn</a:t>
            </a:r>
            <a:r>
              <a:rPr kumimoji="0" lang="de-DE" sz="4400" b="1" i="1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 wir das Thema </a:t>
            </a: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" Gesundheit ist der größte Reichtum </a:t>
            </a: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" </a:t>
            </a:r>
            <a:r>
              <a:rPr lang="en-US" sz="4400" b="1" i="1" kern="0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+mj-ea"/>
                <a:cs typeface="+mj-cs"/>
              </a:rPr>
              <a:t>g</a:t>
            </a:r>
            <a:r>
              <a:rPr kumimoji="0" lang="en-US" sz="4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elernt</a:t>
            </a: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en-US" sz="4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haben</a:t>
            </a: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 , so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 kern="0" dirty="0" err="1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+mj-ea"/>
                <a:cs typeface="+mj-cs"/>
              </a:rPr>
              <a:t>h</a:t>
            </a:r>
            <a:r>
              <a:rPr lang="en-US" sz="4400" b="1" i="1" kern="0" dirty="0" err="1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+mj-ea"/>
                <a:cs typeface="+mj-cs"/>
              </a:rPr>
              <a:t>aben</a:t>
            </a:r>
            <a:r>
              <a:rPr lang="en-US" sz="4400" b="1" i="1" kern="0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+mj-ea"/>
                <a:cs typeface="+mj-cs"/>
              </a:rPr>
              <a:t> </a:t>
            </a:r>
            <a:r>
              <a:rPr lang="en-US" sz="4400" b="1" i="1" kern="0" dirty="0" err="1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/>
                <a:ea typeface="+mj-ea"/>
                <a:cs typeface="+mj-cs"/>
              </a:rPr>
              <a:t>wir</a:t>
            </a:r>
            <a:r>
              <a:rPr kumimoji="0" lang="en-US" sz="4400" b="1" i="1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  </a:t>
            </a:r>
            <a:r>
              <a:rPr kumimoji="0" lang="en-US" sz="4400" b="1" i="1" u="none" strike="noStrike" kern="0" cap="none" spc="0" normalizeH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einen</a:t>
            </a:r>
            <a:r>
              <a:rPr kumimoji="0" lang="en-US" sz="4400" b="1" i="1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 </a:t>
            </a:r>
            <a:r>
              <a:rPr kumimoji="0" lang="en-US" sz="4400" b="1" i="1" u="none" strike="noStrike" kern="0" cap="none" spc="0" normalizeH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Kurzfilm</a:t>
            </a:r>
            <a:r>
              <a:rPr kumimoji="0" lang="en-US" sz="4400" b="1" i="1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   </a:t>
            </a:r>
            <a:r>
              <a:rPr kumimoji="0" lang="de-DE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" Unsere Poliklinik. Unsere Ärzte.</a:t>
            </a: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" </a:t>
            </a:r>
            <a:r>
              <a:rPr kumimoji="0" lang="en-US" sz="4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gedreht</a:t>
            </a: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.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58" y="3114125"/>
            <a:ext cx="6364763" cy="432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6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869160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de-DE" sz="3200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Die außerschulische Arbeit spielt eine wichtige Rolle im Deutschlernen. Sie dient der Vertiefung, Erweiterung und Ergänzung des Deutschunterrichts . Jährlich führe ich in der Schule die Woche der deutschen Sprache durch. Während dieser Woche können die Schüler deutsche Lieder singen, interessante Märchen inszenieren .</a:t>
            </a:r>
            <a:endParaRPr lang="uk-UA" sz="3200" dirty="0">
              <a:solidFill>
                <a:schemeClr val="tx1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666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60"/>
            <a:ext cx="4572000" cy="346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3090"/>
            <a:ext cx="4572000" cy="371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21410"/>
            <a:ext cx="4505325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72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4333875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-76904"/>
            <a:ext cx="6145213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4" y="3229897"/>
            <a:ext cx="4365523" cy="36281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644" y="3994944"/>
            <a:ext cx="4402137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58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216"/>
            <a:ext cx="7712109" cy="4168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4437112"/>
            <a:ext cx="59766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B050"/>
                </a:solidFill>
              </a:rPr>
              <a:t>Jährlich nehmen meine besten Schüler an der Deutscholympiade teil und bekommen gute Plätze.</a:t>
            </a:r>
            <a:endParaRPr lang="uk-UA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27083"/>
            <a:ext cx="6802660" cy="4649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5013176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B050"/>
                </a:solidFill>
              </a:rPr>
              <a:t>Mit Spaß nahmen die Schüler an dem Festival der begabten Jugend teil.</a:t>
            </a:r>
            <a:endParaRPr lang="uk-UA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30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548680"/>
            <a:ext cx="59046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smtClean="0"/>
              <a:t>Zum Schluss muss ich sagen </a:t>
            </a:r>
            <a:r>
              <a:rPr lang="uk-UA" sz="4400" b="1" dirty="0" smtClean="0"/>
              <a:t>:</a:t>
            </a:r>
            <a:r>
              <a:rPr lang="de-DE" sz="4400" b="1" dirty="0" smtClean="0"/>
              <a:t> </a:t>
            </a:r>
          </a:p>
          <a:p>
            <a:pPr algn="ctr"/>
            <a:r>
              <a:rPr lang="de-DE" sz="4400" b="1" dirty="0"/>
              <a:t>i</a:t>
            </a:r>
            <a:r>
              <a:rPr lang="de-DE" sz="4400" b="1" dirty="0" smtClean="0"/>
              <a:t>ch arbeite mit dem Optimismus  und mit der Liebe zu den Kindern und lehre sie Güte, Weisheit und Ehrlichkeit.</a:t>
            </a:r>
            <a:endParaRPr lang="uk-UA" sz="4400" b="1" dirty="0"/>
          </a:p>
        </p:txBody>
      </p:sp>
    </p:spTree>
    <p:extLst>
      <p:ext uri="{BB962C8B-B14F-4D97-AF65-F5344CB8AC3E}">
        <p14:creationId xmlns:p14="http://schemas.microsoft.com/office/powerpoint/2010/main" val="38383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45224"/>
            <a:ext cx="5400600" cy="1143000"/>
          </a:xfrm>
        </p:spPr>
        <p:txBody>
          <a:bodyPr>
            <a:noAutofit/>
          </a:bodyPr>
          <a:lstStyle/>
          <a:p>
            <a:r>
              <a:rPr lang="de-DE" sz="3200" dirty="0" smtClean="0">
                <a:solidFill>
                  <a:schemeClr val="tx1"/>
                </a:solidFill>
              </a:rPr>
              <a:t>Persönliche Angaben</a:t>
            </a:r>
            <a:r>
              <a:rPr lang="uk-UA" sz="3200" dirty="0" smtClean="0">
                <a:solidFill>
                  <a:schemeClr val="tx1"/>
                </a:solidFill>
              </a:rPr>
              <a:t>:</a:t>
            </a:r>
            <a:br>
              <a:rPr lang="uk-UA" sz="3200" dirty="0" smtClean="0">
                <a:solidFill>
                  <a:schemeClr val="tx1"/>
                </a:solidFill>
              </a:rPr>
            </a:br>
            <a:r>
              <a:rPr lang="de-DE" sz="3200" dirty="0" smtClean="0">
                <a:solidFill>
                  <a:schemeClr val="tx1"/>
                </a:solidFill>
              </a:rPr>
              <a:t>Geburtsjahr</a:t>
            </a:r>
            <a:r>
              <a:rPr lang="uk-UA" sz="3200" dirty="0" smtClean="0">
                <a:solidFill>
                  <a:schemeClr val="tx1"/>
                </a:solidFill>
              </a:rPr>
              <a:t>:</a:t>
            </a:r>
            <a:r>
              <a:rPr lang="de-DE" sz="3200" dirty="0" smtClean="0">
                <a:solidFill>
                  <a:schemeClr val="tx1"/>
                </a:solidFill>
              </a:rPr>
              <a:t> 1974</a:t>
            </a:r>
            <a:br>
              <a:rPr lang="de-DE" sz="3200" dirty="0" smtClean="0">
                <a:solidFill>
                  <a:schemeClr val="tx1"/>
                </a:solidFill>
              </a:rPr>
            </a:br>
            <a:r>
              <a:rPr lang="de-DE" sz="3200" dirty="0" smtClean="0">
                <a:solidFill>
                  <a:schemeClr val="tx1"/>
                </a:solidFill>
              </a:rPr>
              <a:t>Geburtsort </a:t>
            </a:r>
            <a:r>
              <a:rPr lang="uk-UA" sz="3200" dirty="0" smtClean="0">
                <a:solidFill>
                  <a:schemeClr val="tx1"/>
                </a:solidFill>
              </a:rPr>
              <a:t>:</a:t>
            </a:r>
            <a:r>
              <a:rPr lang="de-DE" sz="3200" dirty="0" smtClean="0">
                <a:solidFill>
                  <a:schemeClr val="tx1"/>
                </a:solidFill>
              </a:rPr>
              <a:t>Dorf </a:t>
            </a:r>
            <a:r>
              <a:rPr lang="de-DE" sz="3200" dirty="0" err="1" smtClean="0">
                <a:solidFill>
                  <a:schemeClr val="tx1"/>
                </a:solidFill>
              </a:rPr>
              <a:t>Burdjakiwzi</a:t>
            </a:r>
            <a:r>
              <a:rPr lang="de-DE" sz="3200" dirty="0" smtClean="0">
                <a:solidFill>
                  <a:schemeClr val="tx1"/>
                </a:solidFill>
              </a:rPr>
              <a:t> Gebiet Ternopil</a:t>
            </a:r>
            <a:br>
              <a:rPr lang="de-DE" sz="3200" dirty="0" smtClean="0">
                <a:solidFill>
                  <a:schemeClr val="tx1"/>
                </a:solidFill>
              </a:rPr>
            </a:br>
            <a:r>
              <a:rPr lang="de-DE" sz="3200" dirty="0" smtClean="0">
                <a:solidFill>
                  <a:schemeClr val="tx1"/>
                </a:solidFill>
              </a:rPr>
              <a:t>Berufsausbildung</a:t>
            </a:r>
            <a:r>
              <a:rPr lang="uk-UA" sz="3200" dirty="0" smtClean="0">
                <a:solidFill>
                  <a:schemeClr val="tx1"/>
                </a:solidFill>
              </a:rPr>
              <a:t>:</a:t>
            </a:r>
            <a:r>
              <a:rPr lang="de-DE" sz="3200" dirty="0" smtClean="0">
                <a:solidFill>
                  <a:schemeClr val="tx1"/>
                </a:solidFill>
              </a:rPr>
              <a:t> 1991 </a:t>
            </a:r>
            <a:r>
              <a:rPr lang="uk-UA" sz="3200" dirty="0" smtClean="0">
                <a:solidFill>
                  <a:schemeClr val="tx1"/>
                </a:solidFill>
              </a:rPr>
              <a:t>-</a:t>
            </a:r>
            <a:r>
              <a:rPr lang="de-DE" sz="3200" dirty="0" smtClean="0">
                <a:solidFill>
                  <a:schemeClr val="tx1"/>
                </a:solidFill>
              </a:rPr>
              <a:t>1996</a:t>
            </a:r>
            <a:r>
              <a:rPr lang="uk-UA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smtClean="0">
                <a:solidFill>
                  <a:schemeClr val="tx1"/>
                </a:solidFill>
              </a:rPr>
              <a:t>Studium im pädagogischen Institut in </a:t>
            </a:r>
            <a:r>
              <a:rPr lang="de-DE" sz="3200" dirty="0" smtClean="0">
                <a:solidFill>
                  <a:schemeClr val="tx1"/>
                </a:solidFill>
              </a:rPr>
              <a:t>Ternopil</a:t>
            </a:r>
            <a:r>
              <a:rPr lang="de-DE" sz="3200" dirty="0" smtClean="0">
                <a:solidFill>
                  <a:schemeClr val="tx1"/>
                </a:solidFill>
              </a:rPr>
              <a:t/>
            </a:r>
            <a:br>
              <a:rPr lang="de-DE" sz="3200" dirty="0" smtClean="0">
                <a:solidFill>
                  <a:schemeClr val="tx1"/>
                </a:solidFill>
              </a:rPr>
            </a:br>
            <a:r>
              <a:rPr lang="de-DE" sz="3200" dirty="0" smtClean="0">
                <a:solidFill>
                  <a:schemeClr val="tx1"/>
                </a:solidFill>
              </a:rPr>
              <a:t>Berufstätigkeit</a:t>
            </a:r>
            <a:r>
              <a:rPr lang="uk-UA" sz="3200" dirty="0" smtClean="0">
                <a:solidFill>
                  <a:schemeClr val="tx1"/>
                </a:solidFill>
              </a:rPr>
              <a:t>:</a:t>
            </a:r>
            <a:r>
              <a:rPr lang="de-DE" sz="3200" dirty="0" smtClean="0">
                <a:solidFill>
                  <a:schemeClr val="tx1"/>
                </a:solidFill>
              </a:rPr>
              <a:t>1996 bis 2017 bin </a:t>
            </a:r>
            <a:r>
              <a:rPr lang="uk-UA" sz="3200" dirty="0" smtClean="0">
                <a:solidFill>
                  <a:schemeClr val="tx1"/>
                </a:solidFill>
              </a:rPr>
              <a:t>і</a:t>
            </a:r>
            <a:r>
              <a:rPr lang="de-DE" sz="3200" dirty="0" err="1" smtClean="0">
                <a:solidFill>
                  <a:schemeClr val="tx1"/>
                </a:solidFill>
              </a:rPr>
              <a:t>ch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smtClean="0">
                <a:solidFill>
                  <a:schemeClr val="tx1"/>
                </a:solidFill>
              </a:rPr>
              <a:t>als Deutschlehrerin in </a:t>
            </a:r>
            <a:r>
              <a:rPr lang="de-DE" sz="3200" dirty="0" err="1" smtClean="0">
                <a:solidFill>
                  <a:schemeClr val="tx1"/>
                </a:solidFill>
              </a:rPr>
              <a:t>Ssynkiwer</a:t>
            </a:r>
            <a:r>
              <a:rPr lang="de-DE" sz="3200" dirty="0" smtClean="0">
                <a:solidFill>
                  <a:schemeClr val="tx1"/>
                </a:solidFill>
              </a:rPr>
              <a:t> </a:t>
            </a:r>
            <a:r>
              <a:rPr lang="de-DE" sz="3200" dirty="0" smtClean="0">
                <a:solidFill>
                  <a:schemeClr val="tx1"/>
                </a:solidFill>
              </a:rPr>
              <a:t>Schule tätig. </a:t>
            </a:r>
            <a:endParaRPr lang="uk-UA" sz="32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6632"/>
            <a:ext cx="3512818" cy="3439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10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429000"/>
            <a:ext cx="7024744" cy="1143000"/>
          </a:xfrm>
        </p:spPr>
        <p:txBody>
          <a:bodyPr/>
          <a:lstStyle/>
          <a:p>
            <a:pPr algn="ctr"/>
            <a:r>
              <a:rPr lang="de-DE" sz="6000" dirty="0" smtClean="0"/>
              <a:t>Das Motto meines Lebens lautet so </a:t>
            </a:r>
            <a:r>
              <a:rPr lang="uk-UA" sz="6000" dirty="0" smtClean="0"/>
              <a:t>:</a:t>
            </a:r>
            <a:r>
              <a:rPr lang="de-DE" sz="6000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4400" b="1" dirty="0" smtClean="0">
                <a:solidFill>
                  <a:srgbClr val="00B050"/>
                </a:solidFill>
              </a:rPr>
              <a:t>"Arbeiten, arbeiten und noch einmal arbeiten ".</a:t>
            </a:r>
            <a:endParaRPr lang="uk-UA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933056"/>
            <a:ext cx="7024744" cy="1143000"/>
          </a:xfrm>
        </p:spPr>
        <p:txBody>
          <a:bodyPr/>
          <a:lstStyle/>
          <a:p>
            <a:pPr algn="ctr"/>
            <a:r>
              <a:rPr lang="de-DE" sz="5400" dirty="0" smtClean="0"/>
              <a:t>Mein pädagogisches Motto ist so </a:t>
            </a:r>
            <a:r>
              <a:rPr lang="uk-UA" sz="5400" dirty="0" smtClean="0"/>
              <a:t>: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uk-UA" b="1" dirty="0" smtClean="0">
                <a:solidFill>
                  <a:srgbClr val="00B050"/>
                </a:solidFill>
              </a:rPr>
              <a:t>"</a:t>
            </a:r>
            <a:r>
              <a:rPr lang="de-DE" b="1" dirty="0" smtClean="0">
                <a:solidFill>
                  <a:srgbClr val="00B050"/>
                </a:solidFill>
              </a:rPr>
              <a:t>Lehrer werden ist nicht schwer , Lehrer sein dagegen sehr."</a:t>
            </a:r>
            <a:endParaRPr lang="uk-UA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501008"/>
            <a:ext cx="7024744" cy="1143000"/>
          </a:xfrm>
        </p:spPr>
        <p:txBody>
          <a:bodyPr/>
          <a:lstStyle/>
          <a:p>
            <a:pPr algn="ctr"/>
            <a:r>
              <a:rPr lang="de-DE" dirty="0" smtClean="0"/>
              <a:t>Methodisches Problem, an dem ich arbeite, ist so</a:t>
            </a:r>
            <a:r>
              <a:rPr lang="uk-UA" dirty="0" smtClean="0"/>
              <a:t>: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uk-UA" b="1" dirty="0" smtClean="0"/>
              <a:t>"</a:t>
            </a:r>
            <a:r>
              <a:rPr lang="uk-UA" dirty="0" smtClean="0"/>
              <a:t> </a:t>
            </a:r>
            <a:r>
              <a:rPr lang="de-DE" b="1" dirty="0" smtClean="0"/>
              <a:t>Verwendung der interaktiven Methoden im Deutschunterricht". </a:t>
            </a:r>
            <a:br>
              <a:rPr lang="de-DE" b="1" dirty="0" smtClean="0"/>
            </a:b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5109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573016"/>
            <a:ext cx="7024744" cy="1143000"/>
          </a:xfrm>
        </p:spPr>
        <p:txBody>
          <a:bodyPr/>
          <a:lstStyle/>
          <a:p>
            <a:r>
              <a:rPr lang="de-DE" dirty="0" smtClean="0"/>
              <a:t>Sie helfen den Lernprozess effektiv zu gestalten. Die Schüler lernen dabei kritisch denken und schwere Probleme lösen.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842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429000"/>
            <a:ext cx="7024744" cy="1143000"/>
          </a:xfrm>
        </p:spPr>
        <p:txBody>
          <a:bodyPr/>
          <a:lstStyle/>
          <a:p>
            <a:pPr algn="ctr"/>
            <a:r>
              <a:rPr lang="de-DE" sz="4400" b="1" dirty="0" smtClean="0">
                <a:solidFill>
                  <a:srgbClr val="00B050"/>
                </a:solidFill>
              </a:rPr>
              <a:t>Meine Hauptaufgabe besteht darin </a:t>
            </a:r>
            <a:r>
              <a:rPr lang="uk-UA" sz="4400" b="1" dirty="0" smtClean="0">
                <a:solidFill>
                  <a:srgbClr val="00B050"/>
                </a:solidFill>
              </a:rPr>
              <a:t>: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535724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de-DE" sz="3200" dirty="0" smtClean="0"/>
              <a:t>Motivation der Schüler beim Deutschlernen zu erwecken</a:t>
            </a:r>
            <a:r>
              <a:rPr lang="uk-UA" sz="3200" dirty="0" smtClean="0"/>
              <a:t>;</a:t>
            </a:r>
            <a:endParaRPr lang="de-DE" sz="32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de-DE" sz="3200" dirty="0" smtClean="0"/>
              <a:t>Liebe zum Deutsch anzuregen;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de-DE" sz="3200" dirty="0" smtClean="0"/>
              <a:t>Einen erfolgreichen und effektiven Fremdsprachenunterricht zu gestalten.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322373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555" y="725920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de-DE" sz="4800" b="1" dirty="0" smtClean="0"/>
              <a:t>Zu den interaktiven Methoden gehören</a:t>
            </a:r>
            <a:r>
              <a:rPr lang="uk-UA" sz="4800" b="1" dirty="0" smtClean="0"/>
              <a:t>:</a:t>
            </a:r>
            <a:r>
              <a:rPr lang="de-DE" sz="4800" b="1" dirty="0" smtClean="0"/>
              <a:t> </a:t>
            </a:r>
            <a:endParaRPr lang="uk-UA" sz="4800" b="1" dirty="0"/>
          </a:p>
        </p:txBody>
      </p:sp>
      <p:sp>
        <p:nvSpPr>
          <p:cNvPr id="3" name="Овал 2"/>
          <p:cNvSpPr/>
          <p:nvPr/>
        </p:nvSpPr>
        <p:spPr>
          <a:xfrm>
            <a:off x="3347864" y="3356992"/>
            <a:ext cx="2160240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3563888" y="3795137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Interaktive Methoden</a:t>
            </a:r>
            <a:endParaRPr lang="uk-UA" sz="2000" dirty="0"/>
          </a:p>
        </p:txBody>
      </p:sp>
      <p:sp>
        <p:nvSpPr>
          <p:cNvPr id="5" name="Овал 4"/>
          <p:cNvSpPr/>
          <p:nvPr/>
        </p:nvSpPr>
        <p:spPr>
          <a:xfrm>
            <a:off x="3662184" y="1884120"/>
            <a:ext cx="1628368" cy="11818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1835696" y="2174718"/>
            <a:ext cx="1512168" cy="12178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5508104" y="2142318"/>
            <a:ext cx="1728192" cy="12178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1497752" y="3551811"/>
            <a:ext cx="1525096" cy="125698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540166"/>
            <a:ext cx="17430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90" y="4995802"/>
            <a:ext cx="17430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852" y="4941168"/>
            <a:ext cx="17430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49195" y="2598966"/>
            <a:ext cx="139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Mikrofon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39494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Karussell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2548764" y="5107096"/>
            <a:ext cx="199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Baum der Entscheidungen</a:t>
            </a:r>
            <a:endParaRPr lang="uk-UA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543026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Aquarium</a:t>
            </a:r>
            <a:endParaRPr lang="uk-UA" dirty="0"/>
          </a:p>
        </p:txBody>
      </p:sp>
      <p:sp>
        <p:nvSpPr>
          <p:cNvPr id="13" name="TextBox 12"/>
          <p:cNvSpPr txBox="1"/>
          <p:nvPr/>
        </p:nvSpPr>
        <p:spPr>
          <a:xfrm>
            <a:off x="6012159" y="3995638"/>
            <a:ext cx="145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Debatten</a:t>
            </a:r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5724128" y="247503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Paararbeit</a:t>
            </a:r>
            <a:endParaRPr lang="uk-UA" dirty="0"/>
          </a:p>
        </p:txBody>
      </p:sp>
      <p:sp>
        <p:nvSpPr>
          <p:cNvPr id="15" name="TextBox 14"/>
          <p:cNvSpPr txBox="1"/>
          <p:nvPr/>
        </p:nvSpPr>
        <p:spPr>
          <a:xfrm>
            <a:off x="3565534" y="2290366"/>
            <a:ext cx="195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Gruppenarbeit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050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6"/>
            <a:ext cx="4320480" cy="341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441" y="3704178"/>
            <a:ext cx="3832647" cy="315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23441" y="836712"/>
            <a:ext cx="3832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Mit dem "Mikrofon" kann jeder Schüler in der Klasse seine Meinung äußern.</a:t>
            </a:r>
            <a:endParaRPr lang="uk-UA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5" y="4005064"/>
            <a:ext cx="4320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Wenn wir ein großes Problem </a:t>
            </a:r>
          </a:p>
          <a:p>
            <a:r>
              <a:rPr lang="de-DE" sz="2800" dirty="0" smtClean="0"/>
              <a:t>besprechen müssen , so verwenden wir Technologie "Karussell" 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8890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118</TotalTime>
  <Words>355</Words>
  <Application>Microsoft Office PowerPoint</Application>
  <PresentationFormat>Экран (4:3)</PresentationFormat>
  <Paragraphs>35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Остин</vt:lpstr>
      <vt:lpstr>Meine pädagogische Erfahrung</vt:lpstr>
      <vt:lpstr>Persönliche Angaben: Geburtsjahr: 1974 Geburtsort :Dorf Burdjakiwzi Gebiet Ternopil Berufsausbildung: 1991 -1996 Studium im pädagogischen Institut in Ternopil Berufstätigkeit:1996 bis 2017 bin іch als Deutschlehrerin in Ssynkiwer Schule tätig. </vt:lpstr>
      <vt:lpstr>Das Motto meines Lebens lautet so :  "Arbeiten, arbeiten und noch einmal arbeiten ".</vt:lpstr>
      <vt:lpstr>Mein pädagogisches Motto ist so :  "Lehrer werden ist nicht schwer , Lehrer sein dagegen sehr."</vt:lpstr>
      <vt:lpstr>Methodisches Problem, an dem ich arbeite, ist so: " Verwendung der interaktiven Methoden im Deutschunterricht".  </vt:lpstr>
      <vt:lpstr>Sie helfen den Lernprozess effektiv zu gestalten. Die Schüler lernen dabei kritisch denken und schwere Probleme lösen.</vt:lpstr>
      <vt:lpstr>Meine Hauptaufgabe besteht darin :    </vt:lpstr>
      <vt:lpstr>Zu den interaktiven Methoden gehören: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Die außerschulische Arbeit spielt eine wichtige Rolle im Deutschlernen. Sie dient der Vertiefung, Erweiterung und Ergänzung des Deutschunterrichts . Jährlich führe ich in der Schule die Woche der deutschen Sprache durch. Während dieser Woche können die Schüler deutsche Lieder singen, interessante Märchen inszenieren 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Meine pädagogische Erfahrung</dc:title>
  <dc:creator>Acer</dc:creator>
  <cp:lastModifiedBy>Acer</cp:lastModifiedBy>
  <cp:revision>13</cp:revision>
  <dcterms:created xsi:type="dcterms:W3CDTF">2017-12-05T12:51:02Z</dcterms:created>
  <dcterms:modified xsi:type="dcterms:W3CDTF">2017-12-06T12:49:28Z</dcterms:modified>
</cp:coreProperties>
</file>