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74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4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DF2D86-080E-4C87-BF15-1BA2AA9546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3B57-7F40-4161-8F35-86A84C881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145D2-BBF6-4916-9EC7-E1F9C2174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A80A4-4859-471B-B516-913D651C68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6B1F2-2BD1-4708-9C24-8AFC12AD8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B9DBD-6A6A-4AFC-B0F5-D0474EB9D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07E52-0FB0-4AC0-9E93-20F0584FE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0F258-7699-4735-803C-AEAB68012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98DF3-A2A4-4C4F-A868-D092FFD4E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E254-07EA-432B-8356-5E948E19F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4DFD2-191D-4C99-B983-2408D5BD0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027AD-CB70-4811-A5B4-3F8D5859F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85AF1-63CA-4DE1-B04C-ABD402CE1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78BF4330-4628-4412-A0FD-9304190BF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639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639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639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639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639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40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5"/>
          <p:cNvSpPr>
            <a:spLocks noChangeArrowheads="1" noChangeShapeType="1" noTextEdit="1"/>
          </p:cNvSpPr>
          <p:nvPr/>
        </p:nvSpPr>
        <p:spPr bwMode="auto">
          <a:xfrm>
            <a:off x="3203575" y="2565400"/>
            <a:ext cx="3384550" cy="97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11"/>
              </a:avLst>
            </a:prstTxWarp>
          </a:bodyPr>
          <a:lstStyle/>
          <a:p>
            <a:pPr algn="ctr"/>
            <a:r>
              <a:rPr lang="ru-RU" sz="5400" i="1" kern="10" spc="-27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ookman Old Style"/>
              </a:rPr>
              <a:t>Аерогелі</a:t>
            </a:r>
            <a:endParaRPr lang="ru-RU" sz="5400" i="1" kern="10" spc="-27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Bookman Old Style"/>
            </a:endParaRPr>
          </a:p>
        </p:txBody>
      </p:sp>
      <p:pic>
        <p:nvPicPr>
          <p:cNvPr id="3075" name="Picture 7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1700213"/>
            <a:ext cx="212407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6715125" y="5929313"/>
            <a:ext cx="22145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uk-UA"/>
              <a:t>Підготувала:</a:t>
            </a:r>
            <a:br>
              <a:rPr lang="uk-UA"/>
            </a:br>
            <a:r>
              <a:rPr lang="uk-UA"/>
              <a:t>Комар Вікторія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329642" cy="3886200"/>
          </a:xfrm>
        </p:spPr>
        <p:txBody>
          <a:bodyPr/>
          <a:lstStyle/>
          <a:p>
            <a:r>
              <a:rPr lang="uk-UA" sz="2400" dirty="0" smtClean="0"/>
              <a:t>Аерогелі – матеріали майбутнього, які мають низку унікальних властивостей , зумовлених особливою структурою та будовою.</a:t>
            </a:r>
          </a:p>
          <a:p>
            <a:r>
              <a:rPr lang="uk-UA" sz="2400" dirty="0" smtClean="0"/>
              <a:t>Аерогелі здатні утворювати такі речовини як </a:t>
            </a:r>
            <a:r>
              <a:rPr lang="uk-UA" sz="2400" dirty="0" err="1" smtClean="0"/>
              <a:t>діоксид</a:t>
            </a:r>
            <a:r>
              <a:rPr lang="uk-UA" sz="2400" dirty="0" smtClean="0"/>
              <a:t> кремнію, </a:t>
            </a:r>
            <a:r>
              <a:rPr lang="uk-UA" sz="2400" dirty="0" err="1" smtClean="0"/>
              <a:t>глинезем</a:t>
            </a:r>
            <a:r>
              <a:rPr lang="uk-UA" sz="2400" dirty="0" smtClean="0"/>
              <a:t>, оксиди хрому та олова, вуглець, </a:t>
            </a:r>
            <a:r>
              <a:rPr lang="uk-UA" sz="2400" dirty="0" err="1" smtClean="0"/>
              <a:t>полііміди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Використання аерогелів можливе в </a:t>
            </a:r>
            <a:r>
              <a:rPr lang="uk-UA" sz="2400" dirty="0" err="1" smtClean="0"/>
              <a:t>різноматітних</a:t>
            </a:r>
            <a:r>
              <a:rPr lang="uk-UA" sz="2400" dirty="0" smtClean="0"/>
              <a:t> цілях : як комерційних, так і наукових ( напр. в астрохімії).</a:t>
            </a:r>
          </a:p>
          <a:p>
            <a:r>
              <a:rPr lang="uk-UA" sz="2400" dirty="0" smtClean="0"/>
              <a:t>Аерогелі також мають і суттєві недоліки, над усуненням яких працюють численні </a:t>
            </a:r>
            <a:r>
              <a:rPr lang="uk-UA" sz="2400" dirty="0" err="1" smtClean="0"/>
              <a:t>лабараторії</a:t>
            </a:r>
            <a:r>
              <a:rPr lang="uk-UA" sz="2400" dirty="0" smtClean="0"/>
              <a:t>.</a:t>
            </a:r>
          </a:p>
          <a:p>
            <a:endParaRPr lang="uk-UA" sz="2400" dirty="0" smtClean="0"/>
          </a:p>
          <a:p>
            <a:endParaRPr lang="uk-U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220px-Aerogel_h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1" y="571480"/>
            <a:ext cx="8726518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220px-Aerogel_hand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97" y="428604"/>
            <a:ext cx="8286808" cy="5429288"/>
          </a:xfrm>
          <a:noFill/>
        </p:spPr>
      </p:pic>
      <p:sp>
        <p:nvSpPr>
          <p:cNvPr id="8" name="Прямоугольник 7"/>
          <p:cNvSpPr/>
          <p:nvPr/>
        </p:nvSpPr>
        <p:spPr>
          <a:xfrm rot="10800000" flipV="1">
            <a:off x="928662" y="4929198"/>
            <a:ext cx="7204152" cy="9340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Дякуємо за увагу !!!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</a:t>
            </a:r>
            <a:r>
              <a:rPr lang="uk-UA" i="1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Будова та структура аерогелів;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Речовини, що здатні утворювати аерогелі;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Властивості аерогелів;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Використання аерогелів організацією </a:t>
            </a:r>
            <a:r>
              <a:rPr lang="en-US" sz="2800" dirty="0" smtClean="0"/>
              <a:t>NASA</a:t>
            </a:r>
            <a:r>
              <a:rPr lang="uk-UA" sz="280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Використання аерогелів у комерційних цілях;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Адсорбція  токсичних важких металів </a:t>
            </a:r>
            <a:r>
              <a:rPr lang="uk-UA" sz="2800" dirty="0" err="1" smtClean="0"/>
              <a:t>“халькогелями”</a:t>
            </a:r>
            <a:r>
              <a:rPr lang="uk-UA" sz="280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Недоліки аерогелів;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Висновки.</a:t>
            </a:r>
          </a:p>
          <a:p>
            <a:pPr marL="514350" indent="-514350">
              <a:buFont typeface="+mj-lt"/>
              <a:buAutoNum type="arabicPeriod"/>
            </a:pPr>
            <a:endParaRPr lang="uk-UA" sz="2800" dirty="0" smtClean="0"/>
          </a:p>
          <a:p>
            <a:pPr marL="514350" indent="-514350">
              <a:buFont typeface="+mj-lt"/>
              <a:buAutoNum type="arabicPeriod"/>
            </a:pPr>
            <a:endParaRPr 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Будова та структура аерогелів</a:t>
            </a:r>
            <a:endParaRPr 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1600" smtClean="0"/>
          </a:p>
          <a:p>
            <a:pPr eaLnBrk="1" hangingPunct="1">
              <a:lnSpc>
                <a:spcPct val="90000"/>
              </a:lnSpc>
            </a:pPr>
            <a:r>
              <a:rPr lang="ru-RU" sz="1400" smtClean="0"/>
              <a:t>Аерогелі (від лат. Aer — повітря і лат. gelatus — заморожений) — клас матеріалів, що представляють собою гель, у якому рідка фаза повністю заміщена газоподібною. </a:t>
            </a:r>
          </a:p>
          <a:p>
            <a:pPr eaLnBrk="1" hangingPunct="1">
              <a:lnSpc>
                <a:spcPct val="90000"/>
              </a:lnSpc>
            </a:pPr>
            <a:r>
              <a:rPr lang="ru-RU" sz="1400" smtClean="0"/>
              <a:t>Аерогелі відносяться до класу мезопористих матеріалів, у яких порожнини займають не менше 50% об'єму. Як правило, цей відсоток досягає 90-99, а густина становить від 1 до 150 кг/м³. </a:t>
            </a:r>
          </a:p>
          <a:p>
            <a:pPr eaLnBrk="1" hangingPunct="1">
              <a:lnSpc>
                <a:spcPct val="90000"/>
              </a:lnSpc>
            </a:pPr>
            <a:r>
              <a:rPr lang="ru-RU" sz="1400" smtClean="0"/>
              <a:t>За структурою аерогелі представляють собою деревовидну мережу з об'єднаних у кластери наночастинок розміром 2-5 нм і пір розмірами до 100 нм ( по суті, це губка з відкритими нано-порами ).</a:t>
            </a:r>
          </a:p>
          <a:p>
            <a:pPr eaLnBrk="1" hangingPunct="1">
              <a:lnSpc>
                <a:spcPct val="90000"/>
              </a:lnSpc>
            </a:pPr>
            <a:r>
              <a:rPr lang="uk-UA" sz="1400" smtClean="0"/>
              <a:t>Наночастинки аерогелів ковалентно пов</a:t>
            </a:r>
            <a:r>
              <a:rPr lang="en-US" sz="1400" smtClean="0"/>
              <a:t>’</a:t>
            </a:r>
            <a:r>
              <a:rPr lang="uk-UA" sz="1400" smtClean="0"/>
              <a:t>язані між собою.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 </a:t>
            </a:r>
          </a:p>
        </p:txBody>
      </p:sp>
      <p:pic>
        <p:nvPicPr>
          <p:cNvPr id="4100" name="Picture 4" descr="220px-Aerogel_hand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80063" y="1773238"/>
            <a:ext cx="2524125" cy="1943100"/>
          </a:xfrm>
          <a:noFill/>
        </p:spPr>
      </p:pic>
      <p:sp>
        <p:nvSpPr>
          <p:cNvPr id="4101" name="WordArt 6" descr="Песок"/>
          <p:cNvSpPr>
            <a:spLocks noChangeArrowheads="1" noChangeShapeType="1" noTextEdit="1"/>
          </p:cNvSpPr>
          <p:nvPr/>
        </p:nvSpPr>
        <p:spPr bwMode="auto">
          <a:xfrm rot="5400000">
            <a:off x="6935788" y="2649538"/>
            <a:ext cx="2441575" cy="2571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i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Блок аерогелю в руці</a:t>
            </a:r>
          </a:p>
        </p:txBody>
      </p:sp>
      <p:pic>
        <p:nvPicPr>
          <p:cNvPr id="4102" name="Picture 7" descr="_03c73b8b8ff3de2edca07d0f54890a45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859338" y="3789363"/>
            <a:ext cx="2233612" cy="20161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Речовини, що здатні утворювати аерогелі</a:t>
            </a:r>
            <a:endParaRPr lang="ru-RU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402138" cy="3886200"/>
          </a:xfrm>
        </p:spPr>
        <p:txBody>
          <a:bodyPr/>
          <a:lstStyle/>
          <a:p>
            <a:pPr eaLnBrk="1" hangingPunct="1"/>
            <a:r>
              <a:rPr lang="uk-UA" sz="1600" smtClean="0"/>
              <a:t>Аморфний діоксид кремнію</a:t>
            </a:r>
          </a:p>
          <a:p>
            <a:pPr eaLnBrk="1" hangingPunct="1"/>
            <a:r>
              <a:rPr lang="uk-UA" sz="1600" smtClean="0"/>
              <a:t>Глинозем</a:t>
            </a:r>
          </a:p>
          <a:p>
            <a:pPr eaLnBrk="1" hangingPunct="1"/>
            <a:r>
              <a:rPr lang="uk-UA" sz="1600" smtClean="0"/>
              <a:t>Оксиди хрому</a:t>
            </a:r>
          </a:p>
          <a:p>
            <a:pPr eaLnBrk="1" hangingPunct="1"/>
            <a:r>
              <a:rPr lang="uk-UA" sz="1600" smtClean="0"/>
              <a:t>Оксиди олова</a:t>
            </a:r>
          </a:p>
          <a:p>
            <a:pPr eaLnBrk="1" hangingPunct="1"/>
            <a:r>
              <a:rPr lang="uk-UA" sz="1600" smtClean="0"/>
              <a:t>Вуглець</a:t>
            </a:r>
          </a:p>
          <a:p>
            <a:pPr eaLnBrk="1" hangingPunct="1"/>
            <a:r>
              <a:rPr lang="uk-UA" sz="1600" smtClean="0"/>
              <a:t>На основі поліімідів ( напр. каптон)</a:t>
            </a:r>
          </a:p>
          <a:p>
            <a:pPr eaLnBrk="1" hangingPunct="1"/>
            <a:endParaRPr lang="uk-UA" sz="1600" smtClean="0"/>
          </a:p>
        </p:txBody>
      </p:sp>
      <p:pic>
        <p:nvPicPr>
          <p:cNvPr id="5124" name="Picture 4" descr="images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363" y="1989138"/>
            <a:ext cx="3816350" cy="22320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Властивості аерогелів</a:t>
            </a:r>
            <a:endParaRPr lang="ru-RU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uk-UA" sz="1600" smtClean="0"/>
              <a:t>Рекордно низька густина серед твердих матеріалів (від 1 до 150 кг/м³)</a:t>
            </a:r>
          </a:p>
          <a:p>
            <a:pPr eaLnBrk="1" hangingPunct="1"/>
            <a:r>
              <a:rPr lang="uk-UA" sz="1600" smtClean="0"/>
              <a:t>Твердість </a:t>
            </a:r>
          </a:p>
          <a:p>
            <a:pPr eaLnBrk="1" hangingPunct="1"/>
            <a:r>
              <a:rPr lang="uk-UA" sz="1600" smtClean="0"/>
              <a:t>Прозорість </a:t>
            </a:r>
          </a:p>
          <a:p>
            <a:pPr eaLnBrk="1" hangingPunct="1"/>
            <a:r>
              <a:rPr lang="uk-UA" sz="1600" smtClean="0"/>
              <a:t>Жароміцність</a:t>
            </a:r>
          </a:p>
          <a:p>
            <a:pPr eaLnBrk="1" hangingPunct="1"/>
            <a:r>
              <a:rPr lang="uk-UA" sz="1600" smtClean="0"/>
              <a:t>Низька теплопровідність</a:t>
            </a:r>
          </a:p>
          <a:p>
            <a:pPr eaLnBrk="1" hangingPunct="1"/>
            <a:r>
              <a:rPr lang="uk-UA" sz="1600" smtClean="0"/>
              <a:t>Гарна електропровідність</a:t>
            </a:r>
          </a:p>
          <a:p>
            <a:pPr eaLnBrk="1" hangingPunct="1"/>
            <a:r>
              <a:rPr lang="uk-UA" sz="1600" smtClean="0"/>
              <a:t>Ефективне поглинання сонячного світла</a:t>
            </a:r>
          </a:p>
          <a:p>
            <a:pPr eaLnBrk="1" hangingPunct="1"/>
            <a:r>
              <a:rPr lang="uk-UA" sz="1600" smtClean="0"/>
              <a:t>Гігроскопічність</a:t>
            </a:r>
          </a:p>
          <a:p>
            <a:pPr eaLnBrk="1" hangingPunct="1"/>
            <a:r>
              <a:rPr lang="uk-UA" sz="1600" smtClean="0"/>
              <a:t>Аукустична здатність</a:t>
            </a:r>
            <a:endParaRPr lang="ru-RU" sz="1600" smtClean="0"/>
          </a:p>
        </p:txBody>
      </p:sp>
      <p:pic>
        <p:nvPicPr>
          <p:cNvPr id="6148" name="Picture 4" descr="220px-Aerogelflower_filtered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87900" y="1484313"/>
            <a:ext cx="1873250" cy="2305050"/>
          </a:xfrm>
          <a:noFill/>
        </p:spPr>
      </p:pic>
      <p:pic>
        <p:nvPicPr>
          <p:cNvPr id="6149" name="Picture 6" descr="220px-Aerogelbrick"/>
          <p:cNvPicPr>
            <a:picLocks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659563" y="3789363"/>
            <a:ext cx="1944687" cy="2374900"/>
          </a:xfrm>
          <a:noFill/>
        </p:spPr>
      </p:pic>
      <p:sp>
        <p:nvSpPr>
          <p:cNvPr id="6150" name="WordArt 8"/>
          <p:cNvSpPr>
            <a:spLocks noChangeArrowheads="1" noChangeShapeType="1" noTextEdit="1"/>
          </p:cNvSpPr>
          <p:nvPr/>
        </p:nvSpPr>
        <p:spPr bwMode="auto">
          <a:xfrm rot="5400000">
            <a:off x="3419476" y="2565400"/>
            <a:ext cx="2305050" cy="142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1200" i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Квітка над пальником Бунзена </a:t>
            </a:r>
          </a:p>
        </p:txBody>
      </p:sp>
      <p:sp>
        <p:nvSpPr>
          <p:cNvPr id="6151" name="WordArt 9"/>
          <p:cNvSpPr>
            <a:spLocks noChangeArrowheads="1" noChangeShapeType="1" noTextEdit="1"/>
          </p:cNvSpPr>
          <p:nvPr/>
        </p:nvSpPr>
        <p:spPr bwMode="auto">
          <a:xfrm rot="5400000">
            <a:off x="7432675" y="4887913"/>
            <a:ext cx="2476500" cy="13335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800" i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2,5 кг цеглини утримуюються на блоці вагою 2,38 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dirty="0" smtClean="0"/>
              <a:t>Використання аерогелів </a:t>
            </a:r>
            <a:r>
              <a:rPr lang="uk-UA" sz="4000" dirty="0" smtClean="0"/>
              <a:t>організацією </a:t>
            </a:r>
            <a:r>
              <a:rPr lang="ru-RU" sz="4000" dirty="0" smtClean="0"/>
              <a:t>NASA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uk-UA" sz="1600" smtClean="0"/>
              <a:t>У проекті “ Стардаст” як матеріал для пасок космічного пилу.</a:t>
            </a:r>
          </a:p>
          <a:p>
            <a:pPr eaLnBrk="1" hangingPunct="1"/>
            <a:r>
              <a:rPr lang="uk-UA" sz="1600" smtClean="0"/>
              <a:t>На базі алюмооксидних аерогелей з добавками гадолінія і тербія був розроблений детектор високошвидкісних частинок.</a:t>
            </a:r>
          </a:p>
          <a:p>
            <a:pPr eaLnBrk="1" hangingPunct="1"/>
            <a:r>
              <a:rPr lang="uk-UA" sz="1600" smtClean="0"/>
              <a:t>Використовується для теплоізоляції в марсоходах і космічних скафандрах.</a:t>
            </a:r>
          </a:p>
          <a:p>
            <a:pPr eaLnBrk="1" hangingPunct="1"/>
            <a:r>
              <a:rPr lang="ru-RU" sz="1600" smtClean="0"/>
              <a:t>NASA розробило неймовірно міцний та гнучкий аерогель на основі поліімідів.</a:t>
            </a:r>
          </a:p>
        </p:txBody>
      </p:sp>
      <p:pic>
        <p:nvPicPr>
          <p:cNvPr id="7172" name="Picture 4" descr="aerogel_polyimid_big2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16463" y="1844675"/>
            <a:ext cx="4038600" cy="30241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Використання аерогелів в комерційних цілях</a:t>
            </a:r>
            <a:endParaRPr lang="ru-RU" sz="40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51943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1400" smtClean="0"/>
              <a:t>В гранульованих формах аерогелі могли бути використані для додавання ізоляції на вікна.</a:t>
            </a:r>
          </a:p>
          <a:p>
            <a:pPr eaLnBrk="1" hangingPunct="1">
              <a:lnSpc>
                <a:spcPct val="90000"/>
              </a:lnSpc>
            </a:pPr>
            <a:r>
              <a:rPr lang="uk-UA" sz="1400" smtClean="0"/>
              <a:t>Його велика площа призводить до численних можливостей, напр. хімічна адсорбція розливів чи використання як каталізатора або носія каталізатора .</a:t>
            </a:r>
          </a:p>
          <a:p>
            <a:pPr eaLnBrk="1" hangingPunct="1">
              <a:lnSpc>
                <a:spcPct val="90000"/>
              </a:lnSpc>
            </a:pPr>
            <a:r>
              <a:rPr lang="uk-UA" sz="1400" smtClean="0"/>
              <a:t>Може використовуватися як загусник в деяких фарбах і косметиці.</a:t>
            </a:r>
          </a:p>
          <a:p>
            <a:pPr eaLnBrk="1" hangingPunct="1">
              <a:lnSpc>
                <a:spcPct val="90000"/>
              </a:lnSpc>
            </a:pPr>
            <a:r>
              <a:rPr lang="uk-UA" sz="1400" smtClean="0"/>
              <a:t>У виробництві білизни як тепловий захист для дайверів.</a:t>
            </a:r>
          </a:p>
          <a:p>
            <a:pPr eaLnBrk="1" hangingPunct="1">
              <a:lnSpc>
                <a:spcPct val="90000"/>
              </a:lnSpc>
            </a:pPr>
            <a:r>
              <a:rPr lang="uk-UA" sz="1400" smtClean="0"/>
              <a:t>Ведуться розробки спеціальних плівок на основі аерогелів, завдяки яким мають з</a:t>
            </a:r>
            <a:r>
              <a:rPr lang="en-US" sz="1400" smtClean="0"/>
              <a:t>’</a:t>
            </a:r>
            <a:r>
              <a:rPr lang="uk-UA" sz="1400" smtClean="0"/>
              <a:t>явитися 24-ГГц комп</a:t>
            </a:r>
            <a:r>
              <a:rPr lang="en-US" sz="1400" smtClean="0"/>
              <a:t>’</a:t>
            </a:r>
            <a:r>
              <a:rPr lang="uk-UA" sz="1400" smtClean="0"/>
              <a:t>ютери</a:t>
            </a:r>
            <a:r>
              <a:rPr lang="en-US" sz="1400" smtClean="0"/>
              <a:t>.</a:t>
            </a:r>
            <a:endParaRPr lang="uk-UA" sz="1400" smtClean="0"/>
          </a:p>
          <a:p>
            <a:pPr eaLnBrk="1" hangingPunct="1">
              <a:lnSpc>
                <a:spcPct val="90000"/>
              </a:lnSpc>
            </a:pPr>
            <a:r>
              <a:rPr lang="uk-UA" sz="1400" smtClean="0"/>
              <a:t>Композити метал-аерогель можуть бути використані як каталізатори (напр. у паливних елементах ),  датчики, в утилізації відходів.</a:t>
            </a:r>
          </a:p>
          <a:p>
            <a:pPr eaLnBrk="1" hangingPunct="1">
              <a:lnSpc>
                <a:spcPct val="90000"/>
              </a:lnSpc>
            </a:pPr>
            <a:r>
              <a:rPr lang="uk-UA" sz="1400" smtClean="0"/>
              <a:t>Вуглецевий аерогель використовують в будівництві малих електрохімічних суперконденсаторів. </a:t>
            </a:r>
          </a:p>
          <a:p>
            <a:pPr eaLnBrk="1" hangingPunct="1">
              <a:lnSpc>
                <a:spcPct val="90000"/>
              </a:lnSpc>
            </a:pPr>
            <a:r>
              <a:rPr lang="uk-UA" sz="1400" smtClean="0"/>
              <a:t>Аерогелі можуть використовуватися як газові та рідинні фільтри, а також як вибухівки.</a:t>
            </a:r>
          </a:p>
          <a:p>
            <a:pPr eaLnBrk="1" hangingPunct="1">
              <a:lnSpc>
                <a:spcPct val="90000"/>
              </a:lnSpc>
            </a:pPr>
            <a:endParaRPr lang="uk-UA" sz="1400" smtClean="0"/>
          </a:p>
          <a:p>
            <a:pPr eaLnBrk="1" hangingPunct="1">
              <a:lnSpc>
                <a:spcPct val="90000"/>
              </a:lnSpc>
            </a:pPr>
            <a:endParaRPr lang="ru-RU" sz="1400" smtClean="0"/>
          </a:p>
        </p:txBody>
      </p:sp>
      <p:pic>
        <p:nvPicPr>
          <p:cNvPr id="8196" name="Picture 4" descr="aerogel_polyimid_big1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40425" y="1628775"/>
            <a:ext cx="2635250" cy="3886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Недоліки аерогелів </a:t>
            </a:r>
            <a:endParaRPr lang="ru-RU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916113"/>
            <a:ext cx="4038600" cy="3886200"/>
          </a:xfrm>
        </p:spPr>
        <p:txBody>
          <a:bodyPr/>
          <a:lstStyle/>
          <a:p>
            <a:pPr eaLnBrk="1" hangingPunct="1"/>
            <a:r>
              <a:rPr lang="uk-UA" sz="1600" smtClean="0"/>
              <a:t>Занадто дорога технологія вироблицтва (</a:t>
            </a:r>
            <a:r>
              <a:rPr lang="ru-RU" sz="1600" smtClean="0"/>
              <a:t>ціна становить від $25 (фрагменти) до $125 (шматочок, що поміщається на долоні).</a:t>
            </a:r>
          </a:p>
          <a:p>
            <a:pPr eaLnBrk="1" hangingPunct="1"/>
            <a:r>
              <a:rPr lang="uk-UA" sz="1600" smtClean="0"/>
              <a:t>Недостатня прозорість : поки що аерогелі мають злегка жовтуватий відтінок на світлому фоні і світло-голубий на чорному.</a:t>
            </a:r>
            <a:endParaRPr lang="ru-RU" sz="1600" smtClean="0"/>
          </a:p>
        </p:txBody>
      </p:sp>
      <p:pic>
        <p:nvPicPr>
          <p:cNvPr id="10244" name="Picture 4" descr="images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51500" y="2060575"/>
            <a:ext cx="2647950" cy="28813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Нові аерогелі адсорбують токсичні важкі метали</a:t>
            </a:r>
            <a:endParaRPr lang="ru-RU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89138"/>
            <a:ext cx="467995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600" smtClean="0"/>
              <a:t>Дослідницька група під керівництвом Сантану Бага (Sаntаnu Bаg) з Північно-західного Університету (Іллінойс) отримали «халькогелі» (chаlcogels), замінивши у складі класичних аерогелей кисень сіркою або селеном. Така заміна дозволила пористої структурі аерогеля більш переважно зв'язуватися з токсичними металами, у тому числі і ртуттю.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Професор Меркурії Канацідіс (Mercouri Kаnаtzidis), який брав участь у роботі над проектом, зазначає, що ключем до успіху в отриманні халькогенідних аерогелей є використання платини, стабілізуючою тривимірну структуру гелю.</a:t>
            </a:r>
          </a:p>
          <a:p>
            <a:pPr eaLnBrk="1" hangingPunct="1">
              <a:lnSpc>
                <a:spcPct val="80000"/>
              </a:lnSpc>
            </a:pPr>
            <a:r>
              <a:rPr lang="uk-UA" sz="1600" smtClean="0"/>
              <a:t>Халькогелі селективно утримують важкі метали з розчинів, що може використовуватися в різних областях 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smtClean="0"/>
          </a:p>
        </p:txBody>
      </p:sp>
      <p:pic>
        <p:nvPicPr>
          <p:cNvPr id="9220" name="Picture 6" descr="495b42cf2bd638829c92ca22cd11feeb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35600" y="1916113"/>
            <a:ext cx="3333750" cy="2657475"/>
          </a:xfrm>
          <a:noFill/>
        </p:spPr>
      </p:pic>
      <p:sp>
        <p:nvSpPr>
          <p:cNvPr id="9221" name="WordArt 10"/>
          <p:cNvSpPr>
            <a:spLocks noChangeArrowheads="1" noChangeShapeType="1" noTextEdit="1"/>
          </p:cNvSpPr>
          <p:nvPr/>
        </p:nvSpPr>
        <p:spPr bwMode="auto">
          <a:xfrm>
            <a:off x="5508625" y="4724400"/>
            <a:ext cx="3095625" cy="217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2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ook Antiqua"/>
              </a:rPr>
              <a:t>Платина стабілізує будівельні блоки для </a:t>
            </a:r>
          </a:p>
        </p:txBody>
      </p:sp>
      <p:sp>
        <p:nvSpPr>
          <p:cNvPr id="9222" name="WordArt 11"/>
          <p:cNvSpPr>
            <a:spLocks noChangeArrowheads="1" noChangeShapeType="1" noTextEdit="1"/>
          </p:cNvSpPr>
          <p:nvPr/>
        </p:nvSpPr>
        <p:spPr bwMode="auto">
          <a:xfrm>
            <a:off x="5508625" y="4941888"/>
            <a:ext cx="1747838" cy="261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2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ook Antiqua"/>
              </a:rPr>
              <a:t>утворення халькогелей </a:t>
            </a:r>
          </a:p>
        </p:txBody>
      </p:sp>
      <p:sp>
        <p:nvSpPr>
          <p:cNvPr id="9223" name="WordArt 12"/>
          <p:cNvSpPr>
            <a:spLocks noChangeArrowheads="1" noChangeShapeType="1" noTextEdit="1"/>
          </p:cNvSpPr>
          <p:nvPr/>
        </p:nvSpPr>
        <p:spPr bwMode="auto">
          <a:xfrm>
            <a:off x="7308850" y="4941888"/>
            <a:ext cx="1285875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2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ook Antiqua"/>
              </a:rPr>
              <a:t>(блакитні сфери -</a:t>
            </a:r>
          </a:p>
        </p:txBody>
      </p:sp>
      <p:sp>
        <p:nvSpPr>
          <p:cNvPr id="9224" name="WordArt 13"/>
          <p:cNvSpPr>
            <a:spLocks noChangeArrowheads="1" noChangeShapeType="1" noTextEdit="1"/>
          </p:cNvSpPr>
          <p:nvPr/>
        </p:nvSpPr>
        <p:spPr bwMode="auto">
          <a:xfrm>
            <a:off x="5508625" y="5229225"/>
            <a:ext cx="3181350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200" b="1" i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ook Antiqua"/>
              </a:rPr>
              <a:t>атоми металу, червоні - атоми халькогена)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іксел">
  <a:themeElements>
    <a:clrScheme name="Пі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і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і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і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і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і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і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і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і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і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і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і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і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і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192</TotalTime>
  <Words>639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Wingdings</vt:lpstr>
      <vt:lpstr>Calibri</vt:lpstr>
      <vt:lpstr>Arial Black</vt:lpstr>
      <vt:lpstr>Times New Roman</vt:lpstr>
      <vt:lpstr>Піксел</vt:lpstr>
      <vt:lpstr>Слайд 1</vt:lpstr>
      <vt:lpstr>                  План</vt:lpstr>
      <vt:lpstr>Будова та структура аерогелів</vt:lpstr>
      <vt:lpstr>Речовини, що здатні утворювати аерогелі</vt:lpstr>
      <vt:lpstr>Властивості аерогелів</vt:lpstr>
      <vt:lpstr>Використання аерогелів організацією NASA</vt:lpstr>
      <vt:lpstr>Використання аерогелів в комерційних цілях</vt:lpstr>
      <vt:lpstr>Недоліки аерогелів </vt:lpstr>
      <vt:lpstr>Нові аерогелі адсорбують токсичні важкі метали</vt:lpstr>
      <vt:lpstr>Висновки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11</cp:revision>
  <dcterms:created xsi:type="dcterms:W3CDTF">2012-10-23T09:49:27Z</dcterms:created>
  <dcterms:modified xsi:type="dcterms:W3CDTF">2012-11-02T06:42:39Z</dcterms:modified>
</cp:coreProperties>
</file>