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schemeClr val="accent2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ÑÑ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32" cy="70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"/>
            <a:ext cx="5616624" cy="1412776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Скалатський  </a:t>
            </a:r>
            <a:b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будинок  школярів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132856"/>
            <a:ext cx="5076056" cy="2664296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uk-UA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uk-UA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6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 Мистецтво  джгутової  </a:t>
            </a:r>
            <a:r>
              <a:rPr lang="en-US" sz="6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6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філіграні ”   </a:t>
            </a:r>
            <a:endParaRPr lang="uk-UA" sz="63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625841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керівники  гуртків  СБШ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Пашкевич  Наталія  Михайлівна,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Гепак  Ганна  Михайлівна</a:t>
            </a:r>
            <a:endParaRPr lang="uk-UA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77281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WORK SHOP</a:t>
            </a:r>
            <a:endParaRPr lang="uk-UA" sz="44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0"/>
    </mc:Choice>
    <mc:Fallback>
      <p:transition spd="slow" advTm="69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478" cy="6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  виробу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оетапне\IMG_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50" y="980728"/>
            <a:ext cx="2131502" cy="1598535"/>
          </a:xfrm>
          <a:prstGeom prst="rect">
            <a:avLst/>
          </a:prstGeom>
          <a:noFill/>
        </p:spPr>
      </p:pic>
      <p:pic>
        <p:nvPicPr>
          <p:cNvPr id="3075" name="Picture 3" descr="C:\Users\User\Desktop\поетапне\IMG_0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2112355" cy="1584176"/>
          </a:xfrm>
          <a:prstGeom prst="rect">
            <a:avLst/>
          </a:prstGeom>
          <a:noFill/>
        </p:spPr>
      </p:pic>
      <p:pic>
        <p:nvPicPr>
          <p:cNvPr id="3076" name="Picture 4" descr="C:\Users\User\Desktop\поетапне\IMG_0790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8332" t="20372" r="12419" b="17057"/>
          <a:stretch>
            <a:fillRect/>
          </a:stretch>
        </p:blipFill>
        <p:spPr bwMode="auto">
          <a:xfrm>
            <a:off x="4644008" y="980728"/>
            <a:ext cx="1800200" cy="1584176"/>
          </a:xfrm>
          <a:prstGeom prst="rect">
            <a:avLst/>
          </a:prstGeom>
          <a:noFill/>
        </p:spPr>
      </p:pic>
      <p:pic>
        <p:nvPicPr>
          <p:cNvPr id="3077" name="Picture 5" descr="C:\Users\User\Desktop\поетапне\IMG_07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980728"/>
            <a:ext cx="1901899" cy="1584176"/>
          </a:xfrm>
          <a:prstGeom prst="rect">
            <a:avLst/>
          </a:prstGeom>
          <a:noFill/>
        </p:spPr>
      </p:pic>
      <p:pic>
        <p:nvPicPr>
          <p:cNvPr id="3078" name="Picture 6" descr="C:\Users\User\Desktop\поетапне\IMG_0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584" y="2708920"/>
            <a:ext cx="2136232" cy="1602082"/>
          </a:xfrm>
          <a:prstGeom prst="rect">
            <a:avLst/>
          </a:prstGeom>
          <a:noFill/>
        </p:spPr>
      </p:pic>
      <p:pic>
        <p:nvPicPr>
          <p:cNvPr id="3079" name="Picture 7" descr="C:\Users\User\Desktop\поетапне\IMG_0796.JPG"/>
          <p:cNvPicPr>
            <a:picLocks noChangeAspect="1" noChangeArrowheads="1"/>
          </p:cNvPicPr>
          <p:nvPr/>
        </p:nvPicPr>
        <p:blipFill>
          <a:blip r:embed="rId8" cstate="print"/>
          <a:srcRect l="12794" r="11864"/>
          <a:stretch>
            <a:fillRect/>
          </a:stretch>
        </p:blipFill>
        <p:spPr bwMode="auto">
          <a:xfrm>
            <a:off x="3059832" y="2708920"/>
            <a:ext cx="1584176" cy="15841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060848"/>
            <a:ext cx="37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1328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21328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1328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054" y="36874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06" y="3831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User\Desktop\поетапне\IMG_07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9" y="2708920"/>
            <a:ext cx="2016339" cy="15121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99994" y="37890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Users\User\Desktop\поетапне\IMG_0798.JP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 l="2981" t="10147" r="16846" b="10690"/>
          <a:stretch>
            <a:fillRect/>
          </a:stretch>
        </p:blipFill>
        <p:spPr bwMode="auto">
          <a:xfrm rot="5400000">
            <a:off x="6784416" y="2905113"/>
            <a:ext cx="1512167" cy="11197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92280" y="37890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C:\Users\User\Desktop\поетапне\IMG_0800.JPG"/>
          <p:cNvPicPr>
            <a:picLocks noChangeAspect="1" noChangeArrowheads="1"/>
          </p:cNvPicPr>
          <p:nvPr/>
        </p:nvPicPr>
        <p:blipFill>
          <a:blip r:embed="rId11" cstate="print"/>
          <a:srcRect t="9689" r="5062" b="17658"/>
          <a:stretch>
            <a:fillRect/>
          </a:stretch>
        </p:blipFill>
        <p:spPr bwMode="auto">
          <a:xfrm>
            <a:off x="251519" y="4437112"/>
            <a:ext cx="2509371" cy="1440160"/>
          </a:xfrm>
          <a:prstGeom prst="rect">
            <a:avLst/>
          </a:prstGeom>
          <a:noFill/>
        </p:spPr>
      </p:pic>
      <p:pic>
        <p:nvPicPr>
          <p:cNvPr id="3083" name="Picture 11" descr="C:\Users\User\Desktop\поетапне\IMG_0801.JPG"/>
          <p:cNvPicPr>
            <a:picLocks noChangeAspect="1" noChangeArrowheads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2843808" y="4437112"/>
            <a:ext cx="1958433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361238" y="44371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44074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C:\Users\User\Desktop\поетапне\IMG_0802.JP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 l="7742" t="1132" r="6000" b="10273"/>
          <a:stretch>
            <a:fillRect/>
          </a:stretch>
        </p:blipFill>
        <p:spPr bwMode="auto">
          <a:xfrm>
            <a:off x="4932040" y="4437112"/>
            <a:ext cx="1800200" cy="14401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228184" y="4437112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C:\Users\User\Desktop\поетапне\IMG_0803.JPG"/>
          <p:cNvPicPr>
            <a:picLocks noChangeAspect="1" noChangeArrowheads="1"/>
          </p:cNvPicPr>
          <p:nvPr/>
        </p:nvPicPr>
        <p:blipFill>
          <a:blip r:embed="rId14" cstate="print">
            <a:lum contrast="10000"/>
          </a:blip>
          <a:srcRect l="14019" t="17457" r="28865" b="10010"/>
          <a:stretch>
            <a:fillRect/>
          </a:stretch>
        </p:blipFill>
        <p:spPr bwMode="auto">
          <a:xfrm>
            <a:off x="6876256" y="4437112"/>
            <a:ext cx="1512168" cy="144016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956376" y="4365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5"/>
    </mc:Choice>
    <mc:Fallback>
      <p:transition spd="slow" advTm="64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оетапне\IMG_080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5400000">
            <a:off x="1402604" y="1811117"/>
            <a:ext cx="5768008" cy="432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Очікуваний   результат</a:t>
            </a:r>
            <a:endParaRPr lang="uk-UA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5"/>
    </mc:Choice>
    <mc:Fallback>
      <p:transition spd="slow" advTm="100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80635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635896" cy="5098578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Franklin Gothic Demi" pitchFamily="34" charset="0"/>
              </a:rPr>
              <a:t>Дякуємо за співпрацю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!</a:t>
            </a:r>
            <a:endParaRPr lang="uk-UA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3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5124" name="Picture 4" descr="C:\Users\User\Desktop\філігрань\423___03\IMG_0748.JPG"/>
          <p:cNvPicPr>
            <a:picLocks noChangeAspect="1" noChangeArrowheads="1"/>
          </p:cNvPicPr>
          <p:nvPr/>
        </p:nvPicPr>
        <p:blipFill>
          <a:blip r:embed="rId3" cstate="print"/>
          <a:srcRect l="15808" t="775" r="13476"/>
          <a:stretch>
            <a:fillRect/>
          </a:stretch>
        </p:blipFill>
        <p:spPr bwMode="auto">
          <a:xfrm>
            <a:off x="0" y="0"/>
            <a:ext cx="5436096" cy="6681003"/>
          </a:xfrm>
          <a:prstGeom prst="snip2DiagRect">
            <a:avLst>
              <a:gd name="adj1" fmla="val 0"/>
              <a:gd name="adj2" fmla="val 2085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2"/>
    </mc:Choice>
    <mc:Fallback>
      <p:transition spd="slow" advTm="16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470025"/>
          </a:xfrm>
        </p:spPr>
        <p:txBody>
          <a:bodyPr>
            <a:normAutofit/>
          </a:bodyPr>
          <a:lstStyle/>
          <a:p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техніки джгутової філіграні для виготовлення виробів.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1803" y="1196752"/>
            <a:ext cx="8442683" cy="1752600"/>
          </a:xfrm>
        </p:spPr>
        <p:txBody>
          <a:bodyPr>
            <a:normAutofit/>
          </a:bodyPr>
          <a:lstStyle/>
          <a:p>
            <a:pPr algn="l"/>
            <a:r>
              <a:rPr lang="uk-UA" sz="2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/>
              <a:t>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поділитись досвідом роботи виготовлення виробів шляхом  техніки джгутова філігрань;</a:t>
            </a:r>
          </a:p>
          <a:p>
            <a:pPr algn="l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ідвищити рівень </a:t>
            </a:r>
            <a:r>
              <a:rPr lang="uk-UA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проінформованості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педагогів про сучасні форми підготовки та проведення </a:t>
            </a:r>
            <a:r>
              <a:rPr lang="uk-UA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воркшопу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77" y="2996952"/>
            <a:ext cx="85563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r>
              <a:rPr lang="uk-UA" sz="2800" dirty="0" smtClean="0"/>
              <a:t> 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методистів із сутністю основних понять із визначеної проблеми;</a:t>
            </a:r>
          </a:p>
          <a:p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озширити знання про можливості активних методів навчання ;</a:t>
            </a:r>
          </a:p>
          <a:p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вміння працювати в команді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15" y="4804249"/>
            <a:ext cx="85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Очікуваний результат: 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в учасників готовності до вдосконалення та оновлення власної діяльності;</a:t>
            </a:r>
          </a:p>
          <a:p>
            <a:r>
              <a:rPr lang="uk-UA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психологічна задоволеність учасників результатом практичної  діяльності;</a:t>
            </a:r>
          </a:p>
          <a:p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ідвищення </a:t>
            </a:r>
            <a:r>
              <a:rPr lang="uk-UA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акмеологічної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культури методистів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7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5"/>
    </mc:Choice>
    <mc:Fallback>
      <p:transition spd="slow" advTm="80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6838528" cy="1080119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Дещо  з  історії …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980728"/>
            <a:ext cx="3816424" cy="2808312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Назва походить                                        від лат. слів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filum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нитка,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granum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зерно.</a:t>
            </a:r>
          </a:p>
          <a:p>
            <a:pPr algn="l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Вид обробітку металу.</a:t>
            </a:r>
          </a:p>
          <a:p>
            <a:pPr algn="l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Використовувалась для виготовлення дорогоцінного посуду, церковного начиння, ювелірних прикрас.</a:t>
            </a:r>
            <a:endParaRPr lang="uk-UA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філігрань\86e7b34d1340bee3f27712a88ec13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016224" cy="237626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User\Desktop\філігрань\76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51720" y="4365104"/>
            <a:ext cx="2376264" cy="16561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User\Desktop\філігрань\5eb122b1aea186adbc11e0bf80f204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016224" cy="259228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 t="8333" b="5556"/>
          <a:stretch>
            <a:fillRect/>
          </a:stretch>
        </p:blipFill>
        <p:spPr bwMode="auto">
          <a:xfrm>
            <a:off x="2411760" y="1196752"/>
            <a:ext cx="1728192" cy="259228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005064"/>
            <a:ext cx="3312368" cy="236238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0"/>
    </mc:Choice>
    <mc:Fallback>
      <p:transition spd="slow" advTm="52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7937"/>
            <a:ext cx="916915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-144462"/>
            <a:ext cx="4536504" cy="11251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   вироби</a:t>
            </a:r>
            <a:endParaRPr lang="uk-UA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780928"/>
            <a:ext cx="2088232" cy="2448272"/>
          </a:xfrm>
        </p:spPr>
        <p:txBody>
          <a:bodyPr/>
          <a:lstStyle/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6386" name="Picture 2" descr="C:\Users\User\Desktop\філігрань\20180116_125639.jpg"/>
          <p:cNvPicPr>
            <a:picLocks noChangeAspect="1" noChangeArrowheads="1"/>
          </p:cNvPicPr>
          <p:nvPr/>
        </p:nvPicPr>
        <p:blipFill>
          <a:blip r:embed="rId3" cstate="print"/>
          <a:srcRect l="8606" t="2553"/>
          <a:stretch>
            <a:fillRect/>
          </a:stretch>
        </p:blipFill>
        <p:spPr bwMode="auto">
          <a:xfrm>
            <a:off x="6444208" y="3645024"/>
            <a:ext cx="2221433" cy="289260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C:\Users\User\Desktop\філігрань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80728"/>
            <a:ext cx="2376264" cy="237626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C:\Users\User\Desktop\філігрань\103042561_large_original__kopiya.jpg"/>
          <p:cNvPicPr>
            <a:picLocks noChangeAspect="1" noChangeArrowheads="1"/>
          </p:cNvPicPr>
          <p:nvPr/>
        </p:nvPicPr>
        <p:blipFill>
          <a:blip r:embed="rId5" cstate="print"/>
          <a:srcRect l="10521" r="12515"/>
          <a:stretch>
            <a:fillRect/>
          </a:stretch>
        </p:blipFill>
        <p:spPr bwMode="auto">
          <a:xfrm>
            <a:off x="378215" y="3645024"/>
            <a:ext cx="2969649" cy="289386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5" descr="C:\Users\User\Desktop\філігрань\resize (1).jpg"/>
          <p:cNvPicPr>
            <a:picLocks noChangeAspect="1" noChangeArrowheads="1"/>
          </p:cNvPicPr>
          <p:nvPr/>
        </p:nvPicPr>
        <p:blipFill>
          <a:blip r:embed="rId6" cstate="print"/>
          <a:srcRect t="9629" r="6974" b="8528"/>
          <a:stretch>
            <a:fillRect/>
          </a:stretch>
        </p:blipFill>
        <p:spPr bwMode="auto">
          <a:xfrm>
            <a:off x="395536" y="980728"/>
            <a:ext cx="2088232" cy="237626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2" name="Picture 8" descr="C:\Users\User\Desktop\423___03\7f597e6c138772c8f312ae737769cba2.jpg"/>
          <p:cNvPicPr>
            <a:picLocks noChangeAspect="1" noChangeArrowheads="1"/>
          </p:cNvPicPr>
          <p:nvPr/>
        </p:nvPicPr>
        <p:blipFill>
          <a:blip r:embed="rId7" cstate="print"/>
          <a:srcRect l="4962" t="3112" r="3239" b="3541"/>
          <a:stretch>
            <a:fillRect/>
          </a:stretch>
        </p:blipFill>
        <p:spPr bwMode="auto">
          <a:xfrm>
            <a:off x="3059832" y="1196752"/>
            <a:ext cx="2664296" cy="216024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3" name="Picture 9" descr="C:\Users\User\Desktop\423___03\IMG_0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420707" y="4004229"/>
            <a:ext cx="2873142" cy="215473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2" descr="ÐÐ°ÑÑÐ¸Ð½ÐºÐ¸ Ð¿Ð¾ Ð·Ð°Ð¿ÑÐ¾ÑÑ ÑÐ¾Ð½ Ð´Ð»Ñ Ð¿ÑÐµÐ·ÐµÐ½ÑÐ°Ñ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4"/>
    </mc:Choice>
    <mc:Fallback>
      <p:transition spd="slow" advTm="67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Матеріали  та  обладнання: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5852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натуральні  нитки ( джгутова  лляна  та рапсова);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клей ( ПВА  або  універсальний  “ Титан ”);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ножиці;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шпажки;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шаблон.</a:t>
            </a:r>
            <a:endParaRPr lang="uk-UA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5704" t="1512" r="31961"/>
          <a:stretch>
            <a:fillRect/>
          </a:stretch>
        </p:blipFill>
        <p:spPr bwMode="auto">
          <a:xfrm>
            <a:off x="7020272" y="2204525"/>
            <a:ext cx="2016224" cy="4437593"/>
          </a:xfrm>
          <a:prstGeom prst="rect">
            <a:avLst/>
          </a:prstGeom>
          <a:noFill/>
        </p:spPr>
      </p:pic>
      <p:pic>
        <p:nvPicPr>
          <p:cNvPr id="17422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2376264" cy="2376264"/>
          </a:xfrm>
          <a:prstGeom prst="rect">
            <a:avLst/>
          </a:prstGeom>
          <a:noFill/>
        </p:spPr>
      </p:pic>
      <p:pic>
        <p:nvPicPr>
          <p:cNvPr id="17415" name="Picture 7" descr="Картинки по запросу клей пва"/>
          <p:cNvPicPr>
            <a:picLocks noChangeAspect="1" noChangeArrowheads="1"/>
          </p:cNvPicPr>
          <p:nvPr/>
        </p:nvPicPr>
        <p:blipFill>
          <a:blip r:embed="rId5" cstate="print"/>
          <a:srcRect l="13121" t="-2381" r="12524"/>
          <a:stretch>
            <a:fillRect/>
          </a:stretch>
        </p:blipFill>
        <p:spPr bwMode="auto">
          <a:xfrm>
            <a:off x="6228184" y="3501008"/>
            <a:ext cx="1224136" cy="3096344"/>
          </a:xfrm>
          <a:prstGeom prst="rect">
            <a:avLst/>
          </a:prstGeom>
          <a:noFill/>
        </p:spPr>
      </p:pic>
      <p:pic>
        <p:nvPicPr>
          <p:cNvPr id="17418" name="Picture 10" descr="C:\Users\User\Desktop\нит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221088"/>
            <a:ext cx="2736304" cy="2492896"/>
          </a:xfrm>
          <a:prstGeom prst="rect">
            <a:avLst/>
          </a:prstGeom>
          <a:noFill/>
        </p:spPr>
      </p:pic>
      <p:pic>
        <p:nvPicPr>
          <p:cNvPr id="17410" name="Picture 2" descr="Картинки по запросу джгутова лляна нитка"/>
          <p:cNvPicPr>
            <a:picLocks noChangeAspect="1" noChangeArrowheads="1"/>
          </p:cNvPicPr>
          <p:nvPr/>
        </p:nvPicPr>
        <p:blipFill>
          <a:blip r:embed="rId7" cstate="print"/>
          <a:srcRect l="20588" r="29412"/>
          <a:stretch>
            <a:fillRect/>
          </a:stretch>
        </p:blipFill>
        <p:spPr bwMode="auto">
          <a:xfrm>
            <a:off x="268128" y="3861048"/>
            <a:ext cx="1423552" cy="2996952"/>
          </a:xfrm>
          <a:prstGeom prst="rect">
            <a:avLst/>
          </a:prstGeom>
          <a:noFill/>
        </p:spPr>
      </p:pic>
      <p:pic>
        <p:nvPicPr>
          <p:cNvPr id="17420" name="Picture 12" descr="Картинки по запросу ножниці"/>
          <p:cNvPicPr>
            <a:picLocks noChangeAspect="1" noChangeArrowheads="1"/>
          </p:cNvPicPr>
          <p:nvPr/>
        </p:nvPicPr>
        <p:blipFill>
          <a:blip r:embed="rId8" cstate="print">
            <a:lum bright="-20000" contrast="-10000"/>
          </a:blip>
          <a:srcRect/>
          <a:stretch>
            <a:fillRect/>
          </a:stretch>
        </p:blipFill>
        <p:spPr bwMode="auto">
          <a:xfrm rot="6281057">
            <a:off x="4490301" y="3972458"/>
            <a:ext cx="2417174" cy="40416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0"/>
    </mc:Choice>
    <mc:Fallback>
      <p:transition spd="slow" advTm="76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Children House\Desktop\листочо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86322"/>
            <a:ext cx="360807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Шаблон  для  виготовлення  квітки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Children House\Desktop\пелюст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103" y="1214422"/>
            <a:ext cx="163766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Children House\Desktop\пелюст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739" y="1214422"/>
            <a:ext cx="163766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ildren House\Desktop\пелюст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14422"/>
            <a:ext cx="163766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hildren House\Desktop\пелюст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14422"/>
            <a:ext cx="163766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hildren House\Desktop\пелюст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14422"/>
            <a:ext cx="163766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hildren House\Desktop\шаблон - копия.png"/>
          <p:cNvPicPr/>
          <p:nvPr/>
        </p:nvPicPr>
        <p:blipFill>
          <a:blip r:embed="rId5" cstate="print"/>
          <a:srcRect l="7376" t="55650" r="12914" b="11968"/>
          <a:stretch>
            <a:fillRect/>
          </a:stretch>
        </p:blipFill>
        <p:spPr bwMode="auto">
          <a:xfrm>
            <a:off x="2500298" y="3500438"/>
            <a:ext cx="5339127" cy="16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hildren House\Desktop\листочо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86322"/>
            <a:ext cx="360807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4"/>
    </mc:Choice>
    <mc:Fallback>
      <p:transition spd="slow" advTm="71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98" y="0"/>
            <a:ext cx="9177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Послідовність  виготовлення   пелюстки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оетапне\IMG_077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3416" b="-182"/>
          <a:stretch>
            <a:fillRect/>
          </a:stretch>
        </p:blipFill>
        <p:spPr bwMode="auto">
          <a:xfrm rot="16200000">
            <a:off x="85579" y="1074663"/>
            <a:ext cx="2592290" cy="211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992" y="255561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212976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Змащуємо шаблон клеєм.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Джгут приклеюємо по зовнішньому контуру шаблону.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Відрізаємо нитку навкіс.</a:t>
            </a:r>
          </a:p>
          <a:p>
            <a:pPr marL="342900" indent="-342900"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За такою ж послідовністю приклеюємо ще 7 – 8 ниток, поступово заповнюючи пелюстку.  Слідкуємо                                       за допомогою шпажки, щоб вони  щільно прилягали одна  до одної.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оетапне\IMG_078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16200000">
            <a:off x="2199029" y="1193461"/>
            <a:ext cx="2585463" cy="18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14130" y="24836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поетапне\IMG_0781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6200000">
            <a:off x="4266102" y="1178887"/>
            <a:ext cx="2520280" cy="183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02362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поетапне\IMG_0782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r="3323" b="8890"/>
          <a:stretch>
            <a:fillRect/>
          </a:stretch>
        </p:blipFill>
        <p:spPr bwMode="auto">
          <a:xfrm rot="16200000">
            <a:off x="6395110" y="1210117"/>
            <a:ext cx="254681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934610" y="2204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1"/>
    </mc:Choice>
    <mc:Fallback>
      <p:transition spd="slow" advTm="60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Послідовність   виготовлення  </a:t>
            </a:r>
            <a:b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лінійних листочків</a:t>
            </a:r>
            <a:endParaRPr lang="uk-UA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поетапне\IMG_078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-906" b="19246"/>
          <a:stretch>
            <a:fillRect/>
          </a:stretch>
        </p:blipFill>
        <p:spPr bwMode="auto">
          <a:xfrm>
            <a:off x="539552" y="1268760"/>
            <a:ext cx="2520280" cy="123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поетапне\IMG_078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242" b="42602"/>
          <a:stretch>
            <a:fillRect/>
          </a:stretch>
        </p:blipFill>
        <p:spPr bwMode="auto">
          <a:xfrm>
            <a:off x="539832" y="2852936"/>
            <a:ext cx="2520000" cy="108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esktop\поетапне\IMG_0785.JPG"/>
          <p:cNvPicPr>
            <a:picLocks noChangeAspect="1" noChangeArrowheads="1"/>
          </p:cNvPicPr>
          <p:nvPr/>
        </p:nvPicPr>
        <p:blipFill>
          <a:blip r:embed="rId5" cstate="print"/>
          <a:srcRect r="143" b="29597"/>
          <a:stretch>
            <a:fillRect/>
          </a:stretch>
        </p:blipFill>
        <p:spPr bwMode="auto">
          <a:xfrm flipV="1">
            <a:off x="539552" y="4293096"/>
            <a:ext cx="2520000" cy="133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7" y="1340768"/>
            <a:ext cx="51125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Змащуємо  шаблон клеєм.</a:t>
            </a:r>
          </a:p>
          <a:p>
            <a:pPr marL="342900" indent="-342900"/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2. Приклеюємо  нитки  паралельно одна до одної.</a:t>
            </a: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3. Нитки відрізаємо навкіс.</a:t>
            </a:r>
          </a:p>
          <a:p>
            <a:pPr marL="342900" indent="-342900">
              <a:lnSpc>
                <a:spcPct val="150000"/>
              </a:lnSpc>
            </a:pP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4. За допомогою шпажки  </a:t>
            </a: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слідкуємо за щільністю    </a:t>
            </a: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прилягання ниток.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4"/>
    </mc:Choice>
    <mc:Fallback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0" y="-457200"/>
            <a:ext cx="921404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Послідовність   виготовлення </a:t>
            </a:r>
            <a:b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еліптичних листочків</a:t>
            </a:r>
            <a:endParaRPr lang="uk-UA" sz="3600" dirty="0"/>
          </a:p>
        </p:txBody>
      </p:sp>
      <p:pic>
        <p:nvPicPr>
          <p:cNvPr id="3" name="Picture 2" descr="C:\Users\User\Desktop\поетапне\IMG_0786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31494" r="1926" b="14624"/>
          <a:stretch>
            <a:fillRect/>
          </a:stretch>
        </p:blipFill>
        <p:spPr bwMode="auto">
          <a:xfrm>
            <a:off x="323528" y="3861048"/>
            <a:ext cx="4026520" cy="1659034"/>
          </a:xfrm>
          <a:prstGeom prst="rect">
            <a:avLst/>
          </a:prstGeom>
          <a:noFill/>
        </p:spPr>
      </p:pic>
      <p:pic>
        <p:nvPicPr>
          <p:cNvPr id="4" name="Picture 6" descr="C:\Users\User\Desktop\поетапне\IMG_0787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t="24032" r="1156" b="21765"/>
          <a:stretch>
            <a:fillRect/>
          </a:stretch>
        </p:blipFill>
        <p:spPr bwMode="auto">
          <a:xfrm>
            <a:off x="539552" y="1985005"/>
            <a:ext cx="3426066" cy="14439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1844824"/>
            <a:ext cx="5220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Основу листка вирізаємо з мішковини.</a:t>
            </a:r>
          </a:p>
          <a:p>
            <a:pPr marL="342900" indent="-342900"/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По зовнішньому краю приклеюємо  джгутову нитку.</a:t>
            </a:r>
          </a:p>
          <a:p>
            <a:pPr marL="514350" indent="-514350"/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3. Декоруємо зеленою ниткою.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2"/>
    </mc:Choice>
    <mc:Fallback>
      <p:transition spd="slow" advTm="61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317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Скалатський   будинок  школярів</vt:lpstr>
      <vt:lpstr>Тема: Використання техніки джгутової філіграні для виготовлення виробів.</vt:lpstr>
      <vt:lpstr>Дещо  з  історії …</vt:lpstr>
      <vt:lpstr>Сучасні   вироби</vt:lpstr>
      <vt:lpstr>Матеріали  та  обладнання:</vt:lpstr>
      <vt:lpstr>Шаблон  для  виготовлення  квітки</vt:lpstr>
      <vt:lpstr>Послідовність  виготовлення   пелюстки</vt:lpstr>
      <vt:lpstr>Послідовність   виготовлення   лінійних листочків</vt:lpstr>
      <vt:lpstr>Послідовність   виготовлення   еліптичних листочків</vt:lpstr>
      <vt:lpstr>Формування   виробу</vt:lpstr>
      <vt:lpstr>Очікуваний   результат</vt:lpstr>
      <vt:lpstr>Дякуємо за співпрацю!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Скалатський   будинок  школярів</dc:title>
  <dc:creator>User</dc:creator>
  <cp:lastModifiedBy>Лар</cp:lastModifiedBy>
  <cp:revision>16</cp:revision>
  <dcterms:created xsi:type="dcterms:W3CDTF">2018-04-22T16:04:11Z</dcterms:created>
  <dcterms:modified xsi:type="dcterms:W3CDTF">2019-01-28T10:00:43Z</dcterms:modified>
</cp:coreProperties>
</file>