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5" r:id="rId2"/>
    <p:sldId id="256" r:id="rId3"/>
    <p:sldId id="257" r:id="rId4"/>
    <p:sldId id="271" r:id="rId5"/>
    <p:sldId id="259" r:id="rId6"/>
    <p:sldId id="277" r:id="rId7"/>
    <p:sldId id="276" r:id="rId8"/>
    <p:sldId id="278" r:id="rId9"/>
    <p:sldId id="260" r:id="rId10"/>
    <p:sldId id="261" r:id="rId11"/>
    <p:sldId id="272" r:id="rId12"/>
    <p:sldId id="267" r:id="rId13"/>
    <p:sldId id="273" r:id="rId14"/>
    <p:sldId id="275" r:id="rId15"/>
    <p:sldId id="25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1806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9A835-B222-4FA7-ABC8-7F3CE522EC14}" type="datetimeFigureOut">
              <a:rPr lang="uk-UA" smtClean="0"/>
              <a:pPr/>
              <a:t>07.02.2019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26B47-8B4B-46FD-B12A-66344244B38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3809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11" descr="C:\Users\Children House\Desktop\22576223-linen-hessian-fabric-tex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3195" cy="6858000"/>
          </a:xfrm>
          <a:prstGeom prst="rect">
            <a:avLst/>
          </a:prstGeom>
          <a:noFill/>
        </p:spPr>
      </p:pic>
      <p:pic>
        <p:nvPicPr>
          <p:cNvPr id="5" name="Picture 2" descr="ÐÐ°ÑÑÐ¸Ð½ÐºÐ¸ Ð¿Ð¾ Ð·Ð°Ð¿ÑÐ¾ÑÑ ÑÐ¾Ð½ Ð´Ð»Ñ Ð¿ÑÐµÐ·ÐµÐ½ÑÐ°ÑÐ¸Ð¸ Ð´Ð¶Ð³ÑÑÐ¾Ð²Ð° ÑÑÐ»ÑÐ³ÑÐ°Ð½Ñ"/>
          <p:cNvPicPr>
            <a:picLocks noChangeAspect="1" noChangeArrowheads="1"/>
          </p:cNvPicPr>
          <p:nvPr/>
        </p:nvPicPr>
        <p:blipFill>
          <a:blip r:embed="rId3"/>
          <a:srcRect t="20833" b="16666"/>
          <a:stretch>
            <a:fillRect/>
          </a:stretch>
        </p:blipFill>
        <p:spPr bwMode="auto">
          <a:xfrm rot="5400000">
            <a:off x="-2107414" y="2107417"/>
            <a:ext cx="6858001" cy="264317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643142" y="214290"/>
            <a:ext cx="65008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b="1" i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Мій педагогічний досвід роботи</a:t>
            </a:r>
            <a:endParaRPr lang="uk-UA" sz="6000" dirty="0"/>
          </a:p>
        </p:txBody>
      </p:sp>
      <p:pic>
        <p:nvPicPr>
          <p:cNvPr id="1034" name="Picture 10" descr="ÐÐ°ÑÑÐ¸Ð½ÐºÐ¸ Ð¿Ð¾ Ð·Ð°Ð¿ÑÐ¾ÑÑ ÐºÐ»ÑÐ¿Ð°ÑÑ ÑÐºÐ¾Ð»Ð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2143100"/>
            <a:ext cx="4500594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11" descr="C:\Users\Children House\Desktop\22576223-linen-hessian-fabric-tex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195" y="0"/>
            <a:ext cx="9163195" cy="685800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5908947" y="1071546"/>
            <a:ext cx="32350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i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творимо…</a:t>
            </a:r>
            <a:endParaRPr lang="uk-UA" sz="4800" dirty="0"/>
          </a:p>
        </p:txBody>
      </p:sp>
      <p:pic>
        <p:nvPicPr>
          <p:cNvPr id="1027" name="Picture 3" descr="C:\Users\Children House\Desktop\фото гепак\IMG-1f7025706e6f647b1985b11f5c5fff50-V.jpg"/>
          <p:cNvPicPr>
            <a:picLocks noChangeAspect="1" noChangeArrowheads="1"/>
          </p:cNvPicPr>
          <p:nvPr/>
        </p:nvPicPr>
        <p:blipFill>
          <a:blip r:embed="rId3" cstate="print"/>
          <a:srcRect l="8928" t="29179"/>
          <a:stretch>
            <a:fillRect/>
          </a:stretch>
        </p:blipFill>
        <p:spPr bwMode="auto">
          <a:xfrm>
            <a:off x="214282" y="142852"/>
            <a:ext cx="3357586" cy="1958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C:\Users\Children House\Desktop\фото гепак\IMG_0017.jpg"/>
          <p:cNvPicPr>
            <a:picLocks noChangeAspect="1" noChangeArrowheads="1"/>
          </p:cNvPicPr>
          <p:nvPr/>
        </p:nvPicPr>
        <p:blipFill>
          <a:blip r:embed="rId4" cstate="print"/>
          <a:srcRect t="28572" r="5843" b="8657"/>
          <a:stretch>
            <a:fillRect/>
          </a:stretch>
        </p:blipFill>
        <p:spPr bwMode="auto">
          <a:xfrm>
            <a:off x="3857620" y="4572008"/>
            <a:ext cx="4857784" cy="20716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857752" y="500042"/>
            <a:ext cx="29193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i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працюємо</a:t>
            </a:r>
            <a:endParaRPr lang="uk-UA" sz="4800" dirty="0"/>
          </a:p>
        </p:txBody>
      </p:sp>
      <p:pic>
        <p:nvPicPr>
          <p:cNvPr id="17409" name="Picture 1" descr="C:\Users\Children House\Desktop\фото гепак\20160505_164309.jpg"/>
          <p:cNvPicPr>
            <a:picLocks noChangeAspect="1" noChangeArrowheads="1"/>
          </p:cNvPicPr>
          <p:nvPr/>
        </p:nvPicPr>
        <p:blipFill>
          <a:blip r:embed="rId5" cstate="print"/>
          <a:srcRect b="5846"/>
          <a:stretch>
            <a:fillRect/>
          </a:stretch>
        </p:blipFill>
        <p:spPr bwMode="auto">
          <a:xfrm>
            <a:off x="214282" y="4286256"/>
            <a:ext cx="3338450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643306" y="0"/>
            <a:ext cx="36365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i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Фантазуємо</a:t>
            </a:r>
            <a:endParaRPr lang="uk-UA" sz="4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/>
          <a:srcRect t="27273"/>
          <a:stretch>
            <a:fillRect/>
          </a:stretch>
        </p:blipFill>
        <p:spPr bwMode="auto">
          <a:xfrm>
            <a:off x="214282" y="2214554"/>
            <a:ext cx="3857652" cy="2104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 cstate="print"/>
          <a:srcRect t="6839" r="6818"/>
          <a:stretch>
            <a:fillRect/>
          </a:stretch>
        </p:blipFill>
        <p:spPr bwMode="auto">
          <a:xfrm>
            <a:off x="4786314" y="1857364"/>
            <a:ext cx="3765803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11" descr="C:\Users\Children House\Desktop\22576223-linen-hessian-fabric-tex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195" y="0"/>
            <a:ext cx="9163195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715008" y="0"/>
            <a:ext cx="29433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i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Творчість</a:t>
            </a:r>
            <a:endParaRPr lang="uk-UA" sz="4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15008" y="642918"/>
            <a:ext cx="34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i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вихованців</a:t>
            </a:r>
            <a:endParaRPr lang="uk-UA" sz="4800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00042"/>
            <a:ext cx="2500298" cy="3333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/>
          <a:srcRect l="13999" t="26722" r="10000" b="11777"/>
          <a:stretch>
            <a:fillRect/>
          </a:stretch>
        </p:blipFill>
        <p:spPr bwMode="auto">
          <a:xfrm>
            <a:off x="3000364" y="428604"/>
            <a:ext cx="2780855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Фото03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4071942"/>
            <a:ext cx="3311653" cy="2483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1518032"/>
            <a:ext cx="2714644" cy="203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 cstate="print"/>
          <a:srcRect l="4630" t="3935" r="2777" b="5787"/>
          <a:stretch>
            <a:fillRect/>
          </a:stretch>
        </p:blipFill>
        <p:spPr bwMode="auto">
          <a:xfrm>
            <a:off x="7000892" y="4429132"/>
            <a:ext cx="1785950" cy="2119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54" name="AutoShape 6" descr="https://mail.ukr.net/attach/show/15487640294163083387/1/IMG-6d1e1a9271f5fc87252c96576e0ef23c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56" name="AutoShape 8" descr="https://mail.ukr.net/attach/show/15487640294163083387/1/IMG-6d1e1a9271f5fc87252c96576e0ef23c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58" name="AutoShape 10" descr="https://mail.ukr.net/attach/resize/15487640294163083387/1?size=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60" name="AutoShape 12" descr="https://mail.ukr.net/attach/show/15487640294163083387/1/IMG-6d1e1a9271f5fc87252c96576e0ef23c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63" name="AutoShape 15" descr="https://mail.ukr.net/attach/resize/15487664050660710937/1?size=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65" name="AutoShape 17" descr="https://mail.ukr.net/attach/show/15487664050660710937/1/IMG-232acb4c8139eaa7a0f67290399bfcb9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67" name="AutoShape 19" descr="https://mail.ukr.net/attach/show/15487664050660710937/1/IMG-232acb4c8139eaa7a0f67290399bfcb9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3306" y="3714752"/>
            <a:ext cx="3214678" cy="2411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ÑÐ¾Ð½ Ð´Ð»Ñ Ð¿ÑÐµÐ·ÐµÐ½ÑÐ°ÑÐ¸Ð¸ Ð´Ð¶Ð³ÑÑÐ¾Ð²Ð° ÑÑÐ»ÑÐ³ÑÐ°Ð½Ñ"/>
          <p:cNvPicPr>
            <a:picLocks noChangeAspect="1" noChangeArrowheads="1"/>
          </p:cNvPicPr>
          <p:nvPr/>
        </p:nvPicPr>
        <p:blipFill>
          <a:blip r:embed="rId2"/>
          <a:srcRect t="20833" b="16666"/>
          <a:stretch>
            <a:fillRect/>
          </a:stretch>
        </p:blipFill>
        <p:spPr bwMode="auto">
          <a:xfrm rot="5400000">
            <a:off x="-2107414" y="2107417"/>
            <a:ext cx="6858001" cy="264317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11" descr="C:\Users\Children House\Desktop\22576223-linen-hessian-fabric-textu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3195" cy="6858000"/>
          </a:xfrm>
          <a:prstGeom prst="rect">
            <a:avLst/>
          </a:prstGeom>
          <a:noFill/>
        </p:spPr>
      </p:pic>
      <p:pic>
        <p:nvPicPr>
          <p:cNvPr id="6" name="Picture 7" descr="C:\Users\Children House\Desktop\шевченко\20170310_1503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14290"/>
            <a:ext cx="3286149" cy="2482448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3714744" y="0"/>
            <a:ext cx="5429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Виховую творчу особистість</a:t>
            </a:r>
            <a:endParaRPr lang="uk-UA" sz="3600" dirty="0"/>
          </a:p>
        </p:txBody>
      </p:sp>
      <p:sp>
        <p:nvSpPr>
          <p:cNvPr id="4098" name="AutoShape 2" descr="https://mail.ukr.net/attach/resize/15483344683934605231/1?size=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100" name="AutoShape 4" descr="https://mail.ukr.net/attach/show/15483344683934605231/1/IMG-16a29bc120d40c9aeed88d31fef5a0d4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4" name="Рисунок 13" descr="20151203_155425.jpg"/>
          <p:cNvPicPr>
            <a:picLocks noChangeAspect="1"/>
          </p:cNvPicPr>
          <p:nvPr/>
        </p:nvPicPr>
        <p:blipFill>
          <a:blip r:embed="rId5" cstate="print"/>
          <a:srcRect t="2484" r="6833"/>
          <a:stretch>
            <a:fillRect/>
          </a:stretch>
        </p:blipFill>
        <p:spPr>
          <a:xfrm>
            <a:off x="200092" y="2861761"/>
            <a:ext cx="3871842" cy="363907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 descr="DSC02930.JPG"/>
          <p:cNvPicPr>
            <a:picLocks noChangeAspect="1"/>
          </p:cNvPicPr>
          <p:nvPr/>
        </p:nvPicPr>
        <p:blipFill>
          <a:blip r:embed="rId6" cstate="print"/>
          <a:srcRect r="18518" b="8642"/>
          <a:stretch>
            <a:fillRect/>
          </a:stretch>
        </p:blipFill>
        <p:spPr>
          <a:xfrm>
            <a:off x="5000628" y="3857628"/>
            <a:ext cx="3357586" cy="2643206"/>
          </a:xfrm>
          <a:prstGeom prst="rect">
            <a:avLst/>
          </a:prstGeom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7"/>
          <a:srcRect t="8609" b="9620"/>
          <a:stretch>
            <a:fillRect/>
          </a:stretch>
        </p:blipFill>
        <p:spPr bwMode="auto">
          <a:xfrm>
            <a:off x="4500562" y="1214423"/>
            <a:ext cx="4293975" cy="2428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7"/>
          <p:cNvSpPr txBox="1"/>
          <p:nvPr/>
        </p:nvSpPr>
        <p:spPr>
          <a:xfrm>
            <a:off x="428596" y="2214554"/>
            <a:ext cx="2526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FFFF00"/>
                </a:solidFill>
              </a:rPr>
              <a:t>Ми – нащадки Кобзаря</a:t>
            </a:r>
            <a:endParaRPr lang="uk-UA" b="1" i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7158" y="5857892"/>
            <a:ext cx="2316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FFFF00"/>
                </a:solidFill>
              </a:rPr>
              <a:t>Обереги моєї родини</a:t>
            </a:r>
            <a:endParaRPr lang="uk-UA" b="1" i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15206" y="3143248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FFFF00"/>
                </a:solidFill>
              </a:rPr>
              <a:t>Свято осені</a:t>
            </a:r>
            <a:endParaRPr lang="uk-UA" b="1" i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72066" y="5572140"/>
            <a:ext cx="1679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FFFF00"/>
                </a:solidFill>
              </a:rPr>
              <a:t>Наше щасливе</a:t>
            </a:r>
          </a:p>
          <a:p>
            <a:r>
              <a:rPr lang="uk-UA" b="1" i="1" dirty="0" smtClean="0">
                <a:solidFill>
                  <a:srgbClr val="FFFF00"/>
                </a:solidFill>
              </a:rPr>
              <a:t> дитинство</a:t>
            </a:r>
            <a:endParaRPr lang="uk-UA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11" descr="C:\Users\Children House\Desktop\22576223-linen-hessian-fabric-tex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195" y="0"/>
            <a:ext cx="9163195" cy="68580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15094" t="12264" r="4953" b="18867"/>
          <a:stretch>
            <a:fillRect/>
          </a:stretch>
        </p:blipFill>
        <p:spPr bwMode="auto">
          <a:xfrm>
            <a:off x="571472" y="3714752"/>
            <a:ext cx="4286280" cy="276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 cstate="print"/>
          <a:srcRect t="3448" b="12069"/>
          <a:stretch>
            <a:fillRect/>
          </a:stretch>
        </p:blipFill>
        <p:spPr bwMode="auto">
          <a:xfrm>
            <a:off x="5715008" y="3000372"/>
            <a:ext cx="3107553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500042"/>
            <a:ext cx="4393437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_1963.JPG"/>
          <p:cNvPicPr>
            <a:picLocks noChangeAspect="1"/>
          </p:cNvPicPr>
          <p:nvPr/>
        </p:nvPicPr>
        <p:blipFill>
          <a:blip r:embed="rId6" cstate="print">
            <a:lum/>
          </a:blip>
          <a:srcRect l="9836" t="18296" r="5087"/>
          <a:stretch>
            <a:fillRect/>
          </a:stretch>
        </p:blipFill>
        <p:spPr>
          <a:xfrm>
            <a:off x="5357818" y="357166"/>
            <a:ext cx="3526804" cy="2257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714348" y="714356"/>
            <a:ext cx="252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FFFF00"/>
                </a:solidFill>
              </a:rPr>
              <a:t>У гості казка завітала</a:t>
            </a:r>
            <a:endParaRPr lang="uk-UA" b="1" i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6512" y="357166"/>
            <a:ext cx="2508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FFFF00"/>
                </a:solidFill>
              </a:rPr>
              <a:t>З колядою в кожен дім</a:t>
            </a:r>
            <a:endParaRPr lang="uk-UA" b="1" i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7422" y="3929066"/>
            <a:ext cx="236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FFFF00"/>
                </a:solidFill>
              </a:rPr>
              <a:t>Андріївські вечорниці</a:t>
            </a:r>
            <a:endParaRPr lang="uk-UA" b="1" i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00760" y="3143248"/>
            <a:ext cx="244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FFFF00"/>
                </a:solidFill>
              </a:rPr>
              <a:t>Українські посиденьки</a:t>
            </a:r>
            <a:endParaRPr lang="uk-UA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Users\Children House\Desktop\22576223-linen-hessian-fabric-tex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195" y="0"/>
            <a:ext cx="916319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43174" y="0"/>
            <a:ext cx="44014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i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Мої досягнення</a:t>
            </a:r>
            <a:endParaRPr lang="uk-UA" sz="4800" dirty="0"/>
          </a:p>
        </p:txBody>
      </p:sp>
      <p:pic>
        <p:nvPicPr>
          <p:cNvPr id="1026" name="Picture 2" descr="C:\Users\Children House\Desktop\IMG-fe3c92daf4393dfd63b58dcf6fbb6bfb-V.jpg"/>
          <p:cNvPicPr>
            <a:picLocks noChangeAspect="1" noChangeArrowheads="1"/>
          </p:cNvPicPr>
          <p:nvPr/>
        </p:nvPicPr>
        <p:blipFill>
          <a:blip r:embed="rId3"/>
          <a:srcRect t="1887" b="9434"/>
          <a:stretch>
            <a:fillRect/>
          </a:stretch>
        </p:blipFill>
        <p:spPr bwMode="auto">
          <a:xfrm>
            <a:off x="0" y="714356"/>
            <a:ext cx="3081334" cy="3643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Прямоугольник 4"/>
          <p:cNvSpPr/>
          <p:nvPr/>
        </p:nvSpPr>
        <p:spPr>
          <a:xfrm>
            <a:off x="3643306" y="785794"/>
            <a:ext cx="55006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І ступеня </a:t>
            </a: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Управління освіти і науки       Тернопільської ОДА .</a:t>
            </a:r>
          </a:p>
          <a:p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Конкурс </a:t>
            </a:r>
            <a:r>
              <a:rPr lang="uk-UA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“Замість</a:t>
            </a: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ялинки – зимовий </a:t>
            </a:r>
            <a:r>
              <a:rPr lang="uk-UA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букет”</a:t>
            </a: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4744" y="1571612"/>
            <a:ext cx="5143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Грамота </a:t>
            </a: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ТОКЦТКС та екскурсій</a:t>
            </a:r>
          </a:p>
          <a:p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учнівської молоді. Обл. етап конкурсу серед </a:t>
            </a:r>
            <a:r>
              <a:rPr lang="uk-UA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пед.працівників</a:t>
            </a: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навчальних закладів </a:t>
            </a:r>
            <a:r>
              <a:rPr lang="uk-UA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“Слава</a:t>
            </a: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України”</a:t>
            </a: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14744" y="2571744"/>
            <a:ext cx="5429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Грамота</a:t>
            </a: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відділу освіти Скалатської</a:t>
            </a:r>
          </a:p>
          <a:p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міської ради за вагомий внесок у розвиток ПО, значні успіхи у творчому становленні особистості…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14745" y="3357562"/>
            <a:ext cx="54292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Грамота </a:t>
            </a: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управління освіти і науки</a:t>
            </a:r>
          </a:p>
          <a:p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Тернопільської ОДА за активну участь в</a:t>
            </a:r>
          </a:p>
          <a:p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організації та проведенні фестивалю юних </a:t>
            </a:r>
          </a:p>
          <a:p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1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айстрів </a:t>
            </a: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народних ремесел </a:t>
            </a:r>
            <a:r>
              <a:rPr lang="uk-UA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“Самобутня</a:t>
            </a: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Україна”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42976" y="5214950"/>
            <a:ext cx="8001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І </a:t>
            </a:r>
            <a:r>
              <a:rPr lang="uk-UA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Іступеня</a:t>
            </a:r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Управління освіти і науки Тернопільської ОДА . Конкурс </a:t>
            </a:r>
            <a:r>
              <a:rPr lang="uk-UA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“Замість</a:t>
            </a: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ялинки – зимовий </a:t>
            </a:r>
            <a:r>
              <a:rPr lang="uk-UA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букет”</a:t>
            </a: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5857892"/>
            <a:ext cx="79295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Грамота </a:t>
            </a: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управління освіти і науки Тернопільської ОДА за </a:t>
            </a:r>
          </a:p>
          <a:p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Сумлінну багаторічну працю на освітянській ниві та з нагоди 100-річчя позашкільного руху в Україні. 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488" y="785794"/>
            <a:ext cx="10001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2017 р. </a:t>
            </a:r>
            <a:endParaRPr lang="uk-UA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857488" y="1571612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2017 р.</a:t>
            </a:r>
            <a:endParaRPr lang="uk-UA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786050" y="2571744"/>
            <a:ext cx="947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2017 р. </a:t>
            </a:r>
            <a:endParaRPr lang="uk-UA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857488" y="3357562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2017 р.</a:t>
            </a:r>
            <a:endParaRPr lang="uk-UA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14282" y="5214950"/>
            <a:ext cx="1142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2018 р. </a:t>
            </a:r>
            <a:endParaRPr lang="uk-UA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14282" y="592933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2018 р.</a:t>
            </a:r>
            <a:endParaRPr lang="uk-UA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214414" y="4500570"/>
            <a:ext cx="79295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Грамота</a:t>
            </a: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відділу освіти Скалатської міської ради вихованцям гуртка </a:t>
            </a:r>
            <a:r>
              <a:rPr lang="uk-UA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“Мисткецтво</a:t>
            </a: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нашого народу </a:t>
            </a:r>
            <a:r>
              <a:rPr lang="uk-UA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–переможцям</a:t>
            </a: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обл.етапу</a:t>
            </a: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конкурсу </a:t>
            </a:r>
            <a:r>
              <a:rPr lang="uk-UA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“Замість</a:t>
            </a: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ялинки – зимовий </a:t>
            </a:r>
            <a:r>
              <a:rPr lang="uk-UA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букет”</a:t>
            </a: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85720" y="450057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2017 р.</a:t>
            </a:r>
            <a:endParaRPr lang="uk-UA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C:\Users\Children House\Desktop\22576223-linen-hessian-fabric-tex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85720" y="857232"/>
            <a:ext cx="8358246" cy="3429048"/>
          </a:xfrm>
        </p:spPr>
        <p:txBody>
          <a:bodyPr>
            <a:normAutofit fontScale="90000"/>
          </a:bodyPr>
          <a:lstStyle/>
          <a:p>
            <a:pPr algn="l"/>
            <a:r>
              <a:rPr lang="uk-UA" b="1" i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Педагогічні прийоми, форми роботи – це лише цеглинки великої споруди педагогічного досвіду, який будується все життя...</a:t>
            </a:r>
            <a:r>
              <a:rPr lang="uk-UA" b="1" i="1" u="sng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i="1" u="sng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4282" y="3286124"/>
            <a:ext cx="62150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i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	І тільки від педагога залежить, що будувати: казковий палац, чи благеньку хатинку.</a:t>
            </a:r>
            <a:endParaRPr lang="uk-UA" sz="4000" dirty="0">
              <a:ln w="1905">
                <a:solidFill>
                  <a:schemeClr val="tx1"/>
                </a:solidFill>
              </a:ln>
            </a:endParaRPr>
          </a:p>
        </p:txBody>
      </p:sp>
      <p:pic>
        <p:nvPicPr>
          <p:cNvPr id="16392" name="Picture 8" descr="ÐÐ°ÑÑÐ¸Ð½ÐºÐ¸ Ð¿Ð¾ Ð·Ð°Ð¿ÑÐ¾ÑÑ ÐºÐ»ÑÐ¿Ð°ÑÑ ÐºÐ½Ð¸Ð¶ÐºÐ° Ñ Ð¿ÐµÑÐ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734383">
            <a:off x="5267742" y="3480622"/>
            <a:ext cx="3561085" cy="2980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C:\Users\Children House\Desktop\22576223-linen-hessian-fabric-tex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195" y="0"/>
            <a:ext cx="9163195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71802" y="2071678"/>
            <a:ext cx="5257808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1026" name="Picture 2" descr="ÐÐ°ÑÑÐ¸Ð½ÐºÐ¸ Ð¿Ð¾ Ð·Ð°Ð¿ÑÐ¾ÑÑ ÑÐ¾Ð½ Ð´Ð»Ñ Ð¿ÑÐµÐ·ÐµÐ½ÑÐ°ÑÐ¸Ð¸ Ð´Ð¶Ð³ÑÑÐ¾Ð²Ð° ÑÑÐ»ÑÐ³ÑÐ°Ð½Ñ"/>
          <p:cNvPicPr>
            <a:picLocks noChangeAspect="1" noChangeArrowheads="1"/>
          </p:cNvPicPr>
          <p:nvPr/>
        </p:nvPicPr>
        <p:blipFill>
          <a:blip r:embed="rId3"/>
          <a:srcRect t="20833" b="16666"/>
          <a:stretch>
            <a:fillRect/>
          </a:stretch>
        </p:blipFill>
        <p:spPr bwMode="auto">
          <a:xfrm rot="5400000">
            <a:off x="-2107414" y="2107417"/>
            <a:ext cx="6858001" cy="2643174"/>
          </a:xfrm>
          <a:prstGeom prst="rect">
            <a:avLst/>
          </a:prstGeom>
          <a:noFill/>
        </p:spPr>
      </p:pic>
      <p:sp>
        <p:nvSpPr>
          <p:cNvPr id="1030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32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34" name="AutoShape 10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2571736" y="214290"/>
            <a:ext cx="400052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u="sng" dirty="0" smtClean="0">
                <a:solidFill>
                  <a:srgbClr val="C00000"/>
                </a:solidFill>
              </a:rPr>
              <a:t>Загальні</a:t>
            </a:r>
            <a:r>
              <a:rPr lang="uk-UA" b="1" i="1" u="sng" dirty="0" smtClean="0">
                <a:solidFill>
                  <a:srgbClr val="C00000"/>
                </a:solidFill>
              </a:rPr>
              <a:t> </a:t>
            </a:r>
            <a:r>
              <a:rPr lang="uk-UA" sz="2800" b="1" i="1" u="sng" dirty="0" smtClean="0">
                <a:solidFill>
                  <a:srgbClr val="C00000"/>
                </a:solidFill>
              </a:rPr>
              <a:t>відомості</a:t>
            </a:r>
            <a:endParaRPr lang="uk-UA" sz="2800" dirty="0" smtClean="0">
              <a:solidFill>
                <a:srgbClr val="C00000"/>
              </a:solidFill>
            </a:endParaRPr>
          </a:p>
          <a:p>
            <a:r>
              <a:rPr lang="uk-UA" b="1" i="1" dirty="0" smtClean="0"/>
              <a:t> </a:t>
            </a:r>
            <a:endParaRPr lang="uk-UA" sz="2800" b="1" dirty="0" smtClean="0">
              <a:ln w="1905">
                <a:solidFill>
                  <a:schemeClr val="accent2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uk-UA" b="1" dirty="0" smtClean="0"/>
              <a:t> </a:t>
            </a:r>
          </a:p>
          <a:p>
            <a:endParaRPr lang="uk-UA" sz="2400" b="1" dirty="0" smtClean="0"/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Посада:    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керівник гуртків «Мистецтво нашого народу», «Бісероплетіння», «Художня вишивка»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Освіта: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середня,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Лановецьке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ПТУ -31</a:t>
            </a: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Спеціальність (професія) за  дипломом: 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виконавець художніх виробів із дерева</a:t>
            </a:r>
          </a:p>
          <a:p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Стаж роботи: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  23 роки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43306" y="714356"/>
            <a:ext cx="5500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Гепак Ганна Михайлівна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Лар\Desktop\IMG-f837ce7074bac52484e889e3f18a03f2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653" y="1714513"/>
            <a:ext cx="2571736" cy="342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11" descr="C:\Users\Children House\Desktop\22576223-linen-hessian-fabric-tex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3195" cy="6858000"/>
          </a:xfrm>
          <a:prstGeom prst="rect">
            <a:avLst/>
          </a:prstGeom>
          <a:noFill/>
        </p:spPr>
      </p:pic>
      <p:pic>
        <p:nvPicPr>
          <p:cNvPr id="4" name="Picture 2" descr="ÐÐ°ÑÑÐ¸Ð½ÐºÐ¸ Ð¿Ð¾ Ð·Ð°Ð¿ÑÐ¾ÑÑ ÑÐ¾Ð½ Ð´Ð»Ñ Ð¿ÑÐµÐ·ÐµÐ½ÑÐ°ÑÐ¸Ð¸ Ð´Ð¶Ð³ÑÑÐ¾Ð²Ð° ÑÑÐ»ÑÐ³ÑÐ°Ð½Ñ"/>
          <p:cNvPicPr>
            <a:picLocks noChangeAspect="1" noChangeArrowheads="1"/>
          </p:cNvPicPr>
          <p:nvPr/>
        </p:nvPicPr>
        <p:blipFill>
          <a:blip r:embed="rId3"/>
          <a:srcRect t="20833" b="16666"/>
          <a:stretch>
            <a:fillRect/>
          </a:stretch>
        </p:blipFill>
        <p:spPr bwMode="auto">
          <a:xfrm rot="5400000">
            <a:off x="-2107414" y="2107417"/>
            <a:ext cx="6858001" cy="2643174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643174" y="0"/>
            <a:ext cx="6143668" cy="68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Підвищення кваліфікації</a:t>
            </a:r>
            <a:r>
              <a:rPr kumimoji="0" lang="uk-UA" sz="3600" b="1" i="0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0" i="0" u="none" strike="noStrike" cap="none" normalizeH="0" baseline="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29.02-28.04.2016 рік Тернопільський ОКІППО (курси підвищення кваліфікації керівників гуртків художньо </a:t>
            </a:r>
            <a:r>
              <a:rPr kumimoji="0" lang="uk-UA" sz="2400" b="1" i="1" u="none" strike="noStrike" cap="none" normalizeH="0" baseline="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uk-UA" sz="2400" b="1" i="1" u="none" strike="noStrike" cap="none" normalizeH="0" baseline="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естетичного</a:t>
            </a: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напрямку)</a:t>
            </a:r>
            <a:endParaRPr kumimoji="0" lang="uk-UA" sz="2400" b="0" i="1" u="none" strike="noStrike" cap="none" normalizeH="0" baseline="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2017 </a:t>
            </a:r>
            <a:r>
              <a:rPr kumimoji="0" lang="uk-UA" sz="2400" b="1" i="1" u="none" strike="noStrike" cap="none" normalizeH="0" baseline="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рік-</a:t>
            </a: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обласний</a:t>
            </a:r>
            <a:r>
              <a:rPr kumimoji="0" lang="uk-UA" sz="2400" b="0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фестиваль юних майстрів народних ремесел </a:t>
            </a: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Самобутня Україна</a:t>
            </a: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(майстер </a:t>
            </a: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клас </a:t>
            </a: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Виготовлення Великодніх писанок у техніці </a:t>
            </a: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Джгутова філігрань</a:t>
            </a: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uk-UA" sz="2400" b="0" i="1" u="none" strike="noStrike" cap="none" normalizeH="0" baseline="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27.04.2018 </a:t>
            </a:r>
            <a:r>
              <a:rPr kumimoji="0" lang="uk-UA" sz="2400" b="1" i="1" u="none" strike="noStrike" cap="none" normalizeH="0" baseline="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-обласний</a:t>
            </a: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семінар методистів </a:t>
            </a: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Основні орієнтири роботи позашкільного закладу в умовах децентралізації</a:t>
            </a: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uk-UA" sz="2400" b="1" i="1" u="none" strike="noStrike" cap="none" normalizeH="0" baseline="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ворк</a:t>
            </a: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шоп </a:t>
            </a: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Мистецтво джгутової </a:t>
            </a:r>
            <a:r>
              <a:rPr kumimoji="0" lang="uk-UA" sz="2400" b="1" i="1" u="none" strike="noStrike" cap="none" normalizeH="0" baseline="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філіграні”</a:t>
            </a: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uk-UA" sz="2400" b="0" i="1" u="none" strike="noStrike" cap="none" normalizeH="0" baseline="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2018 рік </a:t>
            </a:r>
            <a:r>
              <a:rPr kumimoji="0" lang="uk-UA" sz="2400" b="1" i="1" u="none" strike="noStrike" cap="none" normalizeH="0" baseline="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uk-UA" sz="2400" b="1" i="1" u="none" strike="noStrike" cap="none" normalizeH="0" baseline="0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форум</a:t>
            </a:r>
            <a:r>
              <a:rPr kumimoji="0" lang="uk-UA" sz="2400" b="1" i="1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 нагоди 100-річчя позашкільного руху в Україні </a:t>
            </a:r>
            <a:endParaRPr kumimoji="0" lang="uk-UA" sz="2400" b="0" i="1" u="none" strike="noStrike" cap="none" normalizeH="0" baseline="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11" descr="C:\Users\Children House\Desktop\22576223-linen-hessian-fabric-tex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3195" cy="6858000"/>
          </a:xfrm>
          <a:prstGeom prst="rect">
            <a:avLst/>
          </a:prstGeom>
          <a:noFill/>
        </p:spPr>
      </p:pic>
      <p:sp>
        <p:nvSpPr>
          <p:cNvPr id="9" name="Овал 8"/>
          <p:cNvSpPr/>
          <p:nvPr/>
        </p:nvSpPr>
        <p:spPr>
          <a:xfrm>
            <a:off x="214282" y="428604"/>
            <a:ext cx="3035512" cy="326818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4000" b="1" i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Мої  золоті  правила</a:t>
            </a:r>
            <a:endParaRPr lang="uk-UA" sz="4000" dirty="0"/>
          </a:p>
        </p:txBody>
      </p:sp>
      <p:sp>
        <p:nvSpPr>
          <p:cNvPr id="5" name="Прямоугольник с двумя вырезанными соседними углами 4"/>
          <p:cNvSpPr/>
          <p:nvPr/>
        </p:nvSpPr>
        <p:spPr>
          <a:xfrm>
            <a:off x="3357554" y="642918"/>
            <a:ext cx="5500726" cy="914400"/>
          </a:xfrm>
          <a:prstGeom prst="snip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Georgia" pitchFamily="18" charset="0"/>
                <a:cs typeface="Simplified Arabic" pitchFamily="18" charset="-78"/>
              </a:rPr>
              <a:t>Треба любити те, що робиш.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Georgia" pitchFamily="18" charset="0"/>
                <a:cs typeface="Simplified Arabic" pitchFamily="18" charset="-78"/>
              </a:rPr>
              <a:t>І йти вперед крок за кроком. (І </a:t>
            </a:r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  <a:cs typeface="Simplified Arabic" pitchFamily="18" charset="-78"/>
              </a:rPr>
              <a:t>.Павлов</a:t>
            </a:r>
            <a:r>
              <a:rPr lang="uk-UA" b="1" dirty="0" smtClean="0">
                <a:solidFill>
                  <a:srgbClr val="C00000"/>
                </a:solidFill>
                <a:latin typeface="Georgia" pitchFamily="18" charset="0"/>
                <a:cs typeface="Simplified Arabic" pitchFamily="18" charset="-78"/>
              </a:rPr>
              <a:t>)</a:t>
            </a:r>
            <a:endParaRPr lang="uk-UA" dirty="0"/>
          </a:p>
        </p:txBody>
      </p:sp>
      <p:sp>
        <p:nvSpPr>
          <p:cNvPr id="6" name="Прямоугольник с двумя вырезанными соседними углами 5"/>
          <p:cNvSpPr/>
          <p:nvPr/>
        </p:nvSpPr>
        <p:spPr>
          <a:xfrm>
            <a:off x="428596" y="5429264"/>
            <a:ext cx="6786610" cy="914400"/>
          </a:xfrm>
          <a:prstGeom prst="snip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Georgia" pitchFamily="18" charset="0"/>
                <a:cs typeface="Simplified Arabic" pitchFamily="18" charset="-78"/>
              </a:rPr>
              <a:t>Жодна велика перемога неможлива, якщо їй не передує мала перемога над собою. (Л.</a:t>
            </a:r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  <a:cs typeface="Simplified Arabic" pitchFamily="18" charset="-78"/>
              </a:rPr>
              <a:t>Леонів</a:t>
            </a:r>
            <a:r>
              <a:rPr lang="uk-UA" b="1" dirty="0" smtClean="0">
                <a:solidFill>
                  <a:srgbClr val="C00000"/>
                </a:solidFill>
                <a:latin typeface="Georgia" pitchFamily="18" charset="0"/>
                <a:cs typeface="Simplified Arabic" pitchFamily="18" charset="-78"/>
              </a:rPr>
              <a:t>)</a:t>
            </a:r>
            <a:endParaRPr lang="uk-UA" dirty="0"/>
          </a:p>
        </p:txBody>
      </p:sp>
      <p:sp>
        <p:nvSpPr>
          <p:cNvPr id="7" name="Прямоугольник с двумя вырезанными соседними углами 6"/>
          <p:cNvSpPr/>
          <p:nvPr/>
        </p:nvSpPr>
        <p:spPr>
          <a:xfrm>
            <a:off x="3500430" y="3071810"/>
            <a:ext cx="5357850" cy="914400"/>
          </a:xfrm>
          <a:prstGeom prst="snip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Georgia" pitchFamily="18" charset="0"/>
                <a:cs typeface="Simplified Arabic" pitchFamily="18" charset="-78"/>
              </a:rPr>
              <a:t>Вір у здібності кожного учня.</a:t>
            </a:r>
            <a:endParaRPr lang="uk-UA" dirty="0"/>
          </a:p>
        </p:txBody>
      </p:sp>
      <p:sp>
        <p:nvSpPr>
          <p:cNvPr id="8" name="Прямоугольник с двумя вырезанными соседними углами 7"/>
          <p:cNvSpPr/>
          <p:nvPr/>
        </p:nvSpPr>
        <p:spPr>
          <a:xfrm>
            <a:off x="500034" y="4357694"/>
            <a:ext cx="6929486" cy="914400"/>
          </a:xfrm>
          <a:prstGeom prst="snip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Georgia" pitchFamily="18" charset="0"/>
                <a:cs typeface="Simplified Arabic" pitchFamily="18" charset="-78"/>
              </a:rPr>
              <a:t>Прагни вдосконалення щомиті – і зможеш виховати особистість.</a:t>
            </a:r>
            <a:endParaRPr lang="uk-UA" dirty="0"/>
          </a:p>
        </p:txBody>
      </p:sp>
      <p:sp>
        <p:nvSpPr>
          <p:cNvPr id="10" name="Прямоугольник с двумя вырезанными соседними углами 9"/>
          <p:cNvSpPr/>
          <p:nvPr/>
        </p:nvSpPr>
        <p:spPr>
          <a:xfrm>
            <a:off x="3500430" y="1857364"/>
            <a:ext cx="5286412" cy="914400"/>
          </a:xfrm>
          <a:prstGeom prst="snip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Georgia" pitchFamily="18" charset="0"/>
                <a:cs typeface="Simplified Arabic" pitchFamily="18" charset="-78"/>
              </a:rPr>
              <a:t>Перетвори процес навчання на радість.</a:t>
            </a:r>
            <a:endParaRPr lang="uk-UA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11" descr="C:\Users\Children House\Desktop\22576223-linen-hessian-fabric-tex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3195" cy="6858000"/>
          </a:xfrm>
          <a:prstGeom prst="rect">
            <a:avLst/>
          </a:prstGeom>
          <a:noFill/>
        </p:spPr>
      </p:pic>
      <p:pic>
        <p:nvPicPr>
          <p:cNvPr id="4" name="Picture 2" descr="ÐÐ°ÑÑÐ¸Ð½ÐºÐ¸ Ð¿Ð¾ Ð·Ð°Ð¿ÑÐ¾ÑÑ ÑÐ¾Ð½ Ð´Ð»Ñ Ð¿ÑÐµÐ·ÐµÐ½ÑÐ°ÑÐ¸Ð¸ Ð´Ð¶Ð³ÑÑÐ¾Ð²Ð° ÑÑÐ»ÑÐ³ÑÐ°Ð½Ñ"/>
          <p:cNvPicPr>
            <a:picLocks noChangeAspect="1" noChangeArrowheads="1"/>
          </p:cNvPicPr>
          <p:nvPr/>
        </p:nvPicPr>
        <p:blipFill>
          <a:blip r:embed="rId3"/>
          <a:srcRect t="20833" b="16666"/>
          <a:stretch>
            <a:fillRect/>
          </a:stretch>
        </p:blipFill>
        <p:spPr bwMode="auto">
          <a:xfrm rot="5400000">
            <a:off x="-2107414" y="2107417"/>
            <a:ext cx="6858001" cy="264317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357554" y="714356"/>
            <a:ext cx="45005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i="1" u="sng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Проблемна тема</a:t>
            </a:r>
            <a:endParaRPr lang="uk-UA" sz="4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86050" y="2214554"/>
            <a:ext cx="58579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«Розвиток творчого потенціалу гуртківців шляхом використання новітніх форм та методів навчання» </a:t>
            </a:r>
            <a:endParaRPr lang="uk-UA" sz="4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Users\Children House\Desktop\22576223-linen-hessian-fabric-tex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195" y="0"/>
            <a:ext cx="9163195" cy="6858000"/>
          </a:xfrm>
          <a:prstGeom prst="rect">
            <a:avLst/>
          </a:prstGeom>
          <a:noFill/>
        </p:spPr>
      </p:pic>
      <p:sp>
        <p:nvSpPr>
          <p:cNvPr id="5" name="Прямоугольник с двумя вырезанными соседними углами 4"/>
          <p:cNvSpPr/>
          <p:nvPr/>
        </p:nvSpPr>
        <p:spPr>
          <a:xfrm>
            <a:off x="285720" y="214290"/>
            <a:ext cx="6072230" cy="785818"/>
          </a:xfrm>
          <a:prstGeom prst="snip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Georgia" pitchFamily="18" charset="0"/>
                <a:cs typeface="Simplified Arabic" pitchFamily="18" charset="-78"/>
              </a:rPr>
              <a:t>Організація безперервного удосконалення фахової майстерності</a:t>
            </a:r>
            <a:endParaRPr lang="uk-UA" dirty="0"/>
          </a:p>
        </p:txBody>
      </p:sp>
      <p:sp>
        <p:nvSpPr>
          <p:cNvPr id="9" name="Прямоугольник с двумя вырезанными соседними углами 8"/>
          <p:cNvSpPr/>
          <p:nvPr/>
        </p:nvSpPr>
        <p:spPr>
          <a:xfrm>
            <a:off x="285720" y="2786058"/>
            <a:ext cx="6143668" cy="642942"/>
          </a:xfrm>
          <a:prstGeom prst="snip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Georgia" pitchFamily="18" charset="0"/>
                <a:cs typeface="Simplified Arabic" pitchFamily="18" charset="-78"/>
              </a:rPr>
              <a:t>Виступи на семінарах, засіданнях ПДС, педрадах…</a:t>
            </a:r>
            <a:endParaRPr lang="uk-UA" dirty="0"/>
          </a:p>
        </p:txBody>
      </p:sp>
      <p:sp>
        <p:nvSpPr>
          <p:cNvPr id="10" name="Прямоугольник с двумя вырезанными соседними углами 9"/>
          <p:cNvSpPr/>
          <p:nvPr/>
        </p:nvSpPr>
        <p:spPr>
          <a:xfrm>
            <a:off x="285720" y="4786322"/>
            <a:ext cx="6143668" cy="500066"/>
          </a:xfrm>
          <a:prstGeom prst="snip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Georgia" pitchFamily="18" charset="0"/>
                <a:cs typeface="Simplified Arabic" pitchFamily="18" charset="-78"/>
              </a:rPr>
              <a:t>Участь у дослідницько – пошуковій роботі</a:t>
            </a:r>
            <a:endParaRPr lang="uk-UA" dirty="0"/>
          </a:p>
        </p:txBody>
      </p:sp>
      <p:sp>
        <p:nvSpPr>
          <p:cNvPr id="11" name="Прямоугольник с двумя вырезанными соседними углами 10"/>
          <p:cNvSpPr/>
          <p:nvPr/>
        </p:nvSpPr>
        <p:spPr>
          <a:xfrm>
            <a:off x="285720" y="3714752"/>
            <a:ext cx="6143668" cy="642942"/>
          </a:xfrm>
          <a:prstGeom prst="snip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Georgia" pitchFamily="18" charset="0"/>
                <a:cs typeface="Simplified Arabic" pitchFamily="18" charset="-78"/>
              </a:rPr>
              <a:t>Участь у виставках, конкурсах, фестивалях</a:t>
            </a:r>
            <a:endParaRPr lang="uk-UA" dirty="0"/>
          </a:p>
        </p:txBody>
      </p:sp>
      <p:sp>
        <p:nvSpPr>
          <p:cNvPr id="12" name="Прямоугольник с двумя вырезанными соседними углами 11"/>
          <p:cNvSpPr/>
          <p:nvPr/>
        </p:nvSpPr>
        <p:spPr>
          <a:xfrm>
            <a:off x="357158" y="1142984"/>
            <a:ext cx="6072230" cy="500066"/>
          </a:xfrm>
          <a:prstGeom prst="snip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Georgia" pitchFamily="18" charset="0"/>
                <a:cs typeface="Simplified Arabic" pitchFamily="18" charset="-78"/>
              </a:rPr>
              <a:t>Самоосвіта і саморозвиток</a:t>
            </a:r>
            <a:endParaRPr lang="uk-UA" dirty="0"/>
          </a:p>
        </p:txBody>
      </p:sp>
      <p:sp>
        <p:nvSpPr>
          <p:cNvPr id="1026" name="AutoShape 2" descr="https://mail.ukr.net/attach/show/15486720212034932851/1/Screenshot_2019-01-28-12-39-17-053_com.viber.voi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27" name="Picture 3" descr="C:\Users\Children House\Desktop\фото гепак\IMG-93c7bdd40acdd62d19150a618ad5f5ca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3143248"/>
            <a:ext cx="2357422" cy="3143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Прямоугольник с двумя вырезанными соседними углами 15"/>
          <p:cNvSpPr/>
          <p:nvPr/>
        </p:nvSpPr>
        <p:spPr>
          <a:xfrm>
            <a:off x="357158" y="1857364"/>
            <a:ext cx="6072230" cy="714380"/>
          </a:xfrm>
          <a:prstGeom prst="snip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Georgia" pitchFamily="18" charset="0"/>
                <a:cs typeface="Simplified Arabic" pitchFamily="18" charset="-78"/>
              </a:rPr>
              <a:t>Участь у різних формах методичної роботи (тренінги, </a:t>
            </a:r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  <a:cs typeface="Simplified Arabic" pitchFamily="18" charset="-78"/>
              </a:rPr>
              <a:t>ворк-шопи</a:t>
            </a:r>
            <a:r>
              <a:rPr lang="uk-UA" b="1" dirty="0" smtClean="0">
                <a:solidFill>
                  <a:srgbClr val="C00000"/>
                </a:solidFill>
                <a:latin typeface="Georgia" pitchFamily="18" charset="0"/>
                <a:cs typeface="Simplified Arabic" pitchFamily="18" charset="-78"/>
              </a:rPr>
              <a:t>, майстер-класи)</a:t>
            </a:r>
            <a:endParaRPr lang="uk-UA" dirty="0"/>
          </a:p>
        </p:txBody>
      </p:sp>
      <p:sp>
        <p:nvSpPr>
          <p:cNvPr id="18" name="Прямоугольник с двумя вырезанными соседними углами 17"/>
          <p:cNvSpPr/>
          <p:nvPr/>
        </p:nvSpPr>
        <p:spPr>
          <a:xfrm>
            <a:off x="285720" y="5500702"/>
            <a:ext cx="6143668" cy="1000132"/>
          </a:xfrm>
          <a:prstGeom prst="snip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Georgia" pitchFamily="18" charset="0"/>
                <a:cs typeface="Simplified Arabic" pitchFamily="18" charset="-78"/>
              </a:rPr>
              <a:t>Проведення відкритих занять і виховних заходів з використанням інноваційних технологій</a:t>
            </a:r>
            <a:endParaRPr lang="uk-UA" dirty="0" smtClean="0"/>
          </a:p>
          <a:p>
            <a:pPr algn="ctr"/>
            <a:endParaRPr lang="uk-UA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572264" y="500042"/>
            <a:ext cx="25717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u="sng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Шляхи реалізації проблемної теми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Users\Children House\Desktop\22576223-linen-hessian-fabric-tex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3195" cy="6858000"/>
          </a:xfrm>
          <a:prstGeom prst="rect">
            <a:avLst/>
          </a:prstGeom>
          <a:noFill/>
        </p:spPr>
      </p:pic>
      <p:pic>
        <p:nvPicPr>
          <p:cNvPr id="3" name="Picture 2" descr="ÐÐ°ÑÑÐ¸Ð½ÐºÐ¸ Ð¿Ð¾ Ð·Ð°Ð¿ÑÐ¾ÑÑ ÑÐ¾Ð½ Ð´Ð»Ñ Ð¿ÑÐµÐ·ÐµÐ½ÑÐ°ÑÐ¸Ð¸ Ð´Ð¶Ð³ÑÑÐ¾Ð²Ð° ÑÑÐ»ÑÐ³ÑÐ°Ð½Ñ"/>
          <p:cNvPicPr>
            <a:picLocks noChangeAspect="1" noChangeArrowheads="1"/>
          </p:cNvPicPr>
          <p:nvPr/>
        </p:nvPicPr>
        <p:blipFill>
          <a:blip r:embed="rId3"/>
          <a:srcRect t="20833" b="16666"/>
          <a:stretch>
            <a:fillRect/>
          </a:stretch>
        </p:blipFill>
        <p:spPr bwMode="auto">
          <a:xfrm rot="5400000">
            <a:off x="-2107414" y="2107417"/>
            <a:ext cx="6858001" cy="264317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714612" y="142852"/>
            <a:ext cx="62249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Форми впровадження досвіду</a:t>
            </a:r>
            <a:endParaRPr lang="uk-UA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86116" y="1000108"/>
            <a:ext cx="58578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Виступи на засіданнях ПДС </a:t>
            </a:r>
            <a:r>
              <a:rPr lang="uk-UA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“Школа</a:t>
            </a:r>
            <a:r>
              <a:rPr lang="uk-UA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педагогічної </a:t>
            </a:r>
            <a:r>
              <a:rPr lang="uk-UA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майстерності”</a:t>
            </a:r>
            <a:r>
              <a:rPr lang="uk-UA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засіданнях педагогічних рад;</a:t>
            </a:r>
            <a:endParaRPr lang="uk-UA" sz="2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86116" y="2071678"/>
            <a:ext cx="43577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Проведення відкритих занять</a:t>
            </a:r>
          </a:p>
          <a:p>
            <a:r>
              <a:rPr lang="uk-UA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творчих об’єднань</a:t>
            </a:r>
            <a:endParaRPr lang="uk-UA" sz="2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57554" y="3000372"/>
            <a:ext cx="54292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Організація та  проведення майстер – класів, </a:t>
            </a:r>
            <a:r>
              <a:rPr lang="uk-UA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ворк</a:t>
            </a:r>
            <a:r>
              <a:rPr lang="uk-UA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шопів</a:t>
            </a:r>
            <a:r>
              <a:rPr lang="uk-UA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для педагогічних працівників та вихованців;</a:t>
            </a:r>
            <a:endParaRPr lang="uk-UA" sz="2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86116" y="4143380"/>
            <a:ext cx="72114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Публікація та презентація досвіду</a:t>
            </a:r>
          </a:p>
          <a:p>
            <a:r>
              <a:rPr lang="uk-UA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через мережу Інтернет</a:t>
            </a:r>
            <a:endParaRPr lang="uk-UA" sz="2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86117" y="4929198"/>
            <a:ext cx="58578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Участь в обласних семінарах, конкурсах</a:t>
            </a:r>
          </a:p>
          <a:p>
            <a:r>
              <a:rPr lang="uk-UA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художньо – естетичного спрямування</a:t>
            </a:r>
            <a:endParaRPr lang="uk-UA" sz="2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357554" y="5715016"/>
            <a:ext cx="54292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Участь у фестивалях майстрів народних ремесел </a:t>
            </a:r>
            <a:r>
              <a:rPr lang="uk-UA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“Самобутня</a:t>
            </a:r>
            <a:r>
              <a:rPr lang="uk-UA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Україна”</a:t>
            </a:r>
            <a:endParaRPr lang="uk-UA" sz="2200" dirty="0"/>
          </a:p>
        </p:txBody>
      </p:sp>
      <p:sp>
        <p:nvSpPr>
          <p:cNvPr id="18" name="Нашивка 17"/>
          <p:cNvSpPr/>
          <p:nvPr/>
        </p:nvSpPr>
        <p:spPr>
          <a:xfrm>
            <a:off x="2928926" y="3214686"/>
            <a:ext cx="285752" cy="285752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9" name="Нашивка 18"/>
          <p:cNvSpPr/>
          <p:nvPr/>
        </p:nvSpPr>
        <p:spPr>
          <a:xfrm>
            <a:off x="2928926" y="4286256"/>
            <a:ext cx="285752" cy="285752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20" name="Нашивка 19"/>
          <p:cNvSpPr/>
          <p:nvPr/>
        </p:nvSpPr>
        <p:spPr>
          <a:xfrm>
            <a:off x="2928926" y="5072074"/>
            <a:ext cx="285752" cy="285752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21" name="Нашивка 20"/>
          <p:cNvSpPr/>
          <p:nvPr/>
        </p:nvSpPr>
        <p:spPr>
          <a:xfrm>
            <a:off x="2928926" y="5929330"/>
            <a:ext cx="285752" cy="285752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22" name="Нашивка 21"/>
          <p:cNvSpPr/>
          <p:nvPr/>
        </p:nvSpPr>
        <p:spPr>
          <a:xfrm>
            <a:off x="2928926" y="1214422"/>
            <a:ext cx="285752" cy="285752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23" name="Нашивка 22"/>
          <p:cNvSpPr/>
          <p:nvPr/>
        </p:nvSpPr>
        <p:spPr>
          <a:xfrm>
            <a:off x="2928926" y="2214554"/>
            <a:ext cx="285752" cy="285752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Users\Children House\Desktop\22576223-linen-hessian-fabric-tex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3195" cy="6858000"/>
          </a:xfrm>
          <a:prstGeom prst="rect">
            <a:avLst/>
          </a:prstGeom>
          <a:noFill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 cstate="print"/>
          <a:srcRect t="13971" b="9926"/>
          <a:stretch>
            <a:fillRect/>
          </a:stretch>
        </p:blipFill>
        <p:spPr bwMode="auto">
          <a:xfrm>
            <a:off x="214282" y="3357562"/>
            <a:ext cx="2428878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2000240"/>
            <a:ext cx="3571900" cy="2678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5" cstate="print"/>
          <a:srcRect t="14287" b="10713"/>
          <a:stretch>
            <a:fillRect/>
          </a:stretch>
        </p:blipFill>
        <p:spPr bwMode="auto">
          <a:xfrm>
            <a:off x="2786050" y="4929198"/>
            <a:ext cx="2794020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14290"/>
            <a:ext cx="4000496" cy="300037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929190" y="1000108"/>
            <a:ext cx="4000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i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uk-UA" sz="3200" b="1" i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uk-UA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7072330" y="2000240"/>
            <a:ext cx="19293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i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досвіду</a:t>
            </a:r>
            <a:endParaRPr lang="uk-UA" sz="4400" dirty="0"/>
          </a:p>
        </p:txBody>
      </p:sp>
      <p:sp>
        <p:nvSpPr>
          <p:cNvPr id="12" name="TextBox 11"/>
          <p:cNvSpPr txBox="1"/>
          <p:nvPr/>
        </p:nvSpPr>
        <p:spPr>
          <a:xfrm>
            <a:off x="4429124" y="214290"/>
            <a:ext cx="32069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i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Практичне</a:t>
            </a:r>
            <a:r>
              <a:rPr lang="uk-UA" sz="4000" b="1" i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0034" y="2786058"/>
            <a:ext cx="2694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FFFF00"/>
                </a:solidFill>
              </a:rPr>
              <a:t>Виступ на засіданні ПДС</a:t>
            </a:r>
            <a:endParaRPr lang="uk-UA" b="1" i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71802" y="3929066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rgbClr val="FFFF00"/>
                </a:solidFill>
              </a:rPr>
              <a:t>Обласний фестиваль Самобутня Україна</a:t>
            </a:r>
            <a:endParaRPr lang="uk-UA" b="1" i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5720" y="6000768"/>
            <a:ext cx="2289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FFFF00"/>
                </a:solidFill>
              </a:rPr>
              <a:t>Рекламна акція </a:t>
            </a:r>
          </a:p>
          <a:p>
            <a:r>
              <a:rPr lang="uk-UA" b="1" i="1" dirty="0" smtClean="0">
                <a:solidFill>
                  <a:srgbClr val="FFFF00"/>
                </a:solidFill>
              </a:rPr>
              <a:t>Творчого об’єднання</a:t>
            </a:r>
            <a:endParaRPr lang="uk-UA" b="1" i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29058" y="6000768"/>
            <a:ext cx="1741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FFFF00"/>
                </a:solidFill>
              </a:rPr>
              <a:t>Проведення </a:t>
            </a:r>
          </a:p>
          <a:p>
            <a:r>
              <a:rPr lang="uk-UA" b="1" i="1" dirty="0" smtClean="0">
                <a:solidFill>
                  <a:srgbClr val="FFFF00"/>
                </a:solidFill>
              </a:rPr>
              <a:t>майстер-класу</a:t>
            </a:r>
            <a:endParaRPr lang="uk-UA" b="1" i="1" dirty="0">
              <a:solidFill>
                <a:srgbClr val="FFFF00"/>
              </a:solidFill>
            </a:endParaRPr>
          </a:p>
        </p:txBody>
      </p:sp>
      <p:sp>
        <p:nvSpPr>
          <p:cNvPr id="37897" name="AutoShape 9" descr="https://mail.ukr.net/attach/resize/15486836323675144080/1?size=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7898" name="Picture 10" descr="C:\Users\Children House\Desktop\фото гепак\Screenshot_2019-01-28-12-39-17-053_com.viber.voip.png"/>
          <p:cNvPicPr>
            <a:picLocks noChangeAspect="1" noChangeArrowheads="1"/>
          </p:cNvPicPr>
          <p:nvPr/>
        </p:nvPicPr>
        <p:blipFill>
          <a:blip r:embed="rId7" cstate="print"/>
          <a:srcRect t="34058" b="25181"/>
          <a:stretch>
            <a:fillRect/>
          </a:stretch>
        </p:blipFill>
        <p:spPr bwMode="auto">
          <a:xfrm>
            <a:off x="5786446" y="4214818"/>
            <a:ext cx="3191882" cy="2312958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5786446" y="5929330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rgbClr val="FFFF00"/>
                </a:solidFill>
              </a:rPr>
              <a:t>Участь в інструктивно-методичній нараді</a:t>
            </a:r>
            <a:endParaRPr lang="uk-UA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C:\Users\Children House\Desktop\22576223-linen-hessian-fabric-tex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3195" cy="6858000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subTitle" idx="4294967295"/>
          </p:nvPr>
        </p:nvSpPr>
        <p:spPr>
          <a:xfrm>
            <a:off x="2786063" y="2500313"/>
            <a:ext cx="6357937" cy="1752600"/>
          </a:xfrm>
        </p:spPr>
        <p:txBody>
          <a:bodyPr>
            <a:normAutofit/>
          </a:bodyPr>
          <a:lstStyle/>
          <a:p>
            <a:pPr algn="l">
              <a:buFontTx/>
              <a:buChar char="-"/>
            </a:pPr>
            <a:endParaRPr lang="uk-UA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Tx/>
              <a:buChar char="-"/>
            </a:pPr>
            <a:endParaRPr lang="uk-UA" sz="2400" dirty="0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 l="12210" r="576" b="4646"/>
          <a:stretch>
            <a:fillRect/>
          </a:stretch>
        </p:blipFill>
        <p:spPr bwMode="auto">
          <a:xfrm>
            <a:off x="285720" y="212210"/>
            <a:ext cx="3500462" cy="2599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929190" y="214290"/>
            <a:ext cx="31373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i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Поширення</a:t>
            </a:r>
            <a:endParaRPr lang="uk-UA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57818" y="928670"/>
            <a:ext cx="35353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i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педагогічного</a:t>
            </a:r>
            <a:endParaRPr lang="uk-UA" sz="4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214689" y="1714488"/>
            <a:ext cx="19293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i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досвіду</a:t>
            </a:r>
            <a:endParaRPr lang="uk-UA" sz="4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 l="51064" b="17731"/>
          <a:stretch>
            <a:fillRect/>
          </a:stretch>
        </p:blipFill>
        <p:spPr bwMode="auto">
          <a:xfrm>
            <a:off x="357158" y="3050068"/>
            <a:ext cx="2928958" cy="36930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4357694"/>
            <a:ext cx="3047989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 cstate="print"/>
          <a:srcRect t="8163"/>
          <a:stretch>
            <a:fillRect/>
          </a:stretch>
        </p:blipFill>
        <p:spPr bwMode="auto">
          <a:xfrm>
            <a:off x="6572264" y="2928934"/>
            <a:ext cx="2339627" cy="34290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0" y="2357430"/>
            <a:ext cx="332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FFFF00"/>
                </a:solidFill>
              </a:rPr>
              <a:t>Ворк-шоп джгутова філігрань</a:t>
            </a: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143644"/>
            <a:ext cx="334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FFFF00"/>
                </a:solidFill>
              </a:rPr>
              <a:t>Обл. семінар методистів ПНЗ</a:t>
            </a:r>
            <a:endParaRPr lang="uk-UA" b="1" i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14810" y="5929330"/>
            <a:ext cx="2188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FFFF00"/>
                </a:solidFill>
              </a:rPr>
              <a:t>Обл. майстер-клас</a:t>
            </a:r>
          </a:p>
          <a:p>
            <a:r>
              <a:rPr lang="uk-UA" b="1" i="1" dirty="0" smtClean="0">
                <a:solidFill>
                  <a:srgbClr val="FFFF00"/>
                </a:solidFill>
              </a:rPr>
              <a:t> Великодня писанка</a:t>
            </a: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2264" y="3071810"/>
            <a:ext cx="16900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FFFF00"/>
                </a:solidFill>
              </a:rPr>
              <a:t>Презентація</a:t>
            </a:r>
          </a:p>
          <a:p>
            <a:r>
              <a:rPr lang="uk-UA" b="1" i="1" dirty="0" smtClean="0">
                <a:solidFill>
                  <a:srgbClr val="FFFF00"/>
                </a:solidFill>
              </a:rPr>
              <a:t> дослідницької</a:t>
            </a:r>
          </a:p>
          <a:p>
            <a:r>
              <a:rPr lang="uk-UA" b="1" i="1" dirty="0" smtClean="0">
                <a:solidFill>
                  <a:srgbClr val="FFFF00"/>
                </a:solidFill>
              </a:rPr>
              <a:t> роботи</a:t>
            </a:r>
            <a:endParaRPr lang="uk-UA" b="1" i="1" dirty="0">
              <a:solidFill>
                <a:srgbClr val="FFFF00"/>
              </a:solidFill>
            </a:endParaRPr>
          </a:p>
        </p:txBody>
      </p:sp>
      <p:pic>
        <p:nvPicPr>
          <p:cNvPr id="18436" name="Picture 4" descr="C:\Users\Children House\Desktop\IMG-8fd17ed494a5bce38fb08a6246169f23-V.jpg"/>
          <p:cNvPicPr>
            <a:picLocks noChangeAspect="1" noChangeArrowheads="1"/>
          </p:cNvPicPr>
          <p:nvPr/>
        </p:nvPicPr>
        <p:blipFill>
          <a:blip r:embed="rId7"/>
          <a:srcRect l="2702" t="16892" r="8108" b="6080"/>
          <a:stretch>
            <a:fillRect/>
          </a:stretch>
        </p:blipFill>
        <p:spPr bwMode="auto">
          <a:xfrm>
            <a:off x="3929058" y="1571612"/>
            <a:ext cx="2357454" cy="271464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4000496" y="3357562"/>
            <a:ext cx="22252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rgbClr val="FFFF00"/>
                </a:solidFill>
              </a:rPr>
              <a:t>Презентація робіт </a:t>
            </a:r>
          </a:p>
          <a:p>
            <a:r>
              <a:rPr lang="uk-UA" b="1" i="1" dirty="0" smtClean="0">
                <a:solidFill>
                  <a:srgbClr val="FFFF00"/>
                </a:solidFill>
              </a:rPr>
              <a:t>на обл. форумі </a:t>
            </a:r>
          </a:p>
          <a:p>
            <a:r>
              <a:rPr lang="uk-UA" b="1" i="1" dirty="0" smtClean="0">
                <a:solidFill>
                  <a:srgbClr val="FFFF00"/>
                </a:solidFill>
              </a:rPr>
              <a:t>до 100-річчя ПО</a:t>
            </a:r>
            <a:endParaRPr lang="uk-UA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567</Words>
  <Application>Microsoft Office PowerPoint</Application>
  <PresentationFormat>Экран (4:3)</PresentationFormat>
  <Paragraphs>109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Педагогічні прийоми, форми роботи – це лише цеглинки великої споруди педагогічного досвіду, який будується все життя...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Children House</dc:creator>
  <cp:lastModifiedBy>Лар</cp:lastModifiedBy>
  <cp:revision>100</cp:revision>
  <dcterms:created xsi:type="dcterms:W3CDTF">2010-01-01T02:23:08Z</dcterms:created>
  <dcterms:modified xsi:type="dcterms:W3CDTF">2019-02-07T12:08:54Z</dcterms:modified>
</cp:coreProperties>
</file>