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85" r:id="rId2"/>
    <p:sldId id="257" r:id="rId3"/>
    <p:sldId id="259" r:id="rId4"/>
    <p:sldId id="260" r:id="rId5"/>
    <p:sldId id="261" r:id="rId6"/>
    <p:sldId id="262" r:id="rId7"/>
    <p:sldId id="256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78" r:id="rId23"/>
    <p:sldId id="277" r:id="rId24"/>
    <p:sldId id="266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3AC"/>
    <a:srgbClr val="2BED2B"/>
    <a:srgbClr val="DBE923"/>
    <a:srgbClr val="592001"/>
    <a:srgbClr val="50200A"/>
    <a:srgbClr val="5F8AAD"/>
    <a:srgbClr val="5D96AF"/>
    <a:srgbClr val="365D8C"/>
    <a:srgbClr val="385D8A"/>
    <a:srgbClr val="5CA2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A61A0-3A8E-4F61-B6ED-57EE6CBDE00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849E-AD27-4F6C-8137-3ED3674AB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32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849E-AD27-4F6C-8137-3ED3674AB47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09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8C1BE-F79B-4459-8631-8E39BBD9AF2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4AAE3-9D70-4FEE-A53E-E07D00FE40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А.</a:t>
            </a:r>
            <a:r>
              <a:rPr lang="uk-UA" sz="3600" dirty="0" err="1" smtClean="0"/>
              <a:t>Григорук</a:t>
            </a:r>
            <a:r>
              <a:rPr lang="uk-UA" sz="3600" dirty="0" smtClean="0"/>
              <a:t>  </a:t>
            </a:r>
            <a:r>
              <a:rPr lang="uk-UA" sz="3600" dirty="0" err="1" smtClean="0"/>
              <a:t>“Хочеш</a:t>
            </a:r>
            <a:r>
              <a:rPr lang="uk-UA" sz="3600" dirty="0" smtClean="0"/>
              <a:t> бути щасливим – не будь </a:t>
            </a:r>
            <a:r>
              <a:rPr lang="uk-UA" sz="3600" dirty="0" err="1" smtClean="0"/>
              <a:t>лінивим”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286256"/>
            <a:ext cx="4673352" cy="200026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Підготувала вчитель початкових класів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с</a:t>
            </a:r>
            <a:r>
              <a:rPr lang="uk-UA" sz="2000" dirty="0" smtClean="0">
                <a:solidFill>
                  <a:schemeClr val="bg1"/>
                </a:solidFill>
              </a:rPr>
              <a:t>пеціалізованої </a:t>
            </a:r>
            <a:r>
              <a:rPr lang="uk-UA" sz="2000" dirty="0" smtClean="0">
                <a:solidFill>
                  <a:schemeClr val="bg1"/>
                </a:solidFill>
              </a:rPr>
              <a:t>ЗОШ </a:t>
            </a:r>
            <a:r>
              <a:rPr lang="uk-UA" sz="2000" dirty="0" smtClean="0">
                <a:solidFill>
                  <a:schemeClr val="bg1"/>
                </a:solidFill>
              </a:rPr>
              <a:t>І-ІІІ ступенів </a:t>
            </a:r>
            <a:r>
              <a:rPr lang="uk-UA" sz="2000" dirty="0" smtClean="0">
                <a:solidFill>
                  <a:schemeClr val="bg1"/>
                </a:solidFill>
              </a:rPr>
              <a:t> з поглибленим вивченням іноземних мов </a:t>
            </a:r>
          </a:p>
          <a:p>
            <a:pPr algn="ctr"/>
            <a:r>
              <a:rPr lang="uk-UA" sz="2000" dirty="0" err="1" smtClean="0">
                <a:solidFill>
                  <a:schemeClr val="bg1"/>
                </a:solidFill>
              </a:rPr>
              <a:t>с</a:t>
            </a:r>
            <a:r>
              <a:rPr lang="uk-UA" sz="2000" dirty="0" err="1" smtClean="0">
                <a:solidFill>
                  <a:schemeClr val="bg1"/>
                </a:solidFill>
              </a:rPr>
              <a:t>мт</a:t>
            </a:r>
            <a:r>
              <a:rPr lang="uk-UA" sz="2000" dirty="0" smtClean="0">
                <a:solidFill>
                  <a:schemeClr val="bg1"/>
                </a:solidFill>
              </a:rPr>
              <a:t>.  </a:t>
            </a:r>
            <a:r>
              <a:rPr lang="uk-UA" sz="2000" dirty="0" smtClean="0">
                <a:solidFill>
                  <a:schemeClr val="bg1"/>
                </a:solidFill>
              </a:rPr>
              <a:t>Залізці </a:t>
            </a:r>
          </a:p>
          <a:p>
            <a:pPr algn="ctr"/>
            <a:r>
              <a:rPr lang="uk-UA" sz="2000" dirty="0" err="1" smtClean="0">
                <a:solidFill>
                  <a:schemeClr val="bg1"/>
                </a:solidFill>
              </a:rPr>
              <a:t>Лакоцька</a:t>
            </a:r>
            <a:r>
              <a:rPr lang="uk-UA" sz="2000" dirty="0" smtClean="0">
                <a:solidFill>
                  <a:schemeClr val="bg1"/>
                </a:solidFill>
              </a:rPr>
              <a:t> О. Я.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faretu_bykvi1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857232"/>
            <a:ext cx="3643338" cy="17859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571876"/>
            <a:ext cx="4071966" cy="278608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 </a:t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i="1" dirty="0" smtClean="0">
                <a:solidFill>
                  <a:schemeClr val="bg2">
                    <a:lumMod val="50000"/>
                  </a:schemeClr>
                </a:solidFill>
              </a:rPr>
              <a:t>Ігри діда Буквоїда</a:t>
            </a:r>
            <a:br>
              <a:rPr lang="uk-UA" sz="60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6000" b="1" i="1" dirty="0" smtClean="0">
                <a:solidFill>
                  <a:srgbClr val="FF0000"/>
                </a:solidFill>
              </a:rPr>
              <a:t/>
            </a:r>
            <a:br>
              <a:rPr lang="uk-UA" sz="6000" b="1" i="1" dirty="0" smtClean="0">
                <a:solidFill>
                  <a:srgbClr val="FF0000"/>
                </a:solidFill>
              </a:rPr>
            </a:br>
            <a:r>
              <a:rPr lang="uk-UA" sz="6000" b="1" dirty="0" err="1" smtClean="0">
                <a:solidFill>
                  <a:schemeClr val="tx1"/>
                </a:solidFill>
              </a:rPr>
              <a:t>д.т.н</a:t>
            </a:r>
            <a:r>
              <a:rPr lang="uk-UA" sz="6000" b="1" dirty="0" smtClean="0">
                <a:solidFill>
                  <a:schemeClr val="tx1"/>
                </a:solidFill>
              </a:rPr>
              <a:t>.</a:t>
            </a:r>
            <a:br>
              <a:rPr lang="uk-UA" sz="6000" b="1" dirty="0" smtClean="0">
                <a:solidFill>
                  <a:schemeClr val="tx1"/>
                </a:solidFill>
              </a:rPr>
            </a:br>
            <a:r>
              <a:rPr lang="uk-UA" sz="6000" b="1" dirty="0" err="1" smtClean="0">
                <a:solidFill>
                  <a:schemeClr val="tx1"/>
                </a:solidFill>
              </a:rPr>
              <a:t>с.р.д</a:t>
            </a:r>
            <a:r>
              <a:rPr lang="uk-UA" sz="6000" b="1" dirty="0" smtClean="0">
                <a:solidFill>
                  <a:schemeClr val="tx1"/>
                </a:solidFill>
              </a:rPr>
              <a:t>.</a:t>
            </a:r>
            <a:br>
              <a:rPr lang="uk-UA" sz="6000" b="1" dirty="0" smtClean="0">
                <a:solidFill>
                  <a:schemeClr val="tx1"/>
                </a:solidFill>
              </a:rPr>
            </a:br>
            <a:r>
              <a:rPr lang="uk-UA" sz="6000" b="1" dirty="0" smtClean="0">
                <a:solidFill>
                  <a:schemeClr val="tx1"/>
                </a:solidFill>
              </a:rPr>
              <a:t> </a:t>
            </a:r>
            <a:r>
              <a:rPr lang="uk-UA" sz="6000" b="1" dirty="0" err="1" smtClean="0">
                <a:solidFill>
                  <a:schemeClr val="tx1"/>
                </a:solidFill>
              </a:rPr>
              <a:t>п.н.д.л.к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718972_2b10a9e3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-214346" y="0"/>
            <a:ext cx="2714612" cy="242886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типовой процесс 5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6131951_63c37ad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72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14356"/>
            <a:ext cx="6429420" cy="14287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Валентин </a:t>
            </a:r>
            <a:r>
              <a:rPr lang="uk-UA" b="1" dirty="0" err="1" smtClean="0">
                <a:solidFill>
                  <a:srgbClr val="C00000"/>
                </a:solidFill>
              </a:rPr>
              <a:t>Струтинський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b="1" dirty="0" err="1" smtClean="0">
                <a:solidFill>
                  <a:srgbClr val="FF0000"/>
                </a:solidFill>
              </a:rPr>
              <a:t>“Сідайте</a:t>
            </a:r>
            <a:r>
              <a:rPr lang="uk-UA" b="1" dirty="0" smtClean="0">
                <a:solidFill>
                  <a:srgbClr val="FF0000"/>
                </a:solidFill>
              </a:rPr>
              <a:t>, будь </a:t>
            </a:r>
            <a:r>
              <a:rPr lang="uk-UA" b="1" dirty="0" err="1" smtClean="0">
                <a:solidFill>
                  <a:srgbClr val="FF0000"/>
                </a:solidFill>
              </a:rPr>
              <a:t>ласка”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ІСЯЦЬ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2214554"/>
            <a:ext cx="5143536" cy="4500594"/>
          </a:xfrm>
        </p:spPr>
      </p:pic>
      <p:pic>
        <p:nvPicPr>
          <p:cNvPr id="9" name="Рисунок 8" descr="zvezdochki-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3936">
            <a:off x="0" y="428604"/>
            <a:ext cx="2857488" cy="2643206"/>
          </a:xfrm>
          <a:prstGeom prst="rect">
            <a:avLst/>
          </a:prstGeom>
        </p:spPr>
      </p:pic>
      <p:pic>
        <p:nvPicPr>
          <p:cNvPr id="11" name="Рисунок 10" descr="zvezdochki-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06648">
            <a:off x="571472" y="5429264"/>
            <a:ext cx="1785949" cy="1421462"/>
          </a:xfrm>
          <a:prstGeom prst="rect">
            <a:avLst/>
          </a:prstGeom>
        </p:spPr>
      </p:pic>
      <p:pic>
        <p:nvPicPr>
          <p:cNvPr id="12" name="Рисунок 11" descr="zvezdochki-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4181">
            <a:off x="6858016" y="3571876"/>
            <a:ext cx="2285984" cy="192882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57430"/>
            <a:ext cx="8015318" cy="428628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       </a:t>
            </a:r>
            <a:r>
              <a:rPr lang="uk-UA" sz="3600" dirty="0" smtClean="0">
                <a:solidFill>
                  <a:schemeClr val="tx1"/>
                </a:solidFill>
              </a:rPr>
              <a:t>Чому Сергійкові було приємно їхати в автобусі?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       Чи можна сказати, що всі пасажири були 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   ввічливими? Як це довести?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       Яке слово з бабусиного звертання свідчить, що вона дуже любить маленьких дітей? </a:t>
            </a:r>
            <a:r>
              <a:rPr lang="uk-UA" sz="2800" dirty="0" smtClean="0">
                <a:solidFill>
                  <a:schemeClr val="tx1"/>
                </a:solidFill>
              </a:rPr>
              <a:t/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/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ІСЯЦЬ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2000264" cy="1857388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2643182"/>
            <a:ext cx="27145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87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572008"/>
            <a:ext cx="285752" cy="2857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WScan0000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715436" cy="157163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Анатолій </a:t>
            </a:r>
            <a:r>
              <a:rPr lang="uk-UA" b="1" dirty="0" err="1" smtClean="0">
                <a:solidFill>
                  <a:srgbClr val="0070C0"/>
                </a:solidFill>
              </a:rPr>
              <a:t>Григорук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 smtClean="0">
                <a:solidFill>
                  <a:schemeClr val="accent3"/>
                </a:solidFill>
              </a:rPr>
              <a:t>“Хочеш</a:t>
            </a:r>
            <a:r>
              <a:rPr lang="uk-UA" b="1" dirty="0" smtClean="0">
                <a:solidFill>
                  <a:schemeClr val="accent3"/>
                </a:solidFill>
              </a:rPr>
              <a:t> бути щасливим, не будь </a:t>
            </a:r>
            <a:r>
              <a:rPr lang="uk-UA" b="1" dirty="0" err="1" smtClean="0">
                <a:solidFill>
                  <a:schemeClr val="accent3"/>
                </a:solidFill>
              </a:rPr>
              <a:t>лінивим”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60"/>
          </a:xfrm>
        </p:spPr>
      </p:pic>
      <p:sp>
        <p:nvSpPr>
          <p:cNvPr id="5" name="Улыбающееся лицо 4"/>
          <p:cNvSpPr/>
          <p:nvPr/>
        </p:nvSpPr>
        <p:spPr>
          <a:xfrm>
            <a:off x="4000496" y="2143116"/>
            <a:ext cx="1357322" cy="1285884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р6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58138" cy="435771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</a:t>
            </a:r>
            <a:r>
              <a:rPr lang="ru-RU" b="1" i="1" dirty="0" err="1" smtClean="0">
                <a:solidFill>
                  <a:srgbClr val="FF0000"/>
                </a:solidFill>
              </a:rPr>
              <a:t>Гра</a:t>
            </a:r>
            <a:r>
              <a:rPr lang="ru-RU" b="1" i="1" dirty="0" smtClean="0">
                <a:solidFill>
                  <a:srgbClr val="FF0000"/>
                </a:solidFill>
              </a:rPr>
              <a:t> «</a:t>
            </a:r>
            <a:r>
              <a:rPr lang="uk-UA" b="1" i="1" dirty="0" err="1" smtClean="0">
                <a:solidFill>
                  <a:srgbClr val="FF0000"/>
                </a:solidFill>
              </a:rPr>
              <a:t>Мікрофон”</a:t>
            </a: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uk-UA" sz="3600" b="1" dirty="0" smtClean="0">
                <a:solidFill>
                  <a:schemeClr val="bg1"/>
                </a:solidFill>
              </a:rPr>
              <a:t>Які ваші домашні </a:t>
            </a:r>
            <a:r>
              <a:rPr lang="uk-UA" sz="3600" b="1" dirty="0" err="1" smtClean="0">
                <a:solidFill>
                  <a:schemeClr val="bg1"/>
                </a:solidFill>
              </a:rPr>
              <a:t>обов</a:t>
            </a:r>
            <a:r>
              <a:rPr lang="en-US" sz="3600" b="1" dirty="0" smtClean="0">
                <a:solidFill>
                  <a:schemeClr val="bg1"/>
                </a:solidFill>
              </a:rPr>
              <a:t>’</a:t>
            </a:r>
            <a:r>
              <a:rPr lang="uk-UA" sz="3600" b="1" dirty="0" err="1" smtClean="0">
                <a:solidFill>
                  <a:schemeClr val="bg1"/>
                </a:solidFill>
              </a:rPr>
              <a:t>язки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- Що ви робите вдома самостійно?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rgbClr val="2BED2B"/>
                </a:solidFill>
              </a:rPr>
              <a:t>- Якщо мама чи тато дають вам завдання, ви стараєтеся виконати його якнайшвидше чи якнайкраще?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Содержимое 7" descr="shure_sm58lce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4714884"/>
            <a:ext cx="4262449" cy="192882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>
            <a:off x="0" y="0"/>
            <a:ext cx="9144000" cy="6858000"/>
          </a:xfrm>
          <a:prstGeom prst="flowChartInternalStorag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            Мозковий штурм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- 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Прочитайте іще раз назву твору. </a:t>
            </a:r>
            <a:b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Що особливого в цих словах?                          </a:t>
            </a:r>
            <a:b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- Як ви його розумієте?</a:t>
            </a:r>
            <a:r>
              <a:rPr lang="uk-UA" sz="3600" b="1" i="1" dirty="0" smtClean="0">
                <a:solidFill>
                  <a:srgbClr val="FF0000"/>
                </a:solidFill>
              </a:rPr>
              <a:t/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Question_mark_funny_f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603" y="3643314"/>
            <a:ext cx="3273159" cy="3000396"/>
          </a:xfrm>
        </p:spPr>
      </p:pic>
      <p:sp>
        <p:nvSpPr>
          <p:cNvPr id="5" name="Прямоугольник 4"/>
          <p:cNvSpPr/>
          <p:nvPr/>
        </p:nvSpPr>
        <p:spPr>
          <a:xfrm>
            <a:off x="7786710" y="6357958"/>
            <a:ext cx="107157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854c6df7b08934045e31f9b0f6da93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214546" cy="2143116"/>
          </a:xfrm>
          <a:prstGeom prst="rect">
            <a:avLst/>
          </a:prstGeom>
        </p:spPr>
      </p:pic>
      <p:pic>
        <p:nvPicPr>
          <p:cNvPr id="11" name="Рисунок 10" descr="d1836ba535443226b47311c3f4d87d3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5239">
            <a:off x="61578" y="4097172"/>
            <a:ext cx="2143108" cy="20716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                Словникова робота  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sz="2800" b="1" i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uk-UA" sz="3600" b="1" dirty="0" smtClean="0">
                <a:solidFill>
                  <a:srgbClr val="7030A0"/>
                </a:solidFill>
              </a:rPr>
              <a:t>Загайна – копітка;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                                     </a:t>
            </a:r>
            <a:r>
              <a:rPr lang="uk-UA" sz="3600" b="1" dirty="0" err="1" smtClean="0">
                <a:solidFill>
                  <a:srgbClr val="7030A0"/>
                </a:solidFill>
              </a:rPr>
              <a:t>аб</a:t>
            </a:r>
            <a:r>
              <a:rPr lang="en-US" sz="3600" b="1" dirty="0" smtClean="0">
                <a:solidFill>
                  <a:srgbClr val="7030A0"/>
                </a:solidFill>
              </a:rPr>
              <a:t>ú</a:t>
            </a:r>
            <a:r>
              <a:rPr lang="uk-UA" sz="3600" b="1" dirty="0" smtClean="0">
                <a:solidFill>
                  <a:srgbClr val="7030A0"/>
                </a:solidFill>
              </a:rPr>
              <a:t>як – недбало;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                                     певна – впевнена;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                                     загадала – дала 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                                                           завдання;              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                                    крем</a:t>
            </a:r>
            <a:r>
              <a:rPr lang="en-US" sz="3600" b="1" dirty="0" smtClean="0">
                <a:solidFill>
                  <a:srgbClr val="7030A0"/>
                </a:solidFill>
              </a:rPr>
              <a:t>’</a:t>
            </a:r>
            <a:r>
              <a:rPr lang="uk-UA" sz="3600" b="1" dirty="0" err="1" smtClean="0">
                <a:solidFill>
                  <a:srgbClr val="7030A0"/>
                </a:solidFill>
              </a:rPr>
              <a:t>яшок</a:t>
            </a:r>
            <a:r>
              <a:rPr lang="uk-UA" sz="3600" b="1" dirty="0" smtClean="0">
                <a:solidFill>
                  <a:srgbClr val="7030A0"/>
                </a:solidFill>
              </a:rPr>
              <a:t> – камінчик.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2800" b="1" dirty="0" smtClean="0">
                <a:solidFill>
                  <a:srgbClr val="7030A0"/>
                </a:solidFill>
              </a:rPr>
              <a:t/>
            </a:r>
            <a:br>
              <a:rPr lang="uk-UA" sz="2800" b="1" dirty="0" smtClean="0">
                <a:solidFill>
                  <a:srgbClr val="7030A0"/>
                </a:solidFill>
              </a:rPr>
            </a:br>
            <a:r>
              <a:rPr lang="uk-UA" sz="2800" b="1" dirty="0" smtClean="0">
                <a:solidFill>
                  <a:srgbClr val="7030A0"/>
                </a:solidFill>
              </a:rPr>
              <a:t/>
            </a:r>
            <a:br>
              <a:rPr lang="uk-UA" sz="28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" y="0"/>
            <a:ext cx="9144000" cy="6858000"/>
          </a:xfrm>
          <a:prstGeom prst="fram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znayka-znay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2928958" cy="356553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err="1" smtClean="0">
                <a:solidFill>
                  <a:schemeClr val="accent3">
                    <a:lumMod val="50000"/>
                  </a:schemeClr>
                </a:solidFill>
              </a:rPr>
              <a:t>Фізкультхвилинка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0098c4c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   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1296471679_futuru.ru.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51435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5200" b="1" dirty="0" smtClean="0">
                <a:solidFill>
                  <a:schemeClr val="bg1"/>
                </a:solidFill>
              </a:rPr>
              <a:t>                          </a:t>
            </a:r>
            <a:r>
              <a:rPr lang="uk-UA" sz="5600" b="1" i="1" dirty="0" smtClean="0"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uk-UA" sz="5600" b="1" i="1" dirty="0" smtClean="0">
                <a:solidFill>
                  <a:schemeClr val="bg1"/>
                </a:solidFill>
              </a:rPr>
              <a:t>обота в групах</a:t>
            </a:r>
          </a:p>
          <a:p>
            <a:endParaRPr lang="uk-UA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Працюємо дружно,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                   Обговорюємо швидко.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                   </a:t>
            </a:r>
            <a:r>
              <a:rPr lang="uk-UA" sz="4000" b="1" dirty="0" err="1" smtClean="0">
                <a:solidFill>
                  <a:srgbClr val="FF0000"/>
                </a:solidFill>
              </a:rPr>
              <a:t>Поважаєм</a:t>
            </a:r>
            <a:r>
              <a:rPr lang="uk-UA" sz="4000" b="1" dirty="0" smtClean="0">
                <a:solidFill>
                  <a:srgbClr val="FF0000"/>
                </a:solidFill>
              </a:rPr>
              <a:t> думку всіх,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  <a:r>
              <a:rPr lang="uk-UA" sz="4000" b="1" dirty="0" smtClean="0">
                <a:solidFill>
                  <a:srgbClr val="00B0F0"/>
                </a:solidFill>
              </a:rPr>
              <a:t>Ображати друзів – гріх.</a:t>
            </a:r>
          </a:p>
          <a:p>
            <a:pPr>
              <a:buNone/>
            </a:pP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6572272"/>
            <a:ext cx="1142976" cy="285728"/>
          </a:xfrm>
          <a:prstGeom prst="rect">
            <a:avLst/>
          </a:prstGeom>
          <a:solidFill>
            <a:srgbClr val="C943AC"/>
          </a:solidFill>
          <a:ln>
            <a:solidFill>
              <a:srgbClr val="C94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-04ef3-37450e0349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149"/>
            <a:ext cx="9144000" cy="6915149"/>
          </a:xfrm>
        </p:spPr>
      </p:pic>
      <p:pic>
        <p:nvPicPr>
          <p:cNvPr id="5" name="Рисунок 4" descr="30_a19-8awu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02915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821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578647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Лінивому і нитку </a:t>
            </a:r>
            <a:r>
              <a:rPr lang="uk-UA" sz="2800" dirty="0" err="1" smtClean="0">
                <a:solidFill>
                  <a:srgbClr val="FF0000"/>
                </a:solidFill>
              </a:rPr>
              <a:t>пере-</a:t>
            </a:r>
            <a:r>
              <a:rPr lang="uk-UA" sz="2800" dirty="0" smtClean="0">
                <a:solidFill>
                  <a:srgbClr val="FF0000"/>
                </a:solidFill>
              </a:rPr>
              <a:t>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Сон – це робота 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рвати важко.                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лінивого.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                                     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Лінивий сидячи спить,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І найлегшої роботи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лежачи робить.           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не хоче виконати.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Вранці росяно, в обід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Ледачий не хоче   </a:t>
            </a:r>
            <a:r>
              <a:rPr lang="uk-UA" sz="2800" dirty="0" smtClean="0">
                <a:solidFill>
                  <a:srgbClr val="FF0000"/>
                </a:solidFill>
              </a:rPr>
              <a:t>душно, а ввечері         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працювати, тому йому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комарі кусають.           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ніколи не вистачає часу.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Ледачому завше ніколи.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Відмовки лінивого, щоб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нічого не робити.</a:t>
            </a:r>
            <a:r>
              <a:rPr lang="uk-UA" sz="2800" dirty="0" smtClean="0">
                <a:solidFill>
                  <a:srgbClr val="FF0000"/>
                </a:solidFill>
              </a:rPr>
              <a:t/>
            </a:r>
            <a:br>
              <a:rPr lang="uk-UA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14744" y="1142984"/>
            <a:ext cx="1285884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14744" y="1142984"/>
            <a:ext cx="1285884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86182" y="3786190"/>
            <a:ext cx="1214446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786182" y="3786190"/>
            <a:ext cx="1214446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olk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565" t="12162" r="32900" b="18919"/>
          <a:stretch>
            <a:fillRect/>
          </a:stretch>
        </p:blipFill>
        <p:spPr>
          <a:xfrm>
            <a:off x="0" y="1142984"/>
            <a:ext cx="3286116" cy="4572032"/>
          </a:xfrm>
        </p:spPr>
      </p:pic>
      <p:sp>
        <p:nvSpPr>
          <p:cNvPr id="5" name="Прямоугольник 4"/>
          <p:cNvSpPr/>
          <p:nvPr/>
        </p:nvSpPr>
        <p:spPr>
          <a:xfrm>
            <a:off x="3286116" y="1142984"/>
            <a:ext cx="5857884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«Вовк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заєць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929066"/>
            <a:ext cx="5857884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«Старт –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фініш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43042" y="4786322"/>
          <a:ext cx="5976958" cy="160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479"/>
                <a:gridCol w="298847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3955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Т-схема</a:t>
            </a:r>
          </a:p>
          <a:p>
            <a:pPr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Так                       Ні</a:t>
            </a:r>
          </a:p>
          <a:p>
            <a:pPr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*                                     *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43314"/>
          </a:xfrm>
          <a:solidFill>
            <a:schemeClr val="tx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Виконував доручення бабусі.</a:t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Абияк перебрав крупи.</a:t>
            </a:r>
            <a:b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Любив і поважав своїх рідних.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Визнав свою помилку.</a:t>
            </a:r>
            <a:b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вап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2066" cy="257174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28926" y="1643050"/>
          <a:ext cx="6000792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000396"/>
              </a:tblGrid>
              <a:tr h="597106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          Так   </a:t>
                      </a:r>
                      <a:r>
                        <a:rPr lang="uk-UA" dirty="0" smtClean="0"/>
                        <a:t>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           Ні</a:t>
                      </a:r>
                      <a:endParaRPr lang="ru-RU" sz="3200" dirty="0"/>
                    </a:p>
                  </a:txBody>
                  <a:tcPr/>
                </a:tc>
              </a:tr>
              <a:tr h="4403554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Виконував доручення бабусі.</a:t>
                      </a:r>
                    </a:p>
                    <a:p>
                      <a:endParaRPr lang="uk-UA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Любив і поважав своїх рідних.</a:t>
                      </a:r>
                    </a:p>
                    <a:p>
                      <a:endParaRPr lang="uk-UA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Визнав свою помилку</a:t>
                      </a:r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Абияк перебрав крупи.</a:t>
                      </a:r>
                      <a:endParaRPr lang="ru-RU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1928794" y="1000108"/>
            <a:ext cx="642942" cy="642942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ind_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5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kapelka_v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072462" y="6643710"/>
            <a:ext cx="1071538" cy="2142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6600" dirty="0" smtClean="0"/>
              <a:t>                   </a:t>
            </a:r>
            <a:r>
              <a:rPr lang="uk-UA" sz="6600" b="1" dirty="0" smtClean="0">
                <a:latin typeface="Comic Sans MS" pitchFamily="66" charset="0"/>
              </a:rPr>
              <a:t>Щиро дякую!</a:t>
            </a:r>
            <a:br>
              <a:rPr lang="uk-UA" sz="6600" b="1" dirty="0" smtClean="0">
                <a:latin typeface="Comic Sans MS" pitchFamily="66" charset="0"/>
              </a:rPr>
            </a:br>
            <a:endParaRPr lang="ru-RU" sz="6600" b="1" dirty="0">
              <a:latin typeface="Comic Sans MS" pitchFamily="66" charset="0"/>
            </a:endParaRPr>
          </a:p>
        </p:txBody>
      </p:sp>
      <p:pic>
        <p:nvPicPr>
          <p:cNvPr id="4" name="Содержимое 3" descr="wallpapers_51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143504" cy="4484084"/>
          </a:xfrm>
        </p:spPr>
      </p:pic>
      <p:pic>
        <p:nvPicPr>
          <p:cNvPr id="5" name="Рисунок 4" descr="8414673_e786b8d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214422"/>
            <a:ext cx="3000396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ka_nezna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14810" y="4286256"/>
            <a:ext cx="357190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zvonok-350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143380"/>
            <a:ext cx="1643074" cy="1571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2857488" y="142852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000240"/>
            <a:ext cx="5572164" cy="264320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/>
              <a:t> 1 група – с. 30-31 – читати в особах,   придумати продовження.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2 група – с. 30-31 – прочитати, дати відповіді на запитання.</a:t>
            </a:r>
            <a:endParaRPr lang="ru-RU" sz="2800" dirty="0"/>
          </a:p>
        </p:txBody>
      </p:sp>
      <p:pic>
        <p:nvPicPr>
          <p:cNvPr id="9" name="Рисунок 8" descr="zvonok-350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143380"/>
            <a:ext cx="1857388" cy="17145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5715016"/>
            <a:ext cx="4429156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ind myth 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264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llpapers_51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oboev.Ru_kapelka_v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6" cy="6863577"/>
          </a:xfrm>
        </p:spPr>
      </p:pic>
      <p:sp>
        <p:nvSpPr>
          <p:cNvPr id="5" name="Прямоугольник 4"/>
          <p:cNvSpPr/>
          <p:nvPr/>
        </p:nvSpPr>
        <p:spPr>
          <a:xfrm>
            <a:off x="8286776" y="6643686"/>
            <a:ext cx="857224" cy="2143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ak-rozmistiti-foto-v-ram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643998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 дев</a:t>
            </a:r>
            <a:r>
              <a:rPr lang="uk-UA" dirty="0" smtClean="0">
                <a:solidFill>
                  <a:srgbClr val="FF0000"/>
                </a:solidFill>
              </a:rPr>
              <a:t>із: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928802"/>
            <a:ext cx="7000924" cy="31432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sz="4000" b="1" dirty="0" smtClean="0">
                <a:solidFill>
                  <a:srgbClr val="00B050"/>
                </a:solidFill>
              </a:rPr>
              <a:t>Хоч ми ще маленькі діти,</a:t>
            </a:r>
          </a:p>
          <a:p>
            <a:pPr algn="l"/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Та уміємо радіти.</a:t>
            </a:r>
          </a:p>
          <a:p>
            <a:pPr algn="l"/>
            <a:r>
              <a:rPr lang="uk-UA" sz="4000" b="1" dirty="0" smtClean="0">
                <a:solidFill>
                  <a:srgbClr val="FF0000"/>
                </a:solidFill>
              </a:rPr>
              <a:t>Радість праця нам приносить.</a:t>
            </a:r>
          </a:p>
          <a:p>
            <a:pPr algn="l"/>
            <a:r>
              <a:rPr lang="uk-UA" sz="4000" b="1" dirty="0" smtClean="0">
                <a:solidFill>
                  <a:srgbClr val="2BED2B"/>
                </a:solidFill>
              </a:rPr>
              <a:t>То ж не лінуймось, всі до праці! </a:t>
            </a:r>
          </a:p>
          <a:p>
            <a:pPr algn="l"/>
            <a:r>
              <a:rPr lang="uk-UA" sz="4000" b="1" dirty="0" smtClean="0">
                <a:solidFill>
                  <a:srgbClr val="00B0F0"/>
                </a:solidFill>
              </a:rPr>
              <a:t>Ми ж старанні, ми ж завзяті!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6_1312216102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718972_2b10a9e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8393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BE923"/>
          </a:solidFill>
          <a:ln>
            <a:solidFill>
              <a:srgbClr val="DBE923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28728" y="2071678"/>
            <a:ext cx="2000264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00166" y="2786058"/>
            <a:ext cx="171451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71670" y="357187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00232" y="3714752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357422" y="4000504"/>
            <a:ext cx="114300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2143116"/>
            <a:ext cx="1357322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57884" y="2928934"/>
            <a:ext cx="128588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857884" y="3571876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6572264" y="3714752"/>
            <a:ext cx="57150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6215074" y="4071942"/>
            <a:ext cx="128588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Хорда 14"/>
          <p:cNvSpPr/>
          <p:nvPr/>
        </p:nvSpPr>
        <p:spPr>
          <a:xfrm rot="17563394">
            <a:off x="-28479" y="-501023"/>
            <a:ext cx="1774279" cy="1738456"/>
          </a:xfrm>
          <a:prstGeom prst="chord">
            <a:avLst/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иагональная полоса 17"/>
          <p:cNvSpPr/>
          <p:nvPr/>
        </p:nvSpPr>
        <p:spPr>
          <a:xfrm rot="18487274">
            <a:off x="2716876" y="298017"/>
            <a:ext cx="88834" cy="2856838"/>
          </a:xfrm>
          <a:prstGeom prst="diagStripe">
            <a:avLst/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>
            <a:off x="428596" y="1214422"/>
            <a:ext cx="142876" cy="2286016"/>
          </a:xfrm>
          <a:prstGeom prst="diagStripe">
            <a:avLst/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3206800">
            <a:off x="1952766" y="-68286"/>
            <a:ext cx="2371269" cy="1920775"/>
          </a:xfrm>
          <a:prstGeom prst="diagStripe">
            <a:avLst>
              <a:gd name="adj" fmla="val 95067"/>
            </a:avLst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Гра </a:t>
            </a:r>
            <a:r>
              <a:rPr lang="uk-UA" b="1" i="1" dirty="0" err="1" smtClean="0">
                <a:solidFill>
                  <a:srgbClr val="FF0000"/>
                </a:solidFill>
              </a:rPr>
              <a:t>“Сонячні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промені”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 rot="17815481">
            <a:off x="193254" y="1566712"/>
            <a:ext cx="2256635" cy="1867188"/>
          </a:xfrm>
          <a:prstGeom prst="diagStripe">
            <a:avLst>
              <a:gd name="adj" fmla="val 95943"/>
            </a:avLst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 rot="13970041">
            <a:off x="2172292" y="-1013773"/>
            <a:ext cx="1796467" cy="2227136"/>
          </a:xfrm>
          <a:prstGeom prst="diagStripe">
            <a:avLst>
              <a:gd name="adj" fmla="val 96326"/>
            </a:avLst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Диагональная полоса 24"/>
          <p:cNvSpPr/>
          <p:nvPr/>
        </p:nvSpPr>
        <p:spPr>
          <a:xfrm>
            <a:off x="0" y="857232"/>
            <a:ext cx="285720" cy="714380"/>
          </a:xfrm>
          <a:prstGeom prst="diagStripe">
            <a:avLst>
              <a:gd name="adj" fmla="val 85261"/>
            </a:avLst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17596792">
            <a:off x="1271248" y="1056756"/>
            <a:ext cx="1600844" cy="2244157"/>
          </a:xfrm>
          <a:prstGeom prst="diagStripe">
            <a:avLst>
              <a:gd name="adj" fmla="val 96851"/>
            </a:avLst>
          </a:prstGeom>
          <a:solidFill>
            <a:srgbClr val="DBE923"/>
          </a:solidFill>
          <a:ln>
            <a:solidFill>
              <a:srgbClr val="DBE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00105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/>
              <a:t> сні                               лі</a:t>
            </a:r>
          </a:p>
          <a:p>
            <a:pPr>
              <a:buNone/>
            </a:pPr>
            <a:r>
              <a:rPr lang="uk-UA" sz="4000" b="1" dirty="0" smtClean="0"/>
              <a:t> </a:t>
            </a:r>
            <a:r>
              <a:rPr lang="uk-UA" sz="4000" b="1" dirty="0" err="1" smtClean="0"/>
              <a:t>обі</a:t>
            </a:r>
            <a:r>
              <a:rPr lang="uk-UA" sz="4000" b="1" dirty="0" smtClean="0"/>
              <a:t>                              </a:t>
            </a:r>
            <a:r>
              <a:rPr lang="uk-UA" sz="4000" b="1" dirty="0" err="1" smtClean="0"/>
              <a:t>пи</a:t>
            </a:r>
            <a:endParaRPr lang="uk-UA" sz="4000" b="1" dirty="0" smtClean="0"/>
          </a:p>
          <a:p>
            <a:pPr>
              <a:buNone/>
            </a:pPr>
            <a:r>
              <a:rPr lang="uk-UA" sz="4000" b="1" dirty="0" smtClean="0"/>
              <a:t> </a:t>
            </a:r>
            <a:r>
              <a:rPr lang="uk-UA" sz="4000" b="1" dirty="0" err="1" smtClean="0"/>
              <a:t>догля</a:t>
            </a:r>
            <a:r>
              <a:rPr lang="uk-UA" sz="4000" b="1" dirty="0" smtClean="0"/>
              <a:t>            дає       </a:t>
            </a:r>
            <a:r>
              <a:rPr lang="uk-UA" sz="4000" b="1" dirty="0" err="1" smtClean="0"/>
              <a:t>сві</a:t>
            </a:r>
            <a:r>
              <a:rPr lang="uk-UA" sz="4000" b="1" dirty="0" smtClean="0"/>
              <a:t>             </a:t>
            </a:r>
            <a:r>
              <a:rPr lang="uk-UA" sz="4000" b="1" dirty="0" err="1" smtClean="0"/>
              <a:t>тає</a:t>
            </a:r>
            <a:endParaRPr lang="uk-UA" sz="4000" b="1" dirty="0" smtClean="0"/>
          </a:p>
          <a:p>
            <a:pPr>
              <a:buNone/>
            </a:pPr>
            <a:r>
              <a:rPr lang="uk-UA" sz="4000" b="1" dirty="0" smtClean="0"/>
              <a:t> </a:t>
            </a:r>
            <a:r>
              <a:rPr lang="uk-UA" sz="4000" b="1" dirty="0" err="1" smtClean="0"/>
              <a:t>загля</a:t>
            </a:r>
            <a:r>
              <a:rPr lang="uk-UA" sz="4000" b="1" dirty="0" smtClean="0"/>
              <a:t>                          </a:t>
            </a:r>
            <a:r>
              <a:rPr lang="uk-UA" sz="4000" b="1" dirty="0" err="1" smtClean="0"/>
              <a:t>приві</a:t>
            </a:r>
            <a:endParaRPr lang="uk-UA" sz="4000" b="1" dirty="0" smtClean="0"/>
          </a:p>
          <a:p>
            <a:pPr>
              <a:buNone/>
            </a:pPr>
            <a:r>
              <a:rPr lang="uk-UA" sz="4000" b="1" dirty="0" smtClean="0"/>
              <a:t> </a:t>
            </a:r>
            <a:r>
              <a:rPr lang="uk-UA" sz="4000" b="1" dirty="0" err="1" smtClean="0"/>
              <a:t>відпові</a:t>
            </a:r>
            <a:r>
              <a:rPr lang="uk-UA" sz="4000" b="1" dirty="0" smtClean="0"/>
              <a:t>                      </a:t>
            </a:r>
            <a:r>
              <a:rPr lang="uk-UA" sz="4000" b="1" dirty="0" err="1" smtClean="0"/>
              <a:t>пам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я     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ysClr val="window" lastClr="FFFFFF"/>
      </a:lt1>
      <a:dk2>
        <a:srgbClr val="A3FFE0"/>
      </a:dk2>
      <a:lt2>
        <a:srgbClr val="00B276"/>
      </a:lt2>
      <a:accent1>
        <a:srgbClr val="4F81BD"/>
      </a:accent1>
      <a:accent2>
        <a:srgbClr val="C0504D"/>
      </a:accent2>
      <a:accent3>
        <a:srgbClr val="FE19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1193</TotalTime>
  <Words>230</Words>
  <Application>Microsoft Office PowerPoint</Application>
  <PresentationFormat>Экран (4:3)</PresentationFormat>
  <Paragraphs>56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А.Григорук  “Хочеш бути щасливим – не будь лінивим”</vt:lpstr>
      <vt:lpstr>Слайд 2</vt:lpstr>
      <vt:lpstr>Слайд 3</vt:lpstr>
      <vt:lpstr>Слайд 4</vt:lpstr>
      <vt:lpstr>Слайд 5</vt:lpstr>
      <vt:lpstr>Слайд 6</vt:lpstr>
      <vt:lpstr>Наш девіз:</vt:lpstr>
      <vt:lpstr>Слайд 8</vt:lpstr>
      <vt:lpstr>Гра “Сонячні промені”</vt:lpstr>
      <vt:lpstr>          Ігри діда Буквоїда  д.т.н. с.р.д.  п.н.д.л.к</vt:lpstr>
      <vt:lpstr>Валентин Струтинський  “Сідайте, будь ласка”</vt:lpstr>
      <vt:lpstr>       Чому Сергійкові було приємно їхати в автобусі?        Чи можна сказати, що всі пасажири були     ввічливими? Як це довести?        Яке слово з бабусиного звертання свідчить, що вона дуже любить маленьких дітей?   </vt:lpstr>
      <vt:lpstr>Слайд 13</vt:lpstr>
      <vt:lpstr>Анатолій Григорук “Хочеш бути щасливим, не будь лінивим”</vt:lpstr>
      <vt:lpstr>          Гра «Мікрофон”  - Які ваші домашні обов’язки?  - Що ви робите вдома самостійно?  - Якщо мама чи тато дають вам завдання, ви стараєтеся виконати його якнайшвидше чи якнайкраще?  </vt:lpstr>
      <vt:lpstr>            Мозковий штурм             - Прочитайте іще раз назву твору.              Що особливого в цих словах?                                    - Як ви його розумієте?  </vt:lpstr>
      <vt:lpstr>                Словникова робота                                                  Загайна – копітка;                                      абúяк – недбало;                                      певна – впевнена;                                      загадала – дала                                                             завдання;                                                   крем’яшок – камінчик.   </vt:lpstr>
      <vt:lpstr>Фізкультхвилинка</vt:lpstr>
      <vt:lpstr>        </vt:lpstr>
      <vt:lpstr>Лінивому і нитку пере-                  Сон – це робота  рвати важко.                                     лінивого.                                       Лінивий сидячи спить,                   І найлегшої роботи лежачи робить.                                не хоче виконати.  Вранці росяно, в обід                     Ледачий не хоче   душно, а ввечері                              працювати, тому йому комарі кусають.                                ніколи не вистачає часу.  Ледачому завше ніколи.                Відмовки лінивого, щоб                                                               нічого не робити. </vt:lpstr>
      <vt:lpstr>Слайд 21</vt:lpstr>
      <vt:lpstr>      Виконував доручення бабусі.       Абияк перебрав крупи.       Любив і поважав своїх рідних.      Визнав свою помилку. </vt:lpstr>
      <vt:lpstr>Слайд 23</vt:lpstr>
      <vt:lpstr>Слайд 24</vt:lpstr>
      <vt:lpstr>Слайд 25</vt:lpstr>
      <vt:lpstr>                   Щиро дякую! </vt:lpstr>
      <vt:lpstr> 1 група – с. 30-31 – читати в особах,   придумати продовження.   2 група – с. 30-31 – прочитати, дати відповіді на запитання.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94</cp:revision>
  <dcterms:created xsi:type="dcterms:W3CDTF">2012-02-03T13:37:27Z</dcterms:created>
  <dcterms:modified xsi:type="dcterms:W3CDTF">2014-03-31T09:50:30Z</dcterms:modified>
</cp:coreProperties>
</file>