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AD44-3119-4F21-A648-37E7DF1B0DF8}" type="datetimeFigureOut">
              <a:rPr lang="uk-UA" smtClean="0"/>
              <a:pPr/>
              <a:t>16.12.2014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DEE8-B1CF-455C-AD55-CBB39DF5321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8DEE8-B1CF-455C-AD55-CBB39DF5321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12/16/2014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iy\Desktop\attT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528392" cy="4303362"/>
          </a:xfrm>
          <a:prstGeom prst="rect">
            <a:avLst/>
          </a:prstGeom>
          <a:noFill/>
        </p:spPr>
      </p:pic>
      <p:pic>
        <p:nvPicPr>
          <p:cNvPr id="1026" name="Picture 2" descr="C:\Users\Andriy\Desktop\parovoz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762500" cy="3819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851648" cy="2003648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/>
              <a:t>Кислоти,їх склад і назви</a:t>
            </a:r>
            <a:endParaRPr lang="uk-UA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uk-UA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-подорож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iy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6224" cy="1477538"/>
          </a:xfrm>
          <a:prstGeom prst="rect">
            <a:avLst/>
          </a:prstGeom>
          <a:noFill/>
        </p:spPr>
      </p:pic>
      <p:pic>
        <p:nvPicPr>
          <p:cNvPr id="2050" name="Picture 2" descr="C:\Users\Andriy\Desktop\270926_html_1145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3441045" cy="26362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Мета подорожі:</a:t>
            </a:r>
            <a:endParaRPr lang="uk-UA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uk-UA" sz="3200" dirty="0" smtClean="0">
                <a:solidFill>
                  <a:srgbClr val="002060"/>
                </a:solidFill>
                <a:latin typeface="+mj-lt"/>
              </a:rPr>
              <a:t>сприяти розширенню знань про класифікацію неорганічних речовин на прикладі кислот;         ознайомити учнів із поняттям «кислота»,      класифікацією кислот за складом та номенклатурою;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02060"/>
                </a:solidFill>
                <a:latin typeface="+mj-lt"/>
              </a:rPr>
              <a:t>    розвивати логічне мислення, уміння визначати, класифікувати та називати кислоти,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02060"/>
                </a:solidFill>
                <a:latin typeface="+mj-lt"/>
              </a:rPr>
              <a:t>    виховувати  почуття відповідальності</a:t>
            </a:r>
            <a:endParaRPr lang="uk-UA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iy\Desktop\a0a83a7f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20244" cy="1188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79512"/>
          </a:xfrm>
        </p:spPr>
        <p:txBody>
          <a:bodyPr/>
          <a:lstStyle/>
          <a:p>
            <a:pPr algn="ctr"/>
            <a:r>
              <a:rPr lang="uk-UA" sz="6000" i="1" dirty="0" smtClean="0"/>
              <a:t>Зупинка 1“Понятійна”</a:t>
            </a:r>
            <a:endParaRPr lang="uk-UA" sz="6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18112" cy="252028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uk-UA" sz="2400" b="1" dirty="0" smtClean="0"/>
              <a:t> — це складні речовини, що містять атоми Гідрогену, які здатні заміщуватися на атом металічного елемента, та кислотний залишок.</a:t>
            </a:r>
          </a:p>
          <a:p>
            <a:pPr algn="ctr"/>
            <a:r>
              <a:rPr lang="uk-UA" sz="2400" b="1" dirty="0" smtClean="0"/>
              <a:t>Н</a:t>
            </a:r>
            <a:r>
              <a:rPr lang="ru-RU" sz="2400" b="1" baseline="-25000" dirty="0" err="1" smtClean="0"/>
              <a:t>n</a:t>
            </a:r>
            <a:r>
              <a:rPr lang="uk-UA" sz="2400" b="1" dirty="0" smtClean="0"/>
              <a:t>X</a:t>
            </a:r>
          </a:p>
          <a:p>
            <a:pPr algn="ctr"/>
            <a:r>
              <a:rPr lang="uk-UA" sz="2400" b="1" dirty="0" smtClean="0"/>
              <a:t>Валентність кислотного залишку дорівнює кількості атомів Гідрогену (</a:t>
            </a:r>
            <a:r>
              <a:rPr lang="en-US" sz="2400" b="1" dirty="0" smtClean="0"/>
              <a:t>n</a:t>
            </a:r>
            <a:r>
              <a:rPr lang="uk-UA" sz="2400" b="1" dirty="0" smtClean="0"/>
              <a:t>) у кислоті.</a:t>
            </a:r>
          </a:p>
          <a:p>
            <a:pPr algn="ctr"/>
            <a:endParaRPr lang="uk-UA" sz="2400" dirty="0"/>
          </a:p>
        </p:txBody>
      </p:sp>
      <p:pic>
        <p:nvPicPr>
          <p:cNvPr id="1026" name="Picture 2" descr="C:\Users\Andriy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93096"/>
            <a:ext cx="3085116" cy="2260848"/>
          </a:xfrm>
          <a:prstGeom prst="rect">
            <a:avLst/>
          </a:prstGeom>
          <a:noFill/>
        </p:spPr>
      </p:pic>
      <p:pic>
        <p:nvPicPr>
          <p:cNvPr id="1027" name="Picture 3" descr="C:\Users\Andriy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97152"/>
            <a:ext cx="2835399" cy="1886829"/>
          </a:xfrm>
          <a:prstGeom prst="rect">
            <a:avLst/>
          </a:prstGeom>
          <a:noFill/>
        </p:spPr>
      </p:pic>
      <p:pic>
        <p:nvPicPr>
          <p:cNvPr id="1028" name="Picture 4" descr="C:\Users\Andriy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2068016" cy="206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iy\Desktop\з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96144" cy="1159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Зупинка 2 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“Номенклатурна”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43484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/>
              <a:t>Номенклатура — порядок складання, написання та читання назв речовин.</a:t>
            </a:r>
            <a:endParaRPr lang="uk-UA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608512" cy="4510101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</a:t>
            </a:r>
            <a:r>
              <a:rPr lang="en-US" dirty="0" smtClean="0"/>
              <a:t>NO3 –</a:t>
            </a:r>
            <a:r>
              <a:rPr lang="uk-UA" dirty="0" smtClean="0"/>
              <a:t> нітратна кислота</a:t>
            </a:r>
          </a:p>
          <a:p>
            <a:r>
              <a:rPr lang="uk-UA" dirty="0" smtClean="0"/>
              <a:t>Н</a:t>
            </a:r>
            <a:r>
              <a:rPr lang="en-US" dirty="0" smtClean="0"/>
              <a:t>SO4 – </a:t>
            </a:r>
            <a:r>
              <a:rPr lang="uk-UA" dirty="0" smtClean="0"/>
              <a:t>сульфатна кислота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Н3РО4 – </a:t>
            </a:r>
            <a:r>
              <a:rPr lang="uk-UA" dirty="0" err="1" smtClean="0"/>
              <a:t>ортофосфатна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кислота</a:t>
            </a:r>
          </a:p>
          <a:p>
            <a:endParaRPr lang="uk-UA" dirty="0"/>
          </a:p>
        </p:txBody>
      </p:sp>
      <p:pic>
        <p:nvPicPr>
          <p:cNvPr id="3075" name="Picture 3" descr="C:\Users\Andriy\Desktop\m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1484413" cy="888628"/>
          </a:xfrm>
          <a:prstGeom prst="rect">
            <a:avLst/>
          </a:prstGeom>
          <a:noFill/>
        </p:spPr>
      </p:pic>
      <p:pic>
        <p:nvPicPr>
          <p:cNvPr id="3076" name="Picture 4" descr="C:\Users\Andriy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3456384" cy="964907"/>
          </a:xfrm>
          <a:prstGeom prst="rect">
            <a:avLst/>
          </a:prstGeom>
          <a:noFill/>
        </p:spPr>
      </p:pic>
      <p:pic>
        <p:nvPicPr>
          <p:cNvPr id="3077" name="Picture 5" descr="C:\Users\Andriy\Desktop\image1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33056"/>
            <a:ext cx="2560638" cy="822325"/>
          </a:xfrm>
          <a:prstGeom prst="rect">
            <a:avLst/>
          </a:prstGeom>
          <a:noFill/>
        </p:spPr>
      </p:pic>
      <p:pic>
        <p:nvPicPr>
          <p:cNvPr id="3078" name="Picture 6" descr="C:\Users\Andriy\Desktop\150px-Phosphoric_acid2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869160"/>
            <a:ext cx="2023568" cy="1726778"/>
          </a:xfrm>
          <a:prstGeom prst="rect">
            <a:avLst/>
          </a:prstGeom>
          <a:noFill/>
        </p:spPr>
      </p:pic>
      <p:pic>
        <p:nvPicPr>
          <p:cNvPr id="3079" name="Picture 7" descr="C:\Users\Andriy\Desktop\100px-Salpetersae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60648"/>
            <a:ext cx="1270000" cy="1752600"/>
          </a:xfrm>
          <a:prstGeom prst="rect">
            <a:avLst/>
          </a:prstGeom>
          <a:noFill/>
        </p:spPr>
      </p:pic>
      <p:pic>
        <p:nvPicPr>
          <p:cNvPr id="3080" name="Picture 8" descr="C:\Users\Andriy\Desktop\115px-Nitric-acid-3D-balls-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799" y="4421418"/>
            <a:ext cx="2045383" cy="167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iy\Desktop\100727_html_73e91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160240" cy="1185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080120"/>
          </a:xfrm>
        </p:spPr>
        <p:txBody>
          <a:bodyPr/>
          <a:lstStyle/>
          <a:p>
            <a:pPr algn="ctr"/>
            <a:r>
              <a:rPr lang="uk-UA" sz="4800" i="1" dirty="0" smtClean="0"/>
              <a:t>Зупинка 3  </a:t>
            </a:r>
            <a:r>
              <a:rPr lang="uk-UA" sz="4800" i="1" dirty="0" err="1" smtClean="0"/>
              <a:t>“Класифікувальна”</a:t>
            </a:r>
            <a:endParaRPr lang="uk-UA" sz="4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036496" cy="46085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Класифікація кислот за кількістю атомів Гідрогену</a:t>
            </a:r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Кислоти</a:t>
            </a:r>
          </a:p>
          <a:p>
            <a:pPr algn="ctr"/>
            <a:r>
              <a:rPr lang="en-US" sz="2400" dirty="0" smtClean="0"/>
              <a:t> </a:t>
            </a:r>
            <a:r>
              <a:rPr lang="uk-UA" sz="2400" dirty="0" smtClean="0">
                <a:solidFill>
                  <a:srgbClr val="FFFF00"/>
                </a:solidFill>
              </a:rPr>
              <a:t>Одноосновні</a:t>
            </a:r>
            <a:r>
              <a:rPr lang="uk-UA" sz="2400" dirty="0" smtClean="0"/>
              <a:t>                        </a:t>
            </a:r>
            <a:r>
              <a:rPr lang="uk-UA" sz="2400" dirty="0" err="1" smtClean="0">
                <a:solidFill>
                  <a:srgbClr val="FFFF00"/>
                </a:solidFill>
              </a:rPr>
              <a:t>Трьохсновні</a:t>
            </a:r>
            <a:r>
              <a:rPr lang="uk-UA" sz="2400" dirty="0" smtClean="0">
                <a:solidFill>
                  <a:srgbClr val="FFFF00"/>
                </a:solidFill>
              </a:rPr>
              <a:t> 	                            Двохосновні </a:t>
            </a:r>
          </a:p>
          <a:p>
            <a:pPr algn="ctr"/>
            <a:r>
              <a:rPr lang="uk-UA" sz="2400" dirty="0" smtClean="0"/>
              <a:t>(</a:t>
            </a:r>
            <a:r>
              <a:rPr lang="uk-UA" sz="2400" dirty="0" err="1" smtClean="0"/>
              <a:t>НВг</a:t>
            </a:r>
            <a:r>
              <a:rPr lang="uk-UA" sz="2400" dirty="0" smtClean="0"/>
              <a:t>, Н</a:t>
            </a:r>
            <a:r>
              <a:rPr lang="en-US" sz="2400" dirty="0" err="1" smtClean="0"/>
              <a:t>Cl</a:t>
            </a:r>
            <a:r>
              <a:rPr lang="uk-UA" sz="2400" dirty="0" smtClean="0"/>
              <a:t>)    </a:t>
            </a:r>
            <a:r>
              <a:rPr lang="en-US" sz="2400" dirty="0" smtClean="0"/>
              <a:t>      </a:t>
            </a:r>
            <a:r>
              <a:rPr lang="uk-UA" sz="2400" dirty="0" smtClean="0"/>
              <a:t>	 (Н</a:t>
            </a:r>
            <a:r>
              <a:rPr lang="uk-UA" sz="2400" baseline="-25000" dirty="0" smtClean="0"/>
              <a:t>2</a:t>
            </a:r>
            <a:r>
              <a:rPr lang="ru-RU" sz="2400" dirty="0" smtClean="0"/>
              <a:t>S</a:t>
            </a:r>
            <a:r>
              <a:rPr lang="uk-UA" sz="2400" dirty="0" smtClean="0"/>
              <a:t>,Н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С</a:t>
            </a:r>
            <a:r>
              <a:rPr lang="en-US" sz="2400" dirty="0" smtClean="0"/>
              <a:t>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)     	       (Н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Р</a:t>
            </a:r>
            <a:r>
              <a:rPr lang="en-US" sz="2400" dirty="0" smtClean="0"/>
              <a:t>O</a:t>
            </a:r>
            <a:r>
              <a:rPr lang="uk-UA" sz="2400" baseline="-25000" dirty="0" smtClean="0"/>
              <a:t>4</a:t>
            </a:r>
            <a:r>
              <a:rPr lang="uk-UA" sz="2400" dirty="0" smtClean="0"/>
              <a:t>)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кислот за </a:t>
            </a:r>
            <a:r>
              <a:rPr lang="uk-UA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наявністюатомів</a:t>
            </a:r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Оксигену</a:t>
            </a:r>
            <a:endParaRPr lang="uk-UA" sz="24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Кислоти</a:t>
            </a:r>
            <a:r>
              <a:rPr lang="uk-UA" sz="2400" dirty="0" smtClean="0"/>
              <a:t> </a:t>
            </a:r>
          </a:p>
          <a:p>
            <a:pPr algn="ctr"/>
            <a:r>
              <a:rPr lang="uk-UA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sz="2400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Оксигеновмісні</a:t>
            </a:r>
            <a:r>
              <a:rPr lang="uk-UA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uk-UA" sz="2400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Безоксигенові</a:t>
            </a:r>
            <a:r>
              <a:rPr lang="uk-UA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dirty="0" smtClean="0"/>
              <a:t>               (</a:t>
            </a:r>
            <a:r>
              <a:rPr lang="en-US" sz="2400" dirty="0" smtClean="0"/>
              <a:t>H</a:t>
            </a:r>
            <a:r>
              <a:rPr lang="uk-UA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, </a:t>
            </a:r>
            <a:r>
              <a:rPr lang="en-US" sz="2400" dirty="0" smtClean="0"/>
              <a:t>HNO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)				(</a:t>
            </a:r>
            <a:r>
              <a:rPr lang="uk-UA" sz="2400" dirty="0" err="1" smtClean="0"/>
              <a:t>НВг</a:t>
            </a:r>
            <a:r>
              <a:rPr lang="uk-UA" sz="2400" dirty="0" smtClean="0"/>
              <a:t>, НС</a:t>
            </a:r>
            <a:r>
              <a:rPr lang="en-US" sz="2400" dirty="0" smtClean="0"/>
              <a:t>l</a:t>
            </a:r>
            <a:r>
              <a:rPr lang="uk-UA" sz="2400" dirty="0" smtClean="0"/>
              <a:t>,</a:t>
            </a:r>
            <a:r>
              <a:rPr lang="en-US" sz="2400" dirty="0" smtClean="0"/>
              <a:t>H</a:t>
            </a:r>
            <a:r>
              <a:rPr lang="uk-UA" sz="2400" baseline="-25000" dirty="0" smtClean="0"/>
              <a:t>2</a:t>
            </a:r>
            <a:r>
              <a:rPr lang="en-US" sz="2400" dirty="0" smtClean="0"/>
              <a:t>S</a:t>
            </a:r>
            <a:r>
              <a:rPr lang="uk-UA" sz="2400" dirty="0" smtClean="0"/>
              <a:t>)</a:t>
            </a:r>
          </a:p>
          <a:p>
            <a:pPr algn="ctr"/>
            <a:endParaRPr lang="uk-UA" sz="2400" dirty="0"/>
          </a:p>
        </p:txBody>
      </p:sp>
      <p:pic>
        <p:nvPicPr>
          <p:cNvPr id="3074" name="Picture 2" descr="C:\Users\Andriy\Desktop\z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7263" y="-1113066"/>
            <a:ext cx="2720951" cy="399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Зупинка 4 </a:t>
            </a:r>
            <a:r>
              <a:rPr lang="uk-UA" sz="5400" b="1" i="1" dirty="0" err="1" smtClean="0"/>
              <a:t>“Ерудит”</a:t>
            </a:r>
            <a:endParaRPr lang="uk-UA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668344" cy="5040560"/>
          </a:xfrm>
        </p:spPr>
        <p:txBody>
          <a:bodyPr>
            <a:normAutofit/>
          </a:bodyPr>
          <a:lstStyle/>
          <a:p>
            <a:r>
              <a:rPr lang="uk-UA" i="1" dirty="0" smtClean="0"/>
              <a:t>1. «Упізнай».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Із </a:t>
            </a:r>
            <a:r>
              <a:rPr lang="uk-UA" dirty="0" smtClean="0"/>
              <a:t>наведеного переліку формул </a:t>
            </a:r>
            <a:r>
              <a:rPr lang="uk-UA" dirty="0" smtClean="0"/>
              <a:t>випишіть </a:t>
            </a:r>
            <a:r>
              <a:rPr lang="uk-UA" dirty="0" smtClean="0"/>
              <a:t>формули кислот та назвіть їх: </a:t>
            </a:r>
            <a:r>
              <a:rPr lang="uk-UA" i="1" dirty="0" err="1" smtClean="0"/>
              <a:t>СаО</a:t>
            </a:r>
            <a:r>
              <a:rPr lang="uk-UA" i="1" dirty="0" smtClean="0"/>
              <a:t>, Н</a:t>
            </a:r>
            <a:r>
              <a:rPr lang="uk-UA" i="1" baseline="-25000" dirty="0" smtClean="0"/>
              <a:t>2</a:t>
            </a:r>
            <a:r>
              <a:rPr lang="en-US" i="1" dirty="0" err="1" smtClean="0"/>
              <a:t>SiO</a:t>
            </a:r>
            <a:r>
              <a:rPr lang="uk-UA" i="1" baseline="-25000" dirty="0" smtClean="0"/>
              <a:t>3</a:t>
            </a:r>
            <a:r>
              <a:rPr lang="uk-UA" i="1" dirty="0" smtClean="0"/>
              <a:t>, К</a:t>
            </a:r>
            <a:r>
              <a:rPr lang="uk-UA" i="1" baseline="-25000" dirty="0" smtClean="0"/>
              <a:t>2</a:t>
            </a:r>
            <a:r>
              <a:rPr lang="en-US" i="1" dirty="0" smtClean="0"/>
              <a:t>SO</a:t>
            </a:r>
            <a:r>
              <a:rPr lang="uk-UA" i="1" baseline="-25000" dirty="0" smtClean="0"/>
              <a:t>4</a:t>
            </a:r>
            <a:r>
              <a:rPr lang="uk-UA" i="1" dirty="0" smtClean="0"/>
              <a:t>, Н</a:t>
            </a:r>
            <a:r>
              <a:rPr lang="en-US" i="1" dirty="0" smtClean="0"/>
              <a:t>NO</a:t>
            </a:r>
            <a:r>
              <a:rPr lang="uk-UA" i="1" baseline="-25000" dirty="0" smtClean="0"/>
              <a:t>3</a:t>
            </a:r>
            <a:r>
              <a:rPr lang="uk-UA" i="1" dirty="0" smtClean="0"/>
              <a:t>, </a:t>
            </a:r>
            <a:r>
              <a:rPr lang="en-US" i="1" dirty="0" smtClean="0"/>
              <a:t>Na</a:t>
            </a:r>
            <a:r>
              <a:rPr lang="uk-UA" i="1" dirty="0" smtClean="0"/>
              <a:t>ОН, </a:t>
            </a:r>
            <a:r>
              <a:rPr lang="uk-UA" i="1" dirty="0" err="1" smtClean="0"/>
              <a:t>СО</a:t>
            </a:r>
            <a:r>
              <a:rPr lang="uk-UA" i="1" baseline="-25000" dirty="0" err="1" smtClean="0"/>
              <a:t>2</a:t>
            </a:r>
            <a:r>
              <a:rPr lang="uk-UA" i="1" dirty="0" smtClean="0"/>
              <a:t> Н</a:t>
            </a:r>
            <a:r>
              <a:rPr lang="uk-UA" i="1" baseline="-25000" dirty="0" smtClean="0"/>
              <a:t>3</a:t>
            </a:r>
            <a:r>
              <a:rPr lang="uk-UA" i="1" dirty="0" smtClean="0"/>
              <a:t>Р</a:t>
            </a:r>
            <a:r>
              <a:rPr lang="en-US" i="1" dirty="0" smtClean="0"/>
              <a:t>O</a:t>
            </a:r>
            <a:r>
              <a:rPr lang="uk-UA" i="1" baseline="-25000" dirty="0" smtClean="0"/>
              <a:t>4</a:t>
            </a:r>
            <a:r>
              <a:rPr lang="uk-UA" i="1" dirty="0" smtClean="0"/>
              <a:t>, </a:t>
            </a:r>
            <a:r>
              <a:rPr lang="en-US" i="1" dirty="0" smtClean="0"/>
              <a:t>H</a:t>
            </a:r>
            <a:r>
              <a:rPr lang="uk-UA" i="1" baseline="-25000" dirty="0" smtClean="0"/>
              <a:t>2</a:t>
            </a:r>
            <a:r>
              <a:rPr lang="en-US" i="1" dirty="0" smtClean="0"/>
              <a:t>S</a:t>
            </a:r>
            <a:r>
              <a:rPr lang="uk-UA" i="1" dirty="0" smtClean="0"/>
              <a:t>, </a:t>
            </a:r>
            <a:r>
              <a:rPr lang="en-US" i="1" dirty="0" err="1" smtClean="0"/>
              <a:t>AgCl</a:t>
            </a:r>
            <a:r>
              <a:rPr lang="uk-UA" i="1" dirty="0" smtClean="0"/>
              <a:t>, Н</a:t>
            </a:r>
            <a:r>
              <a:rPr lang="en-US" i="1" dirty="0" smtClean="0"/>
              <a:t>F</a:t>
            </a:r>
            <a:r>
              <a:rPr lang="uk-UA" i="1" dirty="0" smtClean="0"/>
              <a:t>, Н</a:t>
            </a:r>
            <a:r>
              <a:rPr lang="uk-UA" i="1" baseline="-25000" dirty="0" smtClean="0"/>
              <a:t>2</a:t>
            </a:r>
            <a:r>
              <a:rPr lang="en-US" i="1" dirty="0" smtClean="0"/>
              <a:t>O</a:t>
            </a:r>
            <a:r>
              <a:rPr lang="uk-UA" i="1" dirty="0" smtClean="0"/>
              <a:t>, НС1, </a:t>
            </a:r>
            <a:r>
              <a:rPr lang="en-US" i="1" dirty="0" smtClean="0"/>
              <a:t>Li</a:t>
            </a:r>
            <a:r>
              <a:rPr lang="uk-UA" i="1" dirty="0" smtClean="0"/>
              <a:t>ОН, Н</a:t>
            </a:r>
            <a:r>
              <a:rPr lang="uk-UA" i="1" baseline="-25000" dirty="0" smtClean="0"/>
              <a:t>2</a:t>
            </a:r>
            <a:r>
              <a:rPr lang="en-US" i="1" dirty="0" smtClean="0"/>
              <a:t>SO</a:t>
            </a:r>
            <a:r>
              <a:rPr lang="uk-UA" i="1" baseline="-25000" dirty="0" smtClean="0"/>
              <a:t>4</a:t>
            </a:r>
            <a:r>
              <a:rPr lang="uk-UA" i="1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r>
              <a:rPr lang="uk-UA" i="1" dirty="0" smtClean="0"/>
              <a:t>«Третій зайвий</a:t>
            </a:r>
            <a:r>
              <a:rPr lang="uk-UA" i="1" dirty="0" smtClean="0"/>
              <a:t>»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а</a:t>
            </a:r>
            <a:r>
              <a:rPr lang="uk-UA" dirty="0" smtClean="0"/>
              <a:t>) 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uk-UA" dirty="0" smtClean="0"/>
              <a:t>Н</a:t>
            </a:r>
            <a:r>
              <a:rPr lang="uk-UA" baseline="-25000" dirty="0" smtClean="0"/>
              <a:t>3</a:t>
            </a:r>
            <a:r>
              <a:rPr lang="uk-UA" dirty="0" smtClean="0"/>
              <a:t>Р</a:t>
            </a:r>
            <a:r>
              <a:rPr lang="en-US" dirty="0" smtClean="0"/>
              <a:t>O</a:t>
            </a:r>
            <a:r>
              <a:rPr lang="uk-UA" baseline="-25000" dirty="0" smtClean="0"/>
              <a:t>4</a:t>
            </a:r>
            <a:r>
              <a:rPr lang="uk-UA" dirty="0" smtClean="0"/>
              <a:t>, Н</a:t>
            </a:r>
            <a:r>
              <a:rPr lang="uk-UA" baseline="-25000" dirty="0" smtClean="0"/>
              <a:t>2</a:t>
            </a:r>
            <a:r>
              <a:rPr lang="en-US" dirty="0" smtClean="0"/>
              <a:t>SO</a:t>
            </a:r>
            <a:r>
              <a:rPr lang="uk-UA" baseline="-25000" dirty="0" smtClean="0"/>
              <a:t>4                     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б</a:t>
            </a:r>
            <a:r>
              <a:rPr lang="uk-UA" dirty="0" smtClean="0"/>
              <a:t>) Н</a:t>
            </a:r>
            <a:r>
              <a:rPr lang="en-US" dirty="0" smtClean="0"/>
              <a:t>NO</a:t>
            </a:r>
            <a:r>
              <a:rPr lang="uk-UA" baseline="-25000" dirty="0" smtClean="0"/>
              <a:t>3</a:t>
            </a:r>
            <a:r>
              <a:rPr lang="uk-UA" dirty="0" smtClean="0"/>
              <a:t>, Н</a:t>
            </a:r>
            <a:r>
              <a:rPr lang="uk-UA" baseline="-25000" dirty="0" smtClean="0"/>
              <a:t>2</a:t>
            </a:r>
            <a:r>
              <a:rPr lang="uk-UA" dirty="0" smtClean="0"/>
              <a:t>С</a:t>
            </a:r>
            <a:r>
              <a:rPr lang="en-US" dirty="0" smtClean="0"/>
              <a:t>O</a:t>
            </a:r>
            <a:r>
              <a:rPr lang="uk-UA" baseline="-25000" dirty="0" smtClean="0"/>
              <a:t>3</a:t>
            </a:r>
            <a:r>
              <a:rPr lang="uk-UA" dirty="0" smtClean="0"/>
              <a:t>, </a:t>
            </a:r>
            <a:r>
              <a:rPr lang="uk-UA" dirty="0" smtClean="0"/>
              <a:t>А</a:t>
            </a:r>
            <a:r>
              <a:rPr lang="en-US" dirty="0" smtClean="0"/>
              <a:t>l</a:t>
            </a:r>
            <a:r>
              <a:rPr lang="uk-UA" dirty="0" smtClean="0"/>
              <a:t>(ОН)</a:t>
            </a:r>
            <a:r>
              <a:rPr lang="uk-UA" baseline="-25000" dirty="0" smtClean="0"/>
              <a:t>3</a:t>
            </a:r>
            <a:r>
              <a:rPr lang="uk-UA" dirty="0" smtClean="0"/>
              <a:t>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в</a:t>
            </a:r>
            <a:r>
              <a:rPr lang="uk-UA" dirty="0" smtClean="0"/>
              <a:t>) Н</a:t>
            </a:r>
            <a:r>
              <a:rPr lang="en-US" dirty="0" smtClean="0"/>
              <a:t>F</a:t>
            </a:r>
            <a:r>
              <a:rPr lang="uk-UA" dirty="0" smtClean="0"/>
              <a:t>, Н</a:t>
            </a:r>
            <a:r>
              <a:rPr lang="uk-UA" baseline="-25000" dirty="0" smtClean="0"/>
              <a:t>2</a:t>
            </a:r>
            <a:r>
              <a:rPr lang="en-US" dirty="0" err="1" smtClean="0"/>
              <a:t>SiO</a:t>
            </a:r>
            <a:r>
              <a:rPr lang="ru-RU" baseline="-25000" dirty="0" smtClean="0"/>
              <a:t>3</a:t>
            </a:r>
            <a:r>
              <a:rPr lang="uk-UA" dirty="0" smtClean="0"/>
              <a:t>, Н</a:t>
            </a:r>
            <a:r>
              <a:rPr lang="en-US" dirty="0" smtClean="0"/>
              <a:t>NO</a:t>
            </a:r>
            <a:r>
              <a:rPr lang="uk-UA" baseline="-25000" dirty="0" smtClean="0"/>
              <a:t>3</a:t>
            </a:r>
            <a:endParaRPr lang="uk-UA" dirty="0"/>
          </a:p>
        </p:txBody>
      </p:sp>
      <p:pic>
        <p:nvPicPr>
          <p:cNvPr id="1026" name="Picture 2" descr="C:\Users\Andriy\Desktop\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123547" cy="2304256"/>
          </a:xfrm>
          <a:prstGeom prst="rect">
            <a:avLst/>
          </a:prstGeom>
          <a:noFill/>
        </p:spPr>
      </p:pic>
      <p:pic>
        <p:nvPicPr>
          <p:cNvPr id="6" name="Picture 2" descr="C:\Users\Andriy\Desktop\z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613012" cy="236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ndriy\Desktop\Рис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1821110" cy="1890426"/>
          </a:xfrm>
          <a:prstGeom prst="rect">
            <a:avLst/>
          </a:prstGeom>
          <a:noFill/>
        </p:spPr>
      </p:pic>
      <p:pic>
        <p:nvPicPr>
          <p:cNvPr id="2051" name="Picture 3" descr="C:\Users\Andriy\Desktop\9789663132730 p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788322" cy="2527265"/>
          </a:xfrm>
          <a:prstGeom prst="rect">
            <a:avLst/>
          </a:prstGeom>
          <a:noFill/>
        </p:spPr>
      </p:pic>
      <p:pic>
        <p:nvPicPr>
          <p:cNvPr id="2050" name="Picture 2" descr="C:\Users\Andriy\Desktop\36f3787e9f39d6ec9fdbf66a391bdced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6632"/>
            <a:ext cx="1836712" cy="1296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220072" cy="1911136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00B050"/>
                </a:solidFill>
              </a:rPr>
              <a:t>Зупинка 5 </a:t>
            </a:r>
            <a:br>
              <a:rPr lang="uk-UA" i="1" dirty="0" smtClean="0">
                <a:solidFill>
                  <a:srgbClr val="00B050"/>
                </a:solidFill>
              </a:rPr>
            </a:br>
            <a:r>
              <a:rPr lang="uk-UA" i="1" dirty="0" err="1" smtClean="0">
                <a:solidFill>
                  <a:srgbClr val="00B050"/>
                </a:solidFill>
              </a:rPr>
              <a:t>“Кінцева”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8146104" cy="237626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«хімічний експрес» їде в депо на відпочинок. Усі пасажири потягу підбивають підсумки своєї діяльності, а провідники виставляють бали в маршрутні листи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нових зустрічей!</a:t>
            </a:r>
            <a:endParaRPr lang="uk-U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Andriy\Desktop\PiCQlmovx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607050"/>
            <a:ext cx="2664296" cy="2095911"/>
          </a:xfrm>
          <a:prstGeom prst="rect">
            <a:avLst/>
          </a:prstGeom>
          <a:noFill/>
        </p:spPr>
      </p:pic>
      <p:pic>
        <p:nvPicPr>
          <p:cNvPr id="2054" name="Picture 6" descr="C:\Users\Andriy\Desktop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282</Words>
  <Application>Microsoft Office PowerPoint</Application>
  <PresentationFormat>Экран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Кислоти,їх склад і назви</vt:lpstr>
      <vt:lpstr>Мета подорожі:</vt:lpstr>
      <vt:lpstr>Зупинка 1“Понятійна”</vt:lpstr>
      <vt:lpstr>Зупинка 2  “Номенклатурна”</vt:lpstr>
      <vt:lpstr>Зупинка 3  “Класифікувальна”</vt:lpstr>
      <vt:lpstr>Зупинка 4 “Ерудит”</vt:lpstr>
      <vt:lpstr>Зупинка 5  “Кінцева”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Кислоти,їх склад і назви</dc:title>
  <dc:creator>Andriy</dc:creator>
  <cp:lastModifiedBy>Andriy</cp:lastModifiedBy>
  <cp:revision>10</cp:revision>
  <dcterms:created xsi:type="dcterms:W3CDTF">2014-12-16T14:38:34Z</dcterms:created>
  <dcterms:modified xsi:type="dcterms:W3CDTF">2014-12-16T15:55:15Z</dcterms:modified>
</cp:coreProperties>
</file>