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handoutMasterIdLst>
    <p:handoutMasterId r:id="rId23"/>
  </p:handoutMasterIdLst>
  <p:sldIdLst>
    <p:sldId id="256" r:id="rId2"/>
    <p:sldId id="264" r:id="rId3"/>
    <p:sldId id="259" r:id="rId4"/>
    <p:sldId id="273" r:id="rId5"/>
    <p:sldId id="263" r:id="rId6"/>
    <p:sldId id="261" r:id="rId7"/>
    <p:sldId id="258" r:id="rId8"/>
    <p:sldId id="310" r:id="rId9"/>
    <p:sldId id="311" r:id="rId10"/>
    <p:sldId id="312" r:id="rId11"/>
    <p:sldId id="265" r:id="rId12"/>
    <p:sldId id="270" r:id="rId13"/>
    <p:sldId id="266" r:id="rId14"/>
    <p:sldId id="272" r:id="rId15"/>
    <p:sldId id="278" r:id="rId16"/>
    <p:sldId id="276" r:id="rId17"/>
    <p:sldId id="267" r:id="rId18"/>
    <p:sldId id="280" r:id="rId19"/>
    <p:sldId id="281" r:id="rId20"/>
    <p:sldId id="314" r:id="rId21"/>
    <p:sldId id="31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75" d="100"/>
          <a:sy n="75" d="100"/>
        </p:scale>
        <p:origin x="-101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5E583-9C3A-4B2F-A038-7B61215966D7}" type="doc">
      <dgm:prSet loTypeId="urn:microsoft.com/office/officeart/2005/8/layout/radial3" loCatId="relationship" qsTypeId="urn:microsoft.com/office/officeart/2005/8/quickstyle/3d5" qsCatId="3D" csTypeId="urn:microsoft.com/office/officeart/2005/8/colors/accent1_2" csCatId="accent1" phldr="1"/>
      <dgm:spPr/>
    </dgm:pt>
    <dgm:pt modelId="{A7DA6B30-4640-4C51-A0B5-2E492672DC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effectLst/>
              <a:latin typeface="Arial" charset="0"/>
            </a:rPr>
            <a:t>Ознаки виховного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uk-UA" b="1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rPr>
            <a:t>проекту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FFFFFF"/>
              </a:outerShdw>
            </a:effectLst>
            <a:latin typeface="Arial" charset="0"/>
          </a:endParaRPr>
        </a:p>
      </dgm:t>
    </dgm:pt>
    <dgm:pt modelId="{D1A550F8-6878-4E46-809B-64D7D604CFCF}" type="parTrans" cxnId="{B1D7B1EE-A59B-45D7-B4DC-38243D341613}">
      <dgm:prSet/>
      <dgm:spPr/>
      <dgm:t>
        <a:bodyPr/>
        <a:lstStyle/>
        <a:p>
          <a:endParaRPr lang="ru-RU"/>
        </a:p>
      </dgm:t>
    </dgm:pt>
    <dgm:pt modelId="{1CAA2136-9DBD-4AA1-B725-7DB7E197DDE5}" type="sibTrans" cxnId="{B1D7B1EE-A59B-45D7-B4DC-38243D341613}">
      <dgm:prSet/>
      <dgm:spPr/>
      <dgm:t>
        <a:bodyPr/>
        <a:lstStyle/>
        <a:p>
          <a:endParaRPr lang="ru-RU"/>
        </a:p>
      </dgm:t>
    </dgm:pt>
    <dgm:pt modelId="{382209A6-6274-403A-B41F-85074F0146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Комплексний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підхід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 до 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вивчення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особистості дитини </a:t>
          </a:r>
          <a:endParaRPr kumimoji="0" lang="ru-RU" b="0" i="0" u="none" strike="noStrike" cap="none" normalizeH="0" baseline="0" dirty="0" smtClean="0">
            <a:ln/>
            <a:solidFill>
              <a:srgbClr val="92D05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27E42E29-5DC0-4832-8CC8-A503ED370150}" type="parTrans" cxnId="{C5E9A4B3-4CD4-472B-9C36-DB86108FEDBD}">
      <dgm:prSet/>
      <dgm:spPr/>
      <dgm:t>
        <a:bodyPr/>
        <a:lstStyle/>
        <a:p>
          <a:endParaRPr lang="ru-RU"/>
        </a:p>
      </dgm:t>
    </dgm:pt>
    <dgm:pt modelId="{F0CF9DB0-35CA-4B4C-8482-3E752D53C1EF}" type="sibTrans" cxnId="{C5E9A4B3-4CD4-472B-9C36-DB86108FEDBD}">
      <dgm:prSet/>
      <dgm:spPr/>
      <dgm:t>
        <a:bodyPr/>
        <a:lstStyle/>
        <a:p>
          <a:endParaRPr lang="ru-RU"/>
        </a:p>
      </dgm:t>
    </dgm:pt>
    <dgm:pt modelId="{C8679643-59A9-42CA-AB5A-D3F99C94CC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Наявність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активності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 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самостійності</a:t>
          </a:r>
          <a:endParaRPr kumimoji="0" lang="ru-RU" b="0" i="0" u="none" strike="noStrike" cap="none" normalizeH="0" baseline="0" dirty="0" smtClean="0">
            <a:ln/>
            <a:solidFill>
              <a:srgbClr val="92D05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2864D0B2-1BC3-4744-AFB8-8333FA1D79DB}" type="parTrans" cxnId="{49B9D540-2B9C-4CA8-AFDB-3DAFB3E41ACC}">
      <dgm:prSet/>
      <dgm:spPr/>
      <dgm:t>
        <a:bodyPr/>
        <a:lstStyle/>
        <a:p>
          <a:endParaRPr lang="ru-RU"/>
        </a:p>
      </dgm:t>
    </dgm:pt>
    <dgm:pt modelId="{4B2D6FA1-E343-43C9-8AE9-68974BE6637C}" type="sibTrans" cxnId="{49B9D540-2B9C-4CA8-AFDB-3DAFB3E41ACC}">
      <dgm:prSet/>
      <dgm:spPr/>
      <dgm:t>
        <a:bodyPr/>
        <a:lstStyle/>
        <a:p>
          <a:endParaRPr lang="ru-RU"/>
        </a:p>
      </dgm:t>
    </dgm:pt>
    <dgm:pt modelId="{35311921-9D26-46F3-932E-84EE4A9AC6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Наявність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практичної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життєвої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 справи</a:t>
          </a:r>
          <a:endParaRPr kumimoji="0" lang="ru-RU" b="0" i="0" u="none" strike="noStrike" cap="none" normalizeH="0" baseline="0" dirty="0" smtClean="0">
            <a:ln/>
            <a:solidFill>
              <a:srgbClr val="92D05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56E5A1E1-5B55-4294-855F-B25A3F0811D9}" type="parTrans" cxnId="{03F6D6CE-42C7-4AFC-BBE0-67BEC69DD92F}">
      <dgm:prSet/>
      <dgm:spPr/>
      <dgm:t>
        <a:bodyPr/>
        <a:lstStyle/>
        <a:p>
          <a:endParaRPr lang="ru-RU"/>
        </a:p>
      </dgm:t>
    </dgm:pt>
    <dgm:pt modelId="{1CAC083C-88B0-4696-9AC6-57C86CEB2B0B}" type="sibTrans" cxnId="{03F6D6CE-42C7-4AFC-BBE0-67BEC69DD92F}">
      <dgm:prSet/>
      <dgm:spPr/>
      <dgm:t>
        <a:bodyPr/>
        <a:lstStyle/>
        <a:p>
          <a:endParaRPr lang="ru-RU"/>
        </a:p>
      </dgm:t>
    </dgm:pt>
    <dgm:pt modelId="{64557D57-AC9C-4AFB-A7E8-84A06F579E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Суспільно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 значуща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спрямованість</a:t>
          </a:r>
          <a:endParaRPr kumimoji="0" lang="ru-RU" b="0" i="0" u="none" strike="noStrike" cap="none" normalizeH="0" baseline="0" dirty="0" smtClean="0">
            <a:ln/>
            <a:solidFill>
              <a:srgbClr val="92D05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06DA313E-29C4-42BA-945C-5B496EA161B8}" type="parTrans" cxnId="{44F2C270-E9E5-46DC-A23D-E9CD8A2E3ED2}">
      <dgm:prSet/>
      <dgm:spPr/>
      <dgm:t>
        <a:bodyPr/>
        <a:lstStyle/>
        <a:p>
          <a:endParaRPr lang="ru-RU"/>
        </a:p>
      </dgm:t>
    </dgm:pt>
    <dgm:pt modelId="{82A0BD50-3C03-4123-9018-FE61B2D5B858}" type="sibTrans" cxnId="{44F2C270-E9E5-46DC-A23D-E9CD8A2E3ED2}">
      <dgm:prSet/>
      <dgm:spPr/>
      <dgm:t>
        <a:bodyPr/>
        <a:lstStyle/>
        <a:p>
          <a:endParaRPr lang="ru-RU"/>
        </a:p>
      </dgm:t>
    </dgm:pt>
    <dgm:pt modelId="{C269A916-992D-4EB3-B5F2-DC39A7A564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Педагогічна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значущість</a:t>
          </a:r>
          <a:endParaRPr kumimoji="0" lang="ru-RU" b="0" i="0" u="none" strike="noStrike" cap="none" normalizeH="0" baseline="0" dirty="0" smtClean="0">
            <a:ln/>
            <a:solidFill>
              <a:srgbClr val="92D05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87E3FF66-BC0C-45E2-B34E-F897A0DE728F}" type="parTrans" cxnId="{7EFD4193-04EE-4762-93FA-C33A8F040B43}">
      <dgm:prSet/>
      <dgm:spPr/>
      <dgm:t>
        <a:bodyPr/>
        <a:lstStyle/>
        <a:p>
          <a:endParaRPr lang="ru-RU"/>
        </a:p>
      </dgm:t>
    </dgm:pt>
    <dgm:pt modelId="{E0008854-C648-42FF-9494-BCD2111B937F}" type="sibTrans" cxnId="{7EFD4193-04EE-4762-93FA-C33A8F040B43}">
      <dgm:prSet/>
      <dgm:spPr/>
      <dgm:t>
        <a:bodyPr/>
        <a:lstStyle/>
        <a:p>
          <a:endParaRPr lang="ru-RU"/>
        </a:p>
      </dgm:t>
    </dgm:pt>
    <dgm:pt modelId="{2FFEC58E-6D80-42DD-9B8A-5D9EDAB09C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Наявність можливостей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для 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світогляду</a:t>
          </a:r>
          <a:endParaRPr kumimoji="0" lang="ru-RU" b="0" i="0" u="none" strike="noStrike" cap="none" normalizeH="0" baseline="0" dirty="0" smtClean="0">
            <a:ln/>
            <a:solidFill>
              <a:srgbClr val="92D05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AC4FDEC9-44E2-43E3-8DAE-6BDE85DC4BD6}" type="parTrans" cxnId="{B2ACE0CD-384F-4FD9-B4C0-FEB1F147A0D5}">
      <dgm:prSet/>
      <dgm:spPr/>
      <dgm:t>
        <a:bodyPr/>
        <a:lstStyle/>
        <a:p>
          <a:endParaRPr lang="ru-RU"/>
        </a:p>
      </dgm:t>
    </dgm:pt>
    <dgm:pt modelId="{96A2A088-0FFD-454F-AB6A-B7133F37E461}" type="sibTrans" cxnId="{B2ACE0CD-384F-4FD9-B4C0-FEB1F147A0D5}">
      <dgm:prSet/>
      <dgm:spPr/>
      <dgm:t>
        <a:bodyPr/>
        <a:lstStyle/>
        <a:p>
          <a:endParaRPr lang="ru-RU"/>
        </a:p>
      </dgm:t>
    </dgm:pt>
    <dgm:pt modelId="{61F7638A-1B8B-40B2-9D7F-D1B5B2ED980B}" type="pres">
      <dgm:prSet presAssocID="{8515E583-9C3A-4B2F-A038-7B61215966D7}" presName="composite" presStyleCnt="0">
        <dgm:presLayoutVars>
          <dgm:chMax val="1"/>
          <dgm:dir/>
          <dgm:resizeHandles val="exact"/>
        </dgm:presLayoutVars>
      </dgm:prSet>
      <dgm:spPr/>
    </dgm:pt>
    <dgm:pt modelId="{37A1FE79-EB4F-44B0-81C3-06BC9873CFEB}" type="pres">
      <dgm:prSet presAssocID="{8515E583-9C3A-4B2F-A038-7B61215966D7}" presName="radial" presStyleCnt="0">
        <dgm:presLayoutVars>
          <dgm:animLvl val="ctr"/>
        </dgm:presLayoutVars>
      </dgm:prSet>
      <dgm:spPr/>
    </dgm:pt>
    <dgm:pt modelId="{ADE3F416-D959-4EAA-BF3A-2E33D6348952}" type="pres">
      <dgm:prSet presAssocID="{A7DA6B30-4640-4C51-A0B5-2E492672DC73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84C5736A-CCF6-42C6-8D13-4FCB2EBDD883}" type="pres">
      <dgm:prSet presAssocID="{382209A6-6274-403A-B41F-85074F0146CE}" presName="node" presStyleLbl="vennNode1" presStyleIdx="1" presStyleCnt="7" custRadScaleRad="68048" custRadScaleInc="1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73258-15AA-408E-A1AE-64561F3DF62E}" type="pres">
      <dgm:prSet presAssocID="{C8679643-59A9-42CA-AB5A-D3F99C94CCED}" presName="node" presStyleLbl="vennNode1" presStyleIdx="2" presStyleCnt="7" custRadScaleRad="89006" custRadScaleInc="-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79598-756F-4BC4-A90C-45886ABE1375}" type="pres">
      <dgm:prSet presAssocID="{35311921-9D26-46F3-932E-84EE4A9AC6DC}" presName="node" presStyleLbl="vennNode1" presStyleIdx="3" presStyleCnt="7" custRadScaleRad="87545" custRadScaleInc="-1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B98AF-5A61-45B8-BF85-2277707FDFDC}" type="pres">
      <dgm:prSet presAssocID="{64557D57-AC9C-4AFB-A7E8-84A06F579E45}" presName="node" presStyleLbl="vennNode1" presStyleIdx="4" presStyleCnt="7" custRadScaleRad="72224" custRadScaleInc="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BB35-3C58-4264-B2E5-7BAE4427DF98}" type="pres">
      <dgm:prSet presAssocID="{C269A916-992D-4EB3-B5F2-DC39A7A56423}" presName="node" presStyleLbl="vennNode1" presStyleIdx="5" presStyleCnt="7" custRadScaleRad="86504" custRadScaleInc="6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AF164-53BD-4314-9DAD-5AE7E129E2E5}" type="pres">
      <dgm:prSet presAssocID="{2FFEC58E-6D80-42DD-9B8A-5D9EDAB09CF7}" presName="node" presStyleLbl="vennNode1" presStyleIdx="6" presStyleCnt="7" custRadScaleRad="84865" custRadScaleInc="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57113-6EEC-4F1A-8EBB-B6F0A4CB6D17}" type="presOf" srcId="{C269A916-992D-4EB3-B5F2-DC39A7A56423}" destId="{FB66BB35-3C58-4264-B2E5-7BAE4427DF98}" srcOrd="0" destOrd="0" presId="urn:microsoft.com/office/officeart/2005/8/layout/radial3"/>
    <dgm:cxn modelId="{1D56B14F-434A-4CAC-9171-DC93FB837036}" type="presOf" srcId="{8515E583-9C3A-4B2F-A038-7B61215966D7}" destId="{61F7638A-1B8B-40B2-9D7F-D1B5B2ED980B}" srcOrd="0" destOrd="0" presId="urn:microsoft.com/office/officeart/2005/8/layout/radial3"/>
    <dgm:cxn modelId="{B88CAE9C-CB10-43E3-A965-BA0A124916F1}" type="presOf" srcId="{A7DA6B30-4640-4C51-A0B5-2E492672DC73}" destId="{ADE3F416-D959-4EAA-BF3A-2E33D6348952}" srcOrd="0" destOrd="0" presId="urn:microsoft.com/office/officeart/2005/8/layout/radial3"/>
    <dgm:cxn modelId="{5CB73B89-617E-4D81-90C1-E59E4E63B584}" type="presOf" srcId="{64557D57-AC9C-4AFB-A7E8-84A06F579E45}" destId="{626B98AF-5A61-45B8-BF85-2277707FDFDC}" srcOrd="0" destOrd="0" presId="urn:microsoft.com/office/officeart/2005/8/layout/radial3"/>
    <dgm:cxn modelId="{13A7DBBB-9B6E-435F-8211-EC58B9967783}" type="presOf" srcId="{2FFEC58E-6D80-42DD-9B8A-5D9EDAB09CF7}" destId="{080AF164-53BD-4314-9DAD-5AE7E129E2E5}" srcOrd="0" destOrd="0" presId="urn:microsoft.com/office/officeart/2005/8/layout/radial3"/>
    <dgm:cxn modelId="{B1D7B1EE-A59B-45D7-B4DC-38243D341613}" srcId="{8515E583-9C3A-4B2F-A038-7B61215966D7}" destId="{A7DA6B30-4640-4C51-A0B5-2E492672DC73}" srcOrd="0" destOrd="0" parTransId="{D1A550F8-6878-4E46-809B-64D7D604CFCF}" sibTransId="{1CAA2136-9DBD-4AA1-B725-7DB7E197DDE5}"/>
    <dgm:cxn modelId="{B2ACE0CD-384F-4FD9-B4C0-FEB1F147A0D5}" srcId="{A7DA6B30-4640-4C51-A0B5-2E492672DC73}" destId="{2FFEC58E-6D80-42DD-9B8A-5D9EDAB09CF7}" srcOrd="5" destOrd="0" parTransId="{AC4FDEC9-44E2-43E3-8DAE-6BDE85DC4BD6}" sibTransId="{96A2A088-0FFD-454F-AB6A-B7133F37E461}"/>
    <dgm:cxn modelId="{C5E9A4B3-4CD4-472B-9C36-DB86108FEDBD}" srcId="{A7DA6B30-4640-4C51-A0B5-2E492672DC73}" destId="{382209A6-6274-403A-B41F-85074F0146CE}" srcOrd="0" destOrd="0" parTransId="{27E42E29-5DC0-4832-8CC8-A503ED370150}" sibTransId="{F0CF9DB0-35CA-4B4C-8482-3E752D53C1EF}"/>
    <dgm:cxn modelId="{49B9D540-2B9C-4CA8-AFDB-3DAFB3E41ACC}" srcId="{A7DA6B30-4640-4C51-A0B5-2E492672DC73}" destId="{C8679643-59A9-42CA-AB5A-D3F99C94CCED}" srcOrd="1" destOrd="0" parTransId="{2864D0B2-1BC3-4744-AFB8-8333FA1D79DB}" sibTransId="{4B2D6FA1-E343-43C9-8AE9-68974BE6637C}"/>
    <dgm:cxn modelId="{03F6D6CE-42C7-4AFC-BBE0-67BEC69DD92F}" srcId="{A7DA6B30-4640-4C51-A0B5-2E492672DC73}" destId="{35311921-9D26-46F3-932E-84EE4A9AC6DC}" srcOrd="2" destOrd="0" parTransId="{56E5A1E1-5B55-4294-855F-B25A3F0811D9}" sibTransId="{1CAC083C-88B0-4696-9AC6-57C86CEB2B0B}"/>
    <dgm:cxn modelId="{44F2C270-E9E5-46DC-A23D-E9CD8A2E3ED2}" srcId="{A7DA6B30-4640-4C51-A0B5-2E492672DC73}" destId="{64557D57-AC9C-4AFB-A7E8-84A06F579E45}" srcOrd="3" destOrd="0" parTransId="{06DA313E-29C4-42BA-945C-5B496EA161B8}" sibTransId="{82A0BD50-3C03-4123-9018-FE61B2D5B858}"/>
    <dgm:cxn modelId="{273953F8-037E-41E9-9363-87A71C770CFD}" type="presOf" srcId="{C8679643-59A9-42CA-AB5A-D3F99C94CCED}" destId="{21473258-15AA-408E-A1AE-64561F3DF62E}" srcOrd="0" destOrd="0" presId="urn:microsoft.com/office/officeart/2005/8/layout/radial3"/>
    <dgm:cxn modelId="{7EFD4193-04EE-4762-93FA-C33A8F040B43}" srcId="{A7DA6B30-4640-4C51-A0B5-2E492672DC73}" destId="{C269A916-992D-4EB3-B5F2-DC39A7A56423}" srcOrd="4" destOrd="0" parTransId="{87E3FF66-BC0C-45E2-B34E-F897A0DE728F}" sibTransId="{E0008854-C648-42FF-9494-BCD2111B937F}"/>
    <dgm:cxn modelId="{085C0472-8EAE-4963-947C-7F332CC74C4A}" type="presOf" srcId="{382209A6-6274-403A-B41F-85074F0146CE}" destId="{84C5736A-CCF6-42C6-8D13-4FCB2EBDD883}" srcOrd="0" destOrd="0" presId="urn:microsoft.com/office/officeart/2005/8/layout/radial3"/>
    <dgm:cxn modelId="{E2FE5C4A-ACAB-4DC1-BA4B-7DA27042B2F4}" type="presOf" srcId="{35311921-9D26-46F3-932E-84EE4A9AC6DC}" destId="{5EF79598-756F-4BC4-A90C-45886ABE1375}" srcOrd="0" destOrd="0" presId="urn:microsoft.com/office/officeart/2005/8/layout/radial3"/>
    <dgm:cxn modelId="{6F2D4ABB-DC05-4774-BC12-93D788B02115}" type="presParOf" srcId="{61F7638A-1B8B-40B2-9D7F-D1B5B2ED980B}" destId="{37A1FE79-EB4F-44B0-81C3-06BC9873CFEB}" srcOrd="0" destOrd="0" presId="urn:microsoft.com/office/officeart/2005/8/layout/radial3"/>
    <dgm:cxn modelId="{962B3F73-7D28-4382-B506-CB0E2F447EB2}" type="presParOf" srcId="{37A1FE79-EB4F-44B0-81C3-06BC9873CFEB}" destId="{ADE3F416-D959-4EAA-BF3A-2E33D6348952}" srcOrd="0" destOrd="0" presId="urn:microsoft.com/office/officeart/2005/8/layout/radial3"/>
    <dgm:cxn modelId="{2CFD9A02-8186-40EC-A1B7-C41071ABAF86}" type="presParOf" srcId="{37A1FE79-EB4F-44B0-81C3-06BC9873CFEB}" destId="{84C5736A-CCF6-42C6-8D13-4FCB2EBDD883}" srcOrd="1" destOrd="0" presId="urn:microsoft.com/office/officeart/2005/8/layout/radial3"/>
    <dgm:cxn modelId="{EF4826F0-8730-4C51-8F1D-2B4ADA04F4D0}" type="presParOf" srcId="{37A1FE79-EB4F-44B0-81C3-06BC9873CFEB}" destId="{21473258-15AA-408E-A1AE-64561F3DF62E}" srcOrd="2" destOrd="0" presId="urn:microsoft.com/office/officeart/2005/8/layout/radial3"/>
    <dgm:cxn modelId="{73286C72-5076-476C-989F-9394B4E8637E}" type="presParOf" srcId="{37A1FE79-EB4F-44B0-81C3-06BC9873CFEB}" destId="{5EF79598-756F-4BC4-A90C-45886ABE1375}" srcOrd="3" destOrd="0" presId="urn:microsoft.com/office/officeart/2005/8/layout/radial3"/>
    <dgm:cxn modelId="{ADA6205D-C185-40D2-816F-B4289997F84A}" type="presParOf" srcId="{37A1FE79-EB4F-44B0-81C3-06BC9873CFEB}" destId="{626B98AF-5A61-45B8-BF85-2277707FDFDC}" srcOrd="4" destOrd="0" presId="urn:microsoft.com/office/officeart/2005/8/layout/radial3"/>
    <dgm:cxn modelId="{397AD8C4-4DB6-43D2-93EA-53662F653562}" type="presParOf" srcId="{37A1FE79-EB4F-44B0-81C3-06BC9873CFEB}" destId="{FB66BB35-3C58-4264-B2E5-7BAE4427DF98}" srcOrd="5" destOrd="0" presId="urn:microsoft.com/office/officeart/2005/8/layout/radial3"/>
    <dgm:cxn modelId="{FF02B529-8E2C-42FD-A6F4-A7C5E7B27AF8}" type="presParOf" srcId="{37A1FE79-EB4F-44B0-81C3-06BC9873CFEB}" destId="{080AF164-53BD-4314-9DAD-5AE7E129E2E5}" srcOrd="6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A5614F-0891-46A7-9939-95C72B729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6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16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5EDF-E386-46AB-9F4F-2EDD73BAD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39D-2A4F-4E4B-A03C-FD3F5AA73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64B7-19B2-4692-80DE-84C849D9D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065EF-5051-4562-A2B3-E8F28874E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D2E0-EB3F-4CBF-9DD4-FD206D5CD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B279-BA2C-4A44-9471-1BA1F825F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2D14-DA0A-4D82-9811-408318DE9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93CE-9A09-4787-B5D4-3B87CF0C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1CC4-7608-4BEC-9403-2FD00FA60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746D5-D923-4081-9394-B2F85FF9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99A2-BAC2-499F-ABD1-C184D0614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92AA2-3918-436B-96A1-D495073A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40DD-716C-4163-B8BC-F857A9978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35CD-8388-49EE-8AEC-63646DA6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10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6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6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988344-63EE-43EE-B70B-24B9F45C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192213" y="779463"/>
            <a:ext cx="103616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ТЕМА</a:t>
            </a:r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Виховання </a:t>
            </a:r>
          </a:p>
          <a:p>
            <a:pPr algn="ctr">
              <a:defRPr/>
            </a:pPr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всесторонньо-обізнаної, </a:t>
            </a:r>
          </a:p>
          <a:p>
            <a:pPr algn="ctr">
              <a:defRPr/>
            </a:pPr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гармонійно-розвиненої</a:t>
            </a:r>
          </a:p>
          <a:p>
            <a:pPr algn="ctr">
              <a:defRPr/>
            </a:pPr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особистостості, свідомого</a:t>
            </a:r>
            <a:b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громадянина - патріота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Tm="3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800" smtClean="0"/>
              <a:t>2.Пропоганда моральних якостей, як основи життєвого успіху.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smtClean="0"/>
              <a:t>- Дружелюбність;</a:t>
            </a:r>
          </a:p>
          <a:p>
            <a:pPr eaLnBrk="1" hangingPunct="1">
              <a:buFontTx/>
              <a:buChar char="-"/>
              <a:defRPr/>
            </a:pPr>
            <a:r>
              <a:rPr lang="uk-UA" sz="2800" smtClean="0"/>
              <a:t>Захопленість;</a:t>
            </a:r>
          </a:p>
          <a:p>
            <a:pPr eaLnBrk="1" hangingPunct="1">
              <a:buFontTx/>
              <a:buChar char="-"/>
              <a:defRPr/>
            </a:pPr>
            <a:r>
              <a:rPr lang="uk-UA" sz="2800" smtClean="0"/>
              <a:t>Співпраця;</a:t>
            </a:r>
          </a:p>
          <a:p>
            <a:pPr eaLnBrk="1" hangingPunct="1">
              <a:buFontTx/>
              <a:buChar char="-"/>
              <a:defRPr/>
            </a:pPr>
            <a:r>
              <a:rPr lang="uk-UA" sz="2800" smtClean="0"/>
              <a:t>Взаємопідтримка ;</a:t>
            </a:r>
          </a:p>
          <a:p>
            <a:pPr eaLnBrk="1" hangingPunct="1">
              <a:buFontTx/>
              <a:buChar char="-"/>
              <a:defRPr/>
            </a:pPr>
            <a:r>
              <a:rPr lang="uk-UA" sz="2800" smtClean="0"/>
              <a:t>Цікавість;</a:t>
            </a:r>
          </a:p>
          <a:p>
            <a:pPr eaLnBrk="1" hangingPunct="1">
              <a:buFontTx/>
              <a:buChar char="-"/>
              <a:defRPr/>
            </a:pPr>
            <a:r>
              <a:rPr lang="uk-UA" sz="2800" smtClean="0"/>
              <a:t>Успішність;</a:t>
            </a:r>
          </a:p>
          <a:p>
            <a:pPr eaLnBrk="1" hangingPunct="1">
              <a:buFontTx/>
              <a:buChar char="-"/>
              <a:defRPr/>
            </a:pPr>
            <a:r>
              <a:rPr lang="uk-UA" sz="2800" smtClean="0"/>
              <a:t>Порядність…</a:t>
            </a:r>
            <a:endParaRPr lang="ru-RU" sz="2800" smtClean="0"/>
          </a:p>
        </p:txBody>
      </p:sp>
      <p:pic>
        <p:nvPicPr>
          <p:cNvPr id="12292" name="Picture 10" descr="DSC_01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2375" y="1600200"/>
            <a:ext cx="3270250" cy="2189163"/>
          </a:xfrm>
        </p:spPr>
      </p:pic>
      <p:pic>
        <p:nvPicPr>
          <p:cNvPr id="12293" name="Picture 12" descr="DSC_03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365625"/>
            <a:ext cx="3016250" cy="2019300"/>
          </a:xfr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Основний етап</a:t>
            </a:r>
            <a:endParaRPr lang="ru-RU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8007350" cy="4191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smtClean="0"/>
              <a:t>1. </a:t>
            </a:r>
            <a:r>
              <a:rPr lang="uk-UA" sz="2400" b="1" smtClean="0">
                <a:latin typeface="Arial Black" pitchFamily="34" charset="0"/>
              </a:rPr>
              <a:t>Створення належного виховного простору для</a:t>
            </a:r>
            <a:r>
              <a:rPr lang="uk-UA" sz="1400" b="1" smtClean="0">
                <a:latin typeface="Arial Black" pitchFamily="34" charset="0"/>
              </a:rPr>
              <a:t> </a:t>
            </a:r>
            <a:r>
              <a:rPr lang="uk-UA" sz="2400" b="1" smtClean="0">
                <a:latin typeface="Arial Black" pitchFamily="34" charset="0"/>
              </a:rPr>
              <a:t>формування світогляду дитини: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b="1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Відкритість до соціуму, діяти у співпраці з сім'єю, громадськістю;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4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Залучення дітей до розв'язання суспільно значущих і особистісних життєвих проблем, формувати досвід громадянської поведінки;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4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Розвиток творчого потенціалу всіх суб'єктів навчально-виховного процесу;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4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Спонукання школярів до самостійного розв'язання власних життєвих проблем у нестабільному суспільстві;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4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Життєтворчість як здатність забезпечити дитині можливість облаштувати  власне життя, творити колективні та міжособистісні  взаємини;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4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Педагогічний захист й підтримка дітей у розв'язанні їхніх життєвих проблем та забезпечення їхньої особистісної недоторканості та безпеки;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140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1400" smtClean="0">
                <a:latin typeface="Arial Black" pitchFamily="34" charset="0"/>
              </a:rPr>
              <a:t>Самореалізація людини в особистісній, професійній та соціальній сферах її життєдіяльності.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140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573088"/>
            <a:ext cx="8386763" cy="68103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0" smtClean="0"/>
              <a:t>Завдання: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2149475" y="3636963"/>
            <a:ext cx="4484688" cy="881062"/>
          </a:xfr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підвищення мотивації особистості до пізнання і творчості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763713" y="4365625"/>
            <a:ext cx="5749925" cy="10255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FFFF"/>
              </a:gs>
              <a:gs pos="100000">
                <a:schemeClr val="hlink"/>
              </a:gs>
            </a:gsLst>
            <a:lin ang="5400000" scaled="1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створення умов для креативного, інтелектуального, духовного та фізичного розвитку дітей та молоді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457200" y="5481638"/>
            <a:ext cx="8229600" cy="971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задоволення виховних потреб через залучення до дослідницької , художньої, декоративно-прикладної, туристсько-краєзнавчої, спортивно-оздоровчої, дозвіллєво-розвивальної роботи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-214313" y="1428750"/>
            <a:ext cx="9144001" cy="2133600"/>
            <a:chOff x="0" y="1383"/>
            <a:chExt cx="4320" cy="1791"/>
          </a:xfrm>
        </p:grpSpPr>
        <p:pic>
          <p:nvPicPr>
            <p:cNvPr id="14343" name="Picture 7" descr="щастя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0" y="2242"/>
              <a:ext cx="115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>
              <a:off x="799" y="1383"/>
              <a:ext cx="1361" cy="589"/>
            </a:xfrm>
            <a:prstGeom prst="wedgeEllipseCallout">
              <a:avLst>
                <a:gd name="adj1" fmla="val 11940"/>
                <a:gd name="adj2" fmla="val 108745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Адаптація до життя</a:t>
              </a:r>
            </a:p>
          </p:txBody>
        </p:sp>
        <p:sp>
          <p:nvSpPr>
            <p:cNvPr id="213001" name="AutoShape 9"/>
            <p:cNvSpPr>
              <a:spLocks noChangeArrowheads="1"/>
            </p:cNvSpPr>
            <p:nvPr/>
          </p:nvSpPr>
          <p:spPr bwMode="auto">
            <a:xfrm>
              <a:off x="3022" y="2585"/>
              <a:ext cx="1134" cy="589"/>
            </a:xfrm>
            <a:prstGeom prst="wedgeEllipseCallout">
              <a:avLst>
                <a:gd name="adj1" fmla="val -75662"/>
                <a:gd name="adj2" fmla="val -85144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Змістовне дозвілля</a:t>
              </a:r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3050" y="1791"/>
              <a:ext cx="1270" cy="589"/>
            </a:xfrm>
            <a:prstGeom prst="wedgeEllipseCallout">
              <a:avLst>
                <a:gd name="adj1" fmla="val -75278"/>
                <a:gd name="adj2" fmla="val 46606"/>
              </a:avLst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Зміцнення здоров</a:t>
              </a:r>
              <a:r>
                <a:rPr lang="en-US" sz="1400">
                  <a:solidFill>
                    <a:srgbClr val="080808"/>
                  </a:solidFill>
                  <a:latin typeface="Verdana" pitchFamily="34" charset="0"/>
                </a:rPr>
                <a:t>’</a:t>
              </a:r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я</a:t>
              </a:r>
            </a:p>
          </p:txBody>
        </p:sp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>
              <a:off x="2160" y="1384"/>
              <a:ext cx="1361" cy="589"/>
            </a:xfrm>
            <a:prstGeom prst="wedgeEllipseCallout">
              <a:avLst>
                <a:gd name="adj1" fmla="val -10102"/>
                <a:gd name="adj2" fmla="val 118931"/>
              </a:avLst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Особистісний розвиток</a:t>
              </a:r>
            </a:p>
          </p:txBody>
        </p:sp>
        <p:sp>
          <p:nvSpPr>
            <p:cNvPr id="213004" name="AutoShape 12"/>
            <p:cNvSpPr>
              <a:spLocks noChangeArrowheads="1"/>
            </p:cNvSpPr>
            <p:nvPr/>
          </p:nvSpPr>
          <p:spPr bwMode="auto">
            <a:xfrm>
              <a:off x="164" y="1927"/>
              <a:ext cx="1360" cy="589"/>
            </a:xfrm>
            <a:prstGeom prst="wedgeEllipseCallout">
              <a:avLst>
                <a:gd name="adj1" fmla="val 55731"/>
                <a:gd name="adj2" fmla="val 29287"/>
              </a:avLst>
            </a:prstGeom>
            <a:gradFill rotWithShape="1">
              <a:gsLst>
                <a:gs pos="0">
                  <a:srgbClr val="CC3300"/>
                </a:gs>
                <a:gs pos="50000">
                  <a:schemeClr val="bg1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Творча праця</a:t>
              </a:r>
            </a:p>
          </p:txBody>
        </p:sp>
        <p:sp>
          <p:nvSpPr>
            <p:cNvPr id="213005" name="AutoShape 13"/>
            <p:cNvSpPr>
              <a:spLocks noChangeArrowheads="1"/>
            </p:cNvSpPr>
            <p:nvPr/>
          </p:nvSpPr>
          <p:spPr bwMode="auto">
            <a:xfrm>
              <a:off x="0" y="2585"/>
              <a:ext cx="1361" cy="589"/>
            </a:xfrm>
            <a:prstGeom prst="wedgeEllipseCallout">
              <a:avLst>
                <a:gd name="adj1" fmla="val 67708"/>
                <a:gd name="adj2" fmla="val -71560"/>
              </a:avLst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Професійне самовизначення</a:t>
              </a:r>
            </a:p>
          </p:txBody>
        </p:sp>
      </p:grp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404813"/>
            <a:ext cx="8007350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smtClean="0"/>
              <a:t>2. </a:t>
            </a:r>
            <a:r>
              <a:rPr lang="uk-UA" sz="2800" b="1" smtClean="0">
                <a:latin typeface="Arial Black" pitchFamily="34" charset="0"/>
              </a:rPr>
              <a:t>Створення позитивного ідеалу для наслідування: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b="1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Провести анкету “Мій ідеал” для виявлення відмінностей між ідеалом і особистістю;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000" b="1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Круглий стіл на тему: “Загадки людського Я”;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000" b="1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Дискусія “Пізнай себе і ти пізнаєш світ”;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000" b="1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Відверта розмова “Мої життєві принципи”;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000" b="1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Розуміння та реалізація концепції “Від виховання до вихованості”;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000" b="1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Складання “Кодексу чесної особистості”;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b="1" smtClean="0"/>
              <a:t> Виховні години : “Поєднання особистісних потреб людини та вимог суспільства” ,”Патріотизм – потреба України, кожного українця ”, використавши інтерактивну методику мозкового  штурму.</a:t>
            </a:r>
            <a:endParaRPr lang="ru-RU" sz="2000" b="1" smtClean="0"/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573088"/>
            <a:ext cx="8386763" cy="57308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0" smtClean="0"/>
              <a:t>Позитивний ідеал : шляхи формування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87375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1800" i="1" smtClean="0"/>
              <a:t>В кожній людині живе геній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1800" i="1" smtClean="0"/>
              <a:t>Антуан де Сент Екзюпері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2060575"/>
            <a:ext cx="9144000" cy="4267200"/>
            <a:chOff x="0" y="1655"/>
            <a:chExt cx="4320" cy="3583"/>
          </a:xfrm>
        </p:grpSpPr>
        <p:pic>
          <p:nvPicPr>
            <p:cNvPr id="16390" name="Picture 5" descr="українське лиц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6" y="2699"/>
              <a:ext cx="608" cy="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AutoShape 6"/>
            <p:cNvSpPr>
              <a:spLocks noChangeArrowheads="1"/>
            </p:cNvSpPr>
            <p:nvPr/>
          </p:nvSpPr>
          <p:spPr bwMode="auto">
            <a:xfrm>
              <a:off x="2568" y="1655"/>
              <a:ext cx="1587" cy="816"/>
            </a:xfrm>
            <a:prstGeom prst="cloudCallout">
              <a:avLst>
                <a:gd name="adj1" fmla="val -72495"/>
                <a:gd name="adj2" fmla="val 67648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декоративно-прикладних умінь</a:t>
              </a:r>
            </a:p>
          </p:txBody>
        </p:sp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2733" y="2608"/>
              <a:ext cx="1587" cy="816"/>
            </a:xfrm>
            <a:prstGeom prst="cloudCallout">
              <a:avLst>
                <a:gd name="adj1" fmla="val -54662"/>
                <a:gd name="adj2" fmla="val -32352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хореографічних здібностей</a:t>
              </a:r>
            </a:p>
          </p:txBody>
        </p:sp>
        <p:sp>
          <p:nvSpPr>
            <p:cNvPr id="16393" name="AutoShape 8"/>
            <p:cNvSpPr>
              <a:spLocks noChangeArrowheads="1"/>
            </p:cNvSpPr>
            <p:nvPr/>
          </p:nvSpPr>
          <p:spPr bwMode="auto">
            <a:xfrm>
              <a:off x="2733" y="3470"/>
              <a:ext cx="1587" cy="816"/>
            </a:xfrm>
            <a:prstGeom prst="cloudCallout">
              <a:avLst>
                <a:gd name="adj1" fmla="val -56931"/>
                <a:gd name="adj2" fmla="val -61764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артистичних здібностей</a:t>
              </a:r>
            </a:p>
          </p:txBody>
        </p:sp>
        <p:sp>
          <p:nvSpPr>
            <p:cNvPr id="16394" name="AutoShape 9"/>
            <p:cNvSpPr>
              <a:spLocks noChangeArrowheads="1"/>
            </p:cNvSpPr>
            <p:nvPr/>
          </p:nvSpPr>
          <p:spPr bwMode="auto">
            <a:xfrm>
              <a:off x="2478" y="4377"/>
              <a:ext cx="1587" cy="816"/>
            </a:xfrm>
            <a:prstGeom prst="cloudCallout">
              <a:avLst>
                <a:gd name="adj1" fmla="val -61468"/>
                <a:gd name="adj2" fmla="val -89704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вокальних здібностей</a:t>
              </a:r>
            </a:p>
          </p:txBody>
        </p:sp>
        <p:sp>
          <p:nvSpPr>
            <p:cNvPr id="16395" name="AutoShape 10"/>
            <p:cNvSpPr>
              <a:spLocks noChangeArrowheads="1"/>
            </p:cNvSpPr>
            <p:nvPr/>
          </p:nvSpPr>
          <p:spPr bwMode="auto">
            <a:xfrm>
              <a:off x="845" y="4422"/>
              <a:ext cx="1587" cy="816"/>
            </a:xfrm>
            <a:prstGeom prst="cloudCallout">
              <a:avLst>
                <a:gd name="adj1" fmla="val 19565"/>
                <a:gd name="adj2" fmla="val -91301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спортивно-туристичних здібностей</a:t>
              </a:r>
            </a:p>
          </p:txBody>
        </p:sp>
        <p:sp>
          <p:nvSpPr>
            <p:cNvPr id="16396" name="AutoShape 11"/>
            <p:cNvSpPr>
              <a:spLocks noChangeArrowheads="1"/>
            </p:cNvSpPr>
            <p:nvPr/>
          </p:nvSpPr>
          <p:spPr bwMode="auto">
            <a:xfrm>
              <a:off x="0" y="3560"/>
              <a:ext cx="1587" cy="816"/>
            </a:xfrm>
            <a:prstGeom prst="cloudCallout">
              <a:avLst>
                <a:gd name="adj1" fmla="val 52833"/>
                <a:gd name="adj2" fmla="val -66301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туристсько-краєзнавчих</a:t>
              </a:r>
            </a:p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здібностей</a:t>
              </a:r>
            </a:p>
          </p:txBody>
        </p:sp>
        <p:sp>
          <p:nvSpPr>
            <p:cNvPr id="16397" name="AutoShape 12"/>
            <p:cNvSpPr>
              <a:spLocks noChangeArrowheads="1"/>
            </p:cNvSpPr>
            <p:nvPr/>
          </p:nvSpPr>
          <p:spPr bwMode="auto">
            <a:xfrm>
              <a:off x="0" y="2699"/>
              <a:ext cx="1587" cy="816"/>
            </a:xfrm>
            <a:prstGeom prst="cloudCallout">
              <a:avLst>
                <a:gd name="adj1" fmla="val 54347"/>
                <a:gd name="adj2" fmla="val -48653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спортивно-оздоровчих</a:t>
              </a:r>
            </a:p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здібностей</a:t>
              </a:r>
            </a:p>
          </p:txBody>
        </p:sp>
        <p:sp>
          <p:nvSpPr>
            <p:cNvPr id="16398" name="AutoShape 13"/>
            <p:cNvSpPr>
              <a:spLocks noChangeArrowheads="1"/>
            </p:cNvSpPr>
            <p:nvPr/>
          </p:nvSpPr>
          <p:spPr bwMode="auto">
            <a:xfrm>
              <a:off x="0" y="1882"/>
              <a:ext cx="1587" cy="816"/>
            </a:xfrm>
            <a:prstGeom prst="cloudCallout">
              <a:avLst>
                <a:gd name="adj1" fmla="val 88375"/>
                <a:gd name="adj2" fmla="val 41056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Розвиток соціо-культурних</a:t>
              </a:r>
            </a:p>
            <a:p>
              <a:pPr algn="ctr"/>
              <a:r>
                <a:rPr lang="uk-UA" sz="1400">
                  <a:solidFill>
                    <a:srgbClr val="080808"/>
                  </a:solidFill>
                  <a:latin typeface="Verdana" pitchFamily="34" charset="0"/>
                </a:rPr>
                <a:t>здібностей</a:t>
              </a:r>
            </a:p>
          </p:txBody>
        </p:sp>
      </p:grp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2459038" y="1538288"/>
            <a:ext cx="3359150" cy="971550"/>
          </a:xfrm>
          <a:prstGeom prst="cloudCallout">
            <a:avLst>
              <a:gd name="adj1" fmla="val 17296"/>
              <a:gd name="adj2" fmla="val 10723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 sz="1400">
                <a:solidFill>
                  <a:srgbClr val="080808"/>
                </a:solidFill>
                <a:latin typeface="Verdana" pitchFamily="34" charset="0"/>
              </a:rPr>
              <a:t>Розвиток художніх</a:t>
            </a:r>
          </a:p>
          <a:p>
            <a:pPr algn="ctr"/>
            <a:r>
              <a:rPr lang="uk-UA" sz="1400">
                <a:solidFill>
                  <a:srgbClr val="080808"/>
                </a:solidFill>
                <a:latin typeface="Verdana" pitchFamily="34" charset="0"/>
              </a:rPr>
              <a:t>здібностей</a:t>
            </a: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395288"/>
            <a:ext cx="8386763" cy="69373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0" smtClean="0"/>
              <a:t>Форми роботи: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35063" y="2300288"/>
            <a:ext cx="3438525" cy="1930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лекції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бесіди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дискусії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анкетування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тестування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smtClean="0"/>
              <a:t>діалог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11263" y="1755775"/>
            <a:ext cx="2592387" cy="317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ТРАДИЦІЙНІ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45100" y="1755775"/>
            <a:ext cx="2881313" cy="317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НЕТРАДИЦІЙНІ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731838" y="1917700"/>
            <a:ext cx="384175" cy="2052638"/>
            <a:chOff x="346" y="1610"/>
            <a:chExt cx="181" cy="1724"/>
          </a:xfrm>
        </p:grpSpPr>
        <p:sp>
          <p:nvSpPr>
            <p:cNvPr id="17433" name="Line 7"/>
            <p:cNvSpPr>
              <a:spLocks noChangeShapeType="1"/>
            </p:cNvSpPr>
            <p:nvPr/>
          </p:nvSpPr>
          <p:spPr bwMode="auto">
            <a:xfrm flipH="1">
              <a:off x="346" y="1610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Line 8"/>
            <p:cNvSpPr>
              <a:spLocks noChangeShapeType="1"/>
            </p:cNvSpPr>
            <p:nvPr/>
          </p:nvSpPr>
          <p:spPr bwMode="auto">
            <a:xfrm>
              <a:off x="346" y="1610"/>
              <a:ext cx="0" cy="17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9"/>
            <p:cNvSpPr>
              <a:spLocks noChangeShapeType="1"/>
            </p:cNvSpPr>
            <p:nvPr/>
          </p:nvSpPr>
          <p:spPr bwMode="auto">
            <a:xfrm flipH="1">
              <a:off x="346" y="3334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10"/>
            <p:cNvSpPr>
              <a:spLocks noChangeShapeType="1"/>
            </p:cNvSpPr>
            <p:nvPr/>
          </p:nvSpPr>
          <p:spPr bwMode="auto">
            <a:xfrm flipH="1">
              <a:off x="346" y="3107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11"/>
            <p:cNvSpPr>
              <a:spLocks noChangeShapeType="1"/>
            </p:cNvSpPr>
            <p:nvPr/>
          </p:nvSpPr>
          <p:spPr bwMode="auto">
            <a:xfrm flipH="1">
              <a:off x="346" y="2835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 flipH="1">
              <a:off x="346" y="2562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Line 13"/>
            <p:cNvSpPr>
              <a:spLocks noChangeShapeType="1"/>
            </p:cNvSpPr>
            <p:nvPr/>
          </p:nvSpPr>
          <p:spPr bwMode="auto">
            <a:xfrm flipH="1">
              <a:off x="346" y="2290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Line 14"/>
            <p:cNvSpPr>
              <a:spLocks noChangeShapeType="1"/>
            </p:cNvSpPr>
            <p:nvPr/>
          </p:nvSpPr>
          <p:spPr bwMode="auto">
            <a:xfrm flipH="1">
              <a:off x="346" y="2064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4284663" y="2241550"/>
            <a:ext cx="3937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рольові ігри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ділові ігри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конкурси знавців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тренінги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бліц–інтерв'ю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”мозковий штурм”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дискусійні ринги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лицарські турніри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прес-діалоги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години поезії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заочні подорожі </a:t>
            </a:r>
          </a:p>
        </p:txBody>
      </p:sp>
      <p:grpSp>
        <p:nvGrpSpPr>
          <p:cNvPr id="17416" name="Group 16"/>
          <p:cNvGrpSpPr>
            <a:grpSpLocks/>
          </p:cNvGrpSpPr>
          <p:nvPr/>
        </p:nvGrpSpPr>
        <p:grpSpPr bwMode="auto">
          <a:xfrm>
            <a:off x="8123238" y="1917700"/>
            <a:ext cx="576262" cy="3995738"/>
            <a:chOff x="3838" y="1610"/>
            <a:chExt cx="272" cy="3357"/>
          </a:xfrm>
        </p:grpSpPr>
        <p:sp>
          <p:nvSpPr>
            <p:cNvPr id="17420" name="Line 17"/>
            <p:cNvSpPr>
              <a:spLocks noChangeShapeType="1"/>
            </p:cNvSpPr>
            <p:nvPr/>
          </p:nvSpPr>
          <p:spPr bwMode="auto">
            <a:xfrm>
              <a:off x="3838" y="1610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8"/>
            <p:cNvSpPr>
              <a:spLocks noChangeShapeType="1"/>
            </p:cNvSpPr>
            <p:nvPr/>
          </p:nvSpPr>
          <p:spPr bwMode="auto">
            <a:xfrm flipH="1">
              <a:off x="4110" y="1610"/>
              <a:ext cx="0" cy="33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9"/>
            <p:cNvSpPr>
              <a:spLocks noChangeShapeType="1"/>
            </p:cNvSpPr>
            <p:nvPr/>
          </p:nvSpPr>
          <p:spPr bwMode="auto">
            <a:xfrm>
              <a:off x="3838" y="4694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20"/>
            <p:cNvSpPr>
              <a:spLocks noChangeShapeType="1"/>
            </p:cNvSpPr>
            <p:nvPr/>
          </p:nvSpPr>
          <p:spPr bwMode="auto">
            <a:xfrm>
              <a:off x="3838" y="3061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21"/>
            <p:cNvSpPr>
              <a:spLocks noChangeShapeType="1"/>
            </p:cNvSpPr>
            <p:nvPr/>
          </p:nvSpPr>
          <p:spPr bwMode="auto">
            <a:xfrm>
              <a:off x="3838" y="2835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22"/>
            <p:cNvSpPr>
              <a:spLocks noChangeShapeType="1"/>
            </p:cNvSpPr>
            <p:nvPr/>
          </p:nvSpPr>
          <p:spPr bwMode="auto">
            <a:xfrm>
              <a:off x="3838" y="256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23"/>
            <p:cNvSpPr>
              <a:spLocks noChangeShapeType="1"/>
            </p:cNvSpPr>
            <p:nvPr/>
          </p:nvSpPr>
          <p:spPr bwMode="auto">
            <a:xfrm>
              <a:off x="3838" y="2290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24"/>
            <p:cNvSpPr>
              <a:spLocks noChangeShapeType="1"/>
            </p:cNvSpPr>
            <p:nvPr/>
          </p:nvSpPr>
          <p:spPr bwMode="auto">
            <a:xfrm>
              <a:off x="3838" y="2064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25"/>
            <p:cNvSpPr>
              <a:spLocks noChangeShapeType="1"/>
            </p:cNvSpPr>
            <p:nvPr/>
          </p:nvSpPr>
          <p:spPr bwMode="auto">
            <a:xfrm>
              <a:off x="3838" y="3334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26"/>
            <p:cNvSpPr>
              <a:spLocks noChangeShapeType="1"/>
            </p:cNvSpPr>
            <p:nvPr/>
          </p:nvSpPr>
          <p:spPr bwMode="auto">
            <a:xfrm>
              <a:off x="3838" y="374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27"/>
            <p:cNvSpPr>
              <a:spLocks noChangeShapeType="1"/>
            </p:cNvSpPr>
            <p:nvPr/>
          </p:nvSpPr>
          <p:spPr bwMode="auto">
            <a:xfrm>
              <a:off x="3838" y="4060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8"/>
            <p:cNvSpPr>
              <a:spLocks noChangeShapeType="1"/>
            </p:cNvSpPr>
            <p:nvPr/>
          </p:nvSpPr>
          <p:spPr bwMode="auto">
            <a:xfrm>
              <a:off x="3838" y="4967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29"/>
            <p:cNvSpPr>
              <a:spLocks noChangeShapeType="1"/>
            </p:cNvSpPr>
            <p:nvPr/>
          </p:nvSpPr>
          <p:spPr bwMode="auto">
            <a:xfrm>
              <a:off x="3838" y="442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417" name="Picture 30" descr="картоп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5516563"/>
            <a:ext cx="1584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1" descr="терем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84763"/>
            <a:ext cx="176371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32"/>
          <p:cNvSpPr>
            <a:spLocks noChangeArrowheads="1"/>
          </p:cNvSpPr>
          <p:nvPr/>
        </p:nvSpPr>
        <p:spPr bwMode="auto">
          <a:xfrm>
            <a:off x="2273300" y="960438"/>
            <a:ext cx="6356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uk-UA" sz="1400" b="1" i="1">
                <a:latin typeface="Verdana" pitchFamily="34" charset="0"/>
              </a:rPr>
              <a:t>Кожен учитель повинен знати , що</a:t>
            </a:r>
            <a:endParaRPr lang="uk-UA" sz="1400">
              <a:latin typeface="Verdana" pitchFamily="34" charset="0"/>
            </a:endParaRPr>
          </a:p>
          <a:p>
            <a:pPr algn="r"/>
            <a:r>
              <a:rPr lang="uk-UA" sz="1400" b="1" i="1">
                <a:latin typeface="Verdana" pitchFamily="34" charset="0"/>
              </a:rPr>
              <a:t> кожна винайдена метода є тільки щабель , </a:t>
            </a:r>
            <a:endParaRPr lang="uk-UA" sz="1400">
              <a:latin typeface="Verdana" pitchFamily="34" charset="0"/>
            </a:endParaRPr>
          </a:p>
          <a:p>
            <a:pPr algn="r"/>
            <a:r>
              <a:rPr lang="uk-UA" sz="1400" b="1" i="1">
                <a:latin typeface="Verdana" pitchFamily="34" charset="0"/>
              </a:rPr>
              <a:t>на який треба стати для того , щоб іти далі.</a:t>
            </a:r>
          </a:p>
          <a:p>
            <a:pPr algn="r"/>
            <a:r>
              <a:rPr lang="uk-UA" sz="1400" b="1" i="1">
                <a:latin typeface="Verdana" pitchFamily="34" charset="0"/>
              </a:rPr>
              <a:t>Толстой Лев</a:t>
            </a:r>
            <a:r>
              <a:rPr lang="uk-UA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514350"/>
            <a:ext cx="8386763" cy="750888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0" smtClean="0"/>
              <a:t>Форми роботи: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35063" y="2300288"/>
            <a:ext cx="3438525" cy="193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/>
              <a:t>школа  самовиховання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/>
              <a:t>консультування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/>
              <a:t>наставництво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0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11263" y="1755775"/>
            <a:ext cx="3360737" cy="317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ІНДИВІДУАЛЬНІ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45100" y="1755775"/>
            <a:ext cx="2881313" cy="317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КОЛЕКТИВНІ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731838" y="1917700"/>
            <a:ext cx="384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731838" y="1917700"/>
            <a:ext cx="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731838" y="3375025"/>
            <a:ext cx="384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731838" y="3051175"/>
            <a:ext cx="384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731838" y="2457450"/>
            <a:ext cx="384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4284663" y="2241550"/>
            <a:ext cx="3937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екскурсії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походи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естафети, змагання конкурси-огляди танцювальні ігри інтелектуальні ігри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КВК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зустрічі за ”круглим столом ” 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концерт – ”Блискавка”  заняття-подорожі,заняття на природі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диспути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123238" y="191770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699500" y="1917700"/>
            <a:ext cx="0" cy="3833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8123238" y="5427663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8123238" y="332105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8123238" y="310515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8123238" y="2889250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8123238" y="26193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8123238" y="24034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8123238" y="397033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8123238" y="429418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8123238" y="4779963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8123238" y="5751513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8123238" y="5103813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8123238" y="35909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58" name="Picture 26" descr="тібі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698875"/>
            <a:ext cx="18002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 descr="конкурс 8 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868863"/>
            <a:ext cx="19446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8 берез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5803900"/>
            <a:ext cx="18970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333375"/>
            <a:ext cx="8007350" cy="6335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smtClean="0"/>
              <a:t>3.Організація контролю за ходом формування всесторонньо-обізнаної, гармонійно-розвиненої особистостості, свідомого громадянина – патріота</a:t>
            </a:r>
            <a:r>
              <a:rPr lang="uk-UA" sz="2400" b="1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400" b="1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400" smtClean="0">
                <a:solidFill>
                  <a:schemeClr val="tx2"/>
                </a:solidFill>
              </a:rPr>
              <a:t>Розглянути етичний кодекс, розроблений В.О. Сухомлинським та заповіді В.К. Арсеньєва;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400" smtClean="0">
                <a:solidFill>
                  <a:schemeClr val="tx2"/>
                </a:solidFill>
              </a:rPr>
              <a:t>створити заповіді дослідника власного “Я”;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uk-UA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400" smtClean="0">
                <a:solidFill>
                  <a:schemeClr val="tx2"/>
                </a:solidFill>
              </a:rPr>
              <a:t>Практикувати відверті бесіди: “Горде ім'я - українець”, “Що означає бути патріотом?”, “Загальнолюдські цінності : осмислення вічних істин”;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400" smtClean="0">
                <a:solidFill>
                  <a:schemeClr val="tx2"/>
                </a:solidFill>
              </a:rPr>
              <a:t>Мозковий штурм “Знання - шлях до успіху”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400" smtClean="0">
                <a:solidFill>
                  <a:schemeClr val="tx2"/>
                </a:solidFill>
              </a:rPr>
              <a:t>Систематично проводити підсумкові збори на тему “Які зміни відбулися в моєму характері та поведінці?”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uk-UA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514350"/>
            <a:ext cx="8386763" cy="750888"/>
          </a:xfrm>
        </p:spPr>
        <p:txBody>
          <a:bodyPr/>
          <a:lstStyle/>
          <a:p>
            <a:pPr eaLnBrk="1" hangingPunct="1"/>
            <a:r>
              <a:rPr lang="uk-UA" sz="2800" b="0" smtClean="0">
                <a:effectLst/>
              </a:rPr>
              <a:t>Алгоритм діяльності педагога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31838" y="1484313"/>
            <a:ext cx="46085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Визначається станом особистісного ставлення кожної групи дітей, педагогічного та батьківського колективів до  потреб кожної дитини і педагога як головних суб'єктів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11750" y="2466975"/>
            <a:ext cx="40322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Друковані джерела за напрямками виховної  роботи , навчально-методичні посібники, багатство накопиченого загальнолюдського досвіду у конкретних її суб'єктів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5000" y="3429000"/>
            <a:ext cx="44180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Ті, що допомагають створенню оптимальних життєтворчих умов для розвитку кожної особистості (різноманітні форми організації спілкування та навчально-творчої діяльності вихованців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35488" y="4725988"/>
            <a:ext cx="46085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Verdana" pitchFamily="34" charset="0"/>
              </a:rPr>
              <a:t>Знання учнів, розвинені людські якості вихованців та педагогів, життєтворчі умови для всіх суб'єктів навчально-виховного процесу, створені  сприятливі  умови для розвитку дітей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6108700" y="1701800"/>
            <a:ext cx="1919288" cy="323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ціль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268538" y="3141663"/>
            <a:ext cx="1919287" cy="323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зміст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6396038" y="4400550"/>
            <a:ext cx="1920875" cy="323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засоби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1403350" y="5751513"/>
            <a:ext cx="2782888" cy="323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результат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5245100" y="1755775"/>
            <a:ext cx="766763" cy="214313"/>
          </a:xfrm>
          <a:prstGeom prst="leftArrow">
            <a:avLst>
              <a:gd name="adj1" fmla="val 50000"/>
              <a:gd name="adj2" fmla="val 89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245100" y="4456113"/>
            <a:ext cx="766763" cy="214312"/>
          </a:xfrm>
          <a:prstGeom prst="leftArrow">
            <a:avLst>
              <a:gd name="adj1" fmla="val 50000"/>
              <a:gd name="adj2" fmla="val 894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4500563" y="3213100"/>
            <a:ext cx="768350" cy="215900"/>
          </a:xfrm>
          <a:prstGeom prst="rightArrow">
            <a:avLst>
              <a:gd name="adj1" fmla="val 50000"/>
              <a:gd name="adj2" fmla="val 88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4284663" y="5751513"/>
            <a:ext cx="768350" cy="215900"/>
          </a:xfrm>
          <a:prstGeom prst="rightArrow">
            <a:avLst>
              <a:gd name="adj1" fmla="val 50000"/>
              <a:gd name="adj2" fmla="val 88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Заключний етап:</a:t>
            </a:r>
            <a:endParaRPr lang="ru-RU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smtClean="0"/>
              <a:t> Важливим здобутком розвитку ціннісних ставлень учня стає його здатність до самовиховання, можливості проявити себе у різних соціальних ролях: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smtClean="0"/>
              <a:t> </a:t>
            </a:r>
            <a:r>
              <a:rPr lang="uk-UA" sz="2000" b="1" smtClean="0"/>
              <a:t>Я – патріот;  Я – громадянин;  Я – сім’янин;  Я  -  професіонал; Я – здорова людини;  Я – високодуховна особистість. </a:t>
            </a:r>
            <a:r>
              <a:rPr lang="uk-UA" sz="2000" smtClean="0"/>
              <a:t>Опанувавши кожну з цих ролей, учень оволодіває різними життєвими компетенціями, стає життєздатною особистістю, здатною проявити себе у всіх сферах життєдіяльності.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smtClean="0"/>
              <a:t>     Саме життєво компетентна особистість є ідеалом виховання, у зв’язку з чим  уся діяльність виховної системи спрямована на реалізацію моделі вихованої особистості лідера. </a:t>
            </a:r>
            <a:endParaRPr lang="ru-RU" sz="2000" smtClean="0"/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Керівники проекту</a:t>
            </a:r>
            <a:endParaRPr lang="ru-RU" smtClean="0"/>
          </a:p>
        </p:txBody>
      </p:sp>
      <p:pic>
        <p:nvPicPr>
          <p:cNvPr id="177194" name="Picture 42" descr="DSC_20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13013"/>
            <a:ext cx="4038600" cy="2705100"/>
          </a:xfrm>
        </p:spPr>
      </p:pic>
      <p:graphicFrame>
        <p:nvGraphicFramePr>
          <p:cNvPr id="177193" name="Group 41"/>
          <p:cNvGraphicFramePr>
            <a:graphicFrameLocks noGrp="1"/>
          </p:cNvGraphicFramePr>
          <p:nvPr>
            <p:ph sz="half" idx="2"/>
          </p:nvPr>
        </p:nvGraphicFramePr>
        <p:xfrm>
          <a:off x="4648200" y="1676400"/>
          <a:ext cx="4194175" cy="4422775"/>
        </p:xfrm>
        <a:graphic>
          <a:graphicData uri="http://schemas.openxmlformats.org/drawingml/2006/table">
            <a:tbl>
              <a:tblPr/>
              <a:tblGrid>
                <a:gridCol w="4194175"/>
              </a:tblGrid>
              <a:tr h="442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Музичка Надія </a:t>
                      </a:r>
                      <a:r>
                        <a:rPr kumimoji="0" lang="uk-U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Андріївна-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– 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 Antiqua" pitchFamily="18" charset="0"/>
                        </a:rPr>
                        <a:t>методист Палацу дітей та юнацтва</a:t>
                      </a: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Козак Оксана Михайлівна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– заступник директора з навчально </a:t>
                      </a:r>
                      <a:r>
                        <a:rPr kumimoji="0" lang="uk-UA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–виховної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роботи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7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0" smtClean="0"/>
              <a:t>Модель вихованої особистості лідера</a:t>
            </a:r>
            <a:endParaRPr lang="ru-RU" sz="4000" b="0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b="1" u="sng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u="sng" smtClean="0"/>
              <a:t>Життєво компетентна особистість</a:t>
            </a:r>
            <a:endParaRPr lang="uk-UA" sz="20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І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Громадянин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І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Патріот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І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Сім’янин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І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Професіонал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І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Здорова особистість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І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smtClean="0"/>
              <a:t>Духовна особистість</a:t>
            </a:r>
            <a:r>
              <a:rPr lang="uk-UA" sz="2000" smtClean="0"/>
              <a:t> </a:t>
            </a:r>
            <a:endParaRPr lang="ru-RU" sz="200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smtClean="0"/>
          </a:p>
        </p:txBody>
      </p:sp>
    </p:spTree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007350" cy="5329238"/>
          </a:xfrm>
        </p:spPr>
        <p:txBody>
          <a:bodyPr/>
          <a:lstStyle/>
          <a:p>
            <a:pPr lvl="1" eaLnBrk="1" hangingPunct="1">
              <a:defRPr/>
            </a:pPr>
            <a:endParaRPr lang="uk-UA" smtClean="0"/>
          </a:p>
          <a:p>
            <a:pPr lvl="1" eaLnBrk="1" hangingPunct="1">
              <a:defRPr/>
            </a:pPr>
            <a:r>
              <a:rPr lang="uk-UA" smtClean="0"/>
              <a:t>Провести творчий самозвіт ”Моє найбільше досягнення у формуванні  власного “Я”;</a:t>
            </a:r>
          </a:p>
          <a:p>
            <a:pPr lvl="1" eaLnBrk="1" hangingPunct="1">
              <a:defRPr/>
            </a:pPr>
            <a:r>
              <a:rPr lang="uk-UA" smtClean="0"/>
              <a:t>Проведення анкетувань: “Шлях до самореалізації , або як стати особистістю”;</a:t>
            </a:r>
          </a:p>
          <a:p>
            <a:pPr lvl="1" eaLnBrk="1" hangingPunct="1">
              <a:defRPr/>
            </a:pPr>
            <a:r>
              <a:rPr lang="uk-UA" smtClean="0"/>
              <a:t>Презентація-конкурс “ Самовиховання - шлях до успіху”</a:t>
            </a:r>
          </a:p>
          <a:p>
            <a:pPr eaLnBrk="1" hangingPunct="1">
              <a:defRPr/>
            </a:pPr>
            <a:endParaRPr lang="uk-UA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Тривалість проекту: 1 рік</a:t>
            </a:r>
            <a:endParaRPr lang="ru-RU" smtClean="0"/>
          </a:p>
        </p:txBody>
      </p:sp>
      <p:pic>
        <p:nvPicPr>
          <p:cNvPr id="5123" name="Picture 9" descr="DSC_00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13013"/>
            <a:ext cx="4038600" cy="2705100"/>
          </a:xfrm>
        </p:spPr>
      </p:pic>
      <p:pic>
        <p:nvPicPr>
          <p:cNvPr id="5124" name="Picture 12" descr="DSC_004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86288" y="1930400"/>
            <a:ext cx="3101975" cy="2179638"/>
          </a:xfrm>
        </p:spPr>
      </p:pic>
      <p:pic>
        <p:nvPicPr>
          <p:cNvPr id="5125" name="Picture 13" descr="DSC_01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4652963"/>
            <a:ext cx="3016250" cy="2019300"/>
          </a:xfrm>
        </p:spPr>
      </p:pic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7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smtClean="0"/>
              <a:t>Особливості проектної діяльності</a:t>
            </a:r>
            <a:endParaRPr lang="ru-RU" sz="40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-2071734" y="0"/>
          <a:ext cx="13320713" cy="803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Проблема дослідження:</a:t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3600" smtClean="0"/>
              <a:t>    </a:t>
            </a:r>
            <a:r>
              <a:rPr lang="uk-UA" sz="2000" smtClean="0"/>
              <a:t>У будь-якому суспільстві молодь не повинна втрачати свою індивідуальність, глибоке відчуття єдності з українським народом, повагу до його духовних, моральних і культурних надбань. Однак, не слід забувати і про вплив на формування особистості широкого діапазону інших факторів.  Розвиток їх здійснюється в процесі засвоєння соціального досвіду і норм, притаманних суспільству та особистої участі в системі соціальних зв'язків і набуття соціального досвіду.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smtClean="0"/>
              <a:t>         Переліченні фактори певною мірою впливають на кожну людину, адже самі змінюються і змінюється їх питома вага в соціалізації підростаючого покоління. Тому, на нашу думку, виховання повинно бути цілеспрямованим процесом і здійснюватися через єдність суспільства, держави, громадськості. Необхідно  сформувати особливості умов та прийомів успішної організації виховання  </a:t>
            </a:r>
            <a:r>
              <a:rPr lang="uk-UA" sz="2000" smtClean="0">
                <a:solidFill>
                  <a:schemeClr val="tx2"/>
                </a:solidFill>
              </a:rPr>
              <a:t>всесторонньо-обізнаної, гармонійно-розвиненої особистостості, свідомого громадянина - патріота</a:t>
            </a:r>
            <a:endParaRPr lang="ru-RU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Мета проекту:</a:t>
            </a:r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mtClean="0"/>
              <a:t>   Визначення чинників, які впливають на формування світогляду дитини та пошук ефективних шляхів, форм і методів виховуючої діяльності для виховання всестороньо-обізнаної , гармонійно- розвиненої особистості, свідомого громадянина-патріота. </a:t>
            </a:r>
            <a:endParaRPr lang="ru-RU" smtClean="0"/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244475"/>
            <a:ext cx="8385175" cy="4697413"/>
          </a:xfrm>
        </p:spPr>
        <p:txBody>
          <a:bodyPr/>
          <a:lstStyle/>
          <a:p>
            <a:pPr eaLnBrk="1" hangingPunct="1">
              <a:defRPr/>
            </a:pPr>
            <a:r>
              <a:rPr lang="uk-UA" sz="8000" smtClean="0"/>
              <a:t>Підготовчий етап:</a:t>
            </a:r>
            <a:endParaRPr lang="ru-RU" sz="8000" smtClean="0"/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132138" y="4797425"/>
            <a:ext cx="2665412" cy="2060575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1187450" y="3933825"/>
            <a:ext cx="2714625" cy="1511300"/>
          </a:xfrm>
          <a:prstGeom prst="cloudCallout">
            <a:avLst>
              <a:gd name="adj1" fmla="val -116"/>
              <a:gd name="adj2" fmla="val 3153"/>
            </a:avLst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400" smtClean="0"/>
              <a:t>1.Обговорення чинників, які впливають на формування морально-духовних цінностей сучасної молоді</a:t>
            </a:r>
            <a:endParaRPr lang="ru-RU" sz="2400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dirty="0" smtClean="0"/>
              <a:t>                                                                                    </a:t>
            </a:r>
            <a:endParaRPr lang="ru-RU" dirty="0" smtClean="0"/>
          </a:p>
        </p:txBody>
      </p:sp>
      <p:sp>
        <p:nvSpPr>
          <p:cNvPr id="10244" name="AutoShape 29"/>
          <p:cNvSpPr>
            <a:spLocks noChangeArrowheads="1"/>
          </p:cNvSpPr>
          <p:nvPr/>
        </p:nvSpPr>
        <p:spPr bwMode="auto">
          <a:xfrm>
            <a:off x="3643313" y="2143125"/>
            <a:ext cx="1727200" cy="17780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latin typeface="Arial" charset="0"/>
              </a:rPr>
              <a:t>Особистість</a:t>
            </a:r>
            <a:endParaRPr lang="ru-RU" sz="2400" b="1">
              <a:latin typeface="Arial" charset="0"/>
            </a:endParaRPr>
          </a:p>
        </p:txBody>
      </p:sp>
      <p:sp>
        <p:nvSpPr>
          <p:cNvPr id="10245" name="AutoShape 30"/>
          <p:cNvSpPr>
            <a:spLocks noChangeArrowheads="1"/>
          </p:cNvSpPr>
          <p:nvPr/>
        </p:nvSpPr>
        <p:spPr bwMode="auto">
          <a:xfrm>
            <a:off x="785813" y="2143125"/>
            <a:ext cx="2665412" cy="1728788"/>
          </a:xfrm>
          <a:prstGeom prst="irregularSeal1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Arial" charset="0"/>
              </a:rPr>
              <a:t>Соціальне </a:t>
            </a:r>
          </a:p>
          <a:p>
            <a:pPr algn="ctr"/>
            <a:r>
              <a:rPr lang="uk-UA">
                <a:latin typeface="Arial" charset="0"/>
              </a:rPr>
              <a:t>оточення учнів</a:t>
            </a:r>
            <a:endParaRPr lang="ru-RU">
              <a:latin typeface="Arial" charset="0"/>
            </a:endParaRPr>
          </a:p>
        </p:txBody>
      </p:sp>
      <p:sp>
        <p:nvSpPr>
          <p:cNvPr id="10246" name="AutoShape 31"/>
          <p:cNvSpPr>
            <a:spLocks noChangeArrowheads="1"/>
          </p:cNvSpPr>
          <p:nvPr/>
        </p:nvSpPr>
        <p:spPr bwMode="auto">
          <a:xfrm>
            <a:off x="5143500" y="2428875"/>
            <a:ext cx="2952750" cy="1922463"/>
          </a:xfrm>
          <a:prstGeom prst="irregularSeal1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Arial" charset="0"/>
              </a:rPr>
              <a:t>Родина </a:t>
            </a:r>
            <a:endParaRPr lang="ru-RU">
              <a:latin typeface="Arial" charset="0"/>
            </a:endParaRPr>
          </a:p>
        </p:txBody>
      </p:sp>
      <p:sp>
        <p:nvSpPr>
          <p:cNvPr id="10247" name="AutoShape 32"/>
          <p:cNvSpPr>
            <a:spLocks noChangeArrowheads="1"/>
          </p:cNvSpPr>
          <p:nvPr/>
        </p:nvSpPr>
        <p:spPr bwMode="auto">
          <a:xfrm>
            <a:off x="3214688" y="3857625"/>
            <a:ext cx="3025775" cy="2016125"/>
          </a:xfrm>
          <a:prstGeom prst="irregularSeal1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>
                <a:latin typeface="Arial" charset="0"/>
              </a:rPr>
              <a:t>Школа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836613"/>
            <a:ext cx="8007350" cy="525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u="sng" smtClean="0"/>
              <a:t>Родина: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Інтелектуальний потенціал родини 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Соціальний статус родини;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Моральні норми в сім</a:t>
            </a:r>
            <a:r>
              <a:rPr lang="en-US" sz="2000" smtClean="0">
                <a:cs typeface="Arial" charset="0"/>
              </a:rPr>
              <a:t>'</a:t>
            </a:r>
            <a:r>
              <a:rPr lang="uk-UA" sz="2000" smtClean="0"/>
              <a:t>ї.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u="sng" smtClean="0"/>
              <a:t>Соціальне оточення підлітка: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Країна 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Місто;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Друзі;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Телебачення, преса;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Вільний час.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uk-UA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u="sng" smtClean="0"/>
              <a:t>Школа: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smtClean="0"/>
              <a:t>-     Реалізація індивідуальних потенцій учня;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Адаптація до умов життя;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2000" smtClean="0"/>
              <a:t>Психологічний клімат в учнівському та вчительському колективах.</a:t>
            </a:r>
            <a:endParaRPr lang="ru-RU" sz="2000" smtClean="0"/>
          </a:p>
        </p:txBody>
      </p:sp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</Template>
  <TotalTime>647</TotalTime>
  <Words>1066</Words>
  <Application>Microsoft Office PowerPoint</Application>
  <PresentationFormat>Экран (4:3)</PresentationFormat>
  <Paragraphs>207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Wingdings</vt:lpstr>
      <vt:lpstr>Calibri</vt:lpstr>
      <vt:lpstr>Arial Black</vt:lpstr>
      <vt:lpstr>Book Antiqua</vt:lpstr>
      <vt:lpstr>Verdana</vt:lpstr>
      <vt:lpstr>Клен</vt:lpstr>
      <vt:lpstr> </vt:lpstr>
      <vt:lpstr>Керівники проекту</vt:lpstr>
      <vt:lpstr>Тривалість проекту: 1 рік</vt:lpstr>
      <vt:lpstr>Особливості проектної діяльності</vt:lpstr>
      <vt:lpstr>  Проблема дослідження: </vt:lpstr>
      <vt:lpstr>Мета проекту:</vt:lpstr>
      <vt:lpstr>Підготовчий етап:</vt:lpstr>
      <vt:lpstr>1.Обговорення чинників, які впливають на формування морально-духовних цінностей сучасної молоді</vt:lpstr>
      <vt:lpstr>Слайд 9</vt:lpstr>
      <vt:lpstr>2.Пропоганда моральних якостей, як основи життєвого успіху. </vt:lpstr>
      <vt:lpstr>Основний етап</vt:lpstr>
      <vt:lpstr>Завдання:</vt:lpstr>
      <vt:lpstr>Слайд 13</vt:lpstr>
      <vt:lpstr>Позитивний ідеал : шляхи формування</vt:lpstr>
      <vt:lpstr>Форми роботи:</vt:lpstr>
      <vt:lpstr>Форми роботи:</vt:lpstr>
      <vt:lpstr>Слайд 17</vt:lpstr>
      <vt:lpstr>Алгоритм діяльності педагога</vt:lpstr>
      <vt:lpstr>Заключний етап:</vt:lpstr>
      <vt:lpstr>Модель вихованої особистості лідера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Ррпааро </dc:title>
  <dc:creator>Palac</dc:creator>
  <cp:lastModifiedBy>Админ</cp:lastModifiedBy>
  <cp:revision>20</cp:revision>
  <dcterms:created xsi:type="dcterms:W3CDTF">2009-01-29T11:18:43Z</dcterms:created>
  <dcterms:modified xsi:type="dcterms:W3CDTF">2016-05-24T11:08:23Z</dcterms:modified>
</cp:coreProperties>
</file>