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68" r:id="rId4"/>
    <p:sldId id="274" r:id="rId5"/>
    <p:sldId id="261" r:id="rId6"/>
    <p:sldId id="269" r:id="rId7"/>
    <p:sldId id="260" r:id="rId8"/>
    <p:sldId id="273" r:id="rId9"/>
    <p:sldId id="272" r:id="rId10"/>
    <p:sldId id="263" r:id="rId11"/>
    <p:sldId id="270" r:id="rId12"/>
    <p:sldId id="275" r:id="rId13"/>
    <p:sldId id="267" r:id="rId14"/>
    <p:sldId id="271" r:id="rId15"/>
    <p:sldId id="276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3C37B-C3CA-41D4-ADEE-3E881A63C984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A888A-8C0E-4A01-AA2A-1AD0C2EB8C12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Національно-патріотичне виховання</a:t>
            </a:r>
            <a:r>
              <a:rPr lang="uk-UA" sz="16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заняттях гуртків еколого-натуралістичного напрямку </a:t>
            </a:r>
          </a:p>
          <a:p>
            <a:pPr algn="ctr"/>
            <a:endParaRPr lang="uk-UA" sz="1200" i="1" baseline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algn="ctr"/>
            <a:endParaRPr lang="uk-UA" sz="1200" i="1" baseline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200" i="1" baseline="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2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керівник гуртків </a:t>
            </a:r>
            <a:r>
              <a:rPr lang="uk-UA" sz="1200" i="1" baseline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Монастириського</a:t>
            </a:r>
            <a:r>
              <a:rPr lang="uk-UA" sz="12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БДЮТ</a:t>
            </a:r>
            <a:r>
              <a:rPr lang="uk-UA" sz="1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Артем Олександра Василівна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A888A-8C0E-4A01-AA2A-1AD0C2EB8C12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Національно-патріотичне виховання</a:t>
            </a:r>
            <a:r>
              <a:rPr lang="uk-UA" sz="3600" baseline="0" dirty="0" smtClean="0">
                <a:latin typeface="Times New Roman" pitchFamily="18" charset="0"/>
                <a:cs typeface="Times New Roman" pitchFamily="18" charset="0"/>
              </a:rPr>
              <a:t> на заняттях гуртків еколого-натуралістичного напрямку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A888A-8C0E-4A01-AA2A-1AD0C2EB8C12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EA7D6-2BB6-499D-A704-64296A33FABE}" type="datetimeFigureOut">
              <a:rPr lang="uk-UA" smtClean="0"/>
              <a:pPr/>
              <a:t>25.05.2016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D01AA-D051-4D7A-BE8A-ED9F9D9C4F6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uk-UA" sz="54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b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керівник гуртків </a:t>
            </a:r>
            <a:r>
              <a:rPr lang="uk-UA" i="1" baseline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Монастириського</a:t>
            </a:r>
            <a:r>
              <a:rPr lang="uk-UA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БДЮТ</a:t>
            </a:r>
            <a: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Артем Олександра Василівна</a:t>
            </a:r>
            <a:br>
              <a:rPr lang="uk-UA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  <p:pic>
        <p:nvPicPr>
          <p:cNvPr id="2050" name="Picture 2" descr="C:\Users\Lesya\Desktop\ukraine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285784" y="1"/>
            <a:ext cx="9429784" cy="6857999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0" y="142852"/>
            <a:ext cx="607219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Національно-патріотичне виховання</a:t>
            </a:r>
            <a:r>
              <a:rPr lang="uk-UA" sz="4000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заняттях гуртків еколого-натуралістичного напрямку </a:t>
            </a:r>
            <a:endParaRPr lang="uk-UA" sz="2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керівник гуртків </a:t>
            </a:r>
          </a:p>
          <a:p>
            <a:r>
              <a:rPr lang="uk-UA" sz="2400" b="1" i="1" baseline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Монастириського</a:t>
            </a:r>
            <a:r>
              <a:rPr lang="uk-UA" sz="2400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БДЮТ</a:t>
            </a:r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Артем Олександра Василівна</a:t>
            </a:r>
          </a:p>
          <a:p>
            <a:pPr algn="ctr"/>
            <a:r>
              <a:rPr lang="uk-UA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baseline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Lesya\Desktop\завантаженн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  <p:pic>
        <p:nvPicPr>
          <p:cNvPr id="6152" name="Рисунок 9" descr="P8291908.JPG"/>
          <p:cNvPicPr>
            <a:picLocks noChangeArrowheads="1"/>
          </p:cNvPicPr>
          <p:nvPr/>
        </p:nvPicPr>
        <p:blipFill>
          <a:blip r:embed="rId3" cstate="print">
            <a:lum bright="-12000"/>
          </a:blip>
          <a:srcRect l="-107" t="-317" r="-150" b="-500"/>
          <a:stretch>
            <a:fillRect/>
          </a:stretch>
        </p:blipFill>
        <p:spPr bwMode="auto">
          <a:xfrm>
            <a:off x="714348" y="457200"/>
            <a:ext cx="3071834" cy="2114544"/>
          </a:xfrm>
          <a:prstGeom prst="rect">
            <a:avLst/>
          </a:prstGeom>
          <a:noFill/>
        </p:spPr>
      </p:pic>
      <p:pic>
        <p:nvPicPr>
          <p:cNvPr id="6151" name="Рисунок 11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 r="-90" b="14314"/>
          <a:stretch>
            <a:fillRect/>
          </a:stretch>
        </p:blipFill>
        <p:spPr bwMode="auto">
          <a:xfrm flipH="1">
            <a:off x="4429121" y="500042"/>
            <a:ext cx="3214707" cy="2143140"/>
          </a:xfrm>
          <a:prstGeom prst="rect">
            <a:avLst/>
          </a:prstGeom>
          <a:noFill/>
        </p:spPr>
      </p:pic>
      <p:pic>
        <p:nvPicPr>
          <p:cNvPr id="6150" name="Picture 6" descr="SDC14546"/>
          <p:cNvPicPr>
            <a:picLocks noChangeAspect="1" noChangeArrowheads="1"/>
          </p:cNvPicPr>
          <p:nvPr/>
        </p:nvPicPr>
        <p:blipFill>
          <a:blip r:embed="rId5" cstate="print">
            <a:lum bright="-18000"/>
          </a:blip>
          <a:srcRect r="1570" b="12936"/>
          <a:stretch>
            <a:fillRect/>
          </a:stretch>
        </p:blipFill>
        <p:spPr bwMode="auto">
          <a:xfrm>
            <a:off x="0" y="3643314"/>
            <a:ext cx="2786050" cy="2286016"/>
          </a:xfrm>
          <a:prstGeom prst="rect">
            <a:avLst/>
          </a:prstGeom>
          <a:noFill/>
        </p:spPr>
      </p:pic>
      <p:pic>
        <p:nvPicPr>
          <p:cNvPr id="6149" name="Picture 5" descr="SDC14560"/>
          <p:cNvPicPr>
            <a:picLocks noChangeAspect="1" noChangeArrowheads="1"/>
          </p:cNvPicPr>
          <p:nvPr/>
        </p:nvPicPr>
        <p:blipFill>
          <a:blip r:embed="rId6" cstate="print">
            <a:lum bright="6000"/>
          </a:blip>
          <a:srcRect r="-157" b="12866"/>
          <a:stretch>
            <a:fillRect/>
          </a:stretch>
        </p:blipFill>
        <p:spPr bwMode="auto">
          <a:xfrm>
            <a:off x="3071802" y="3286124"/>
            <a:ext cx="2857521" cy="2500330"/>
          </a:xfrm>
          <a:prstGeom prst="rect">
            <a:avLst/>
          </a:prstGeom>
          <a:noFill/>
        </p:spPr>
      </p:pic>
      <p:pic>
        <p:nvPicPr>
          <p:cNvPr id="6148" name="Picture 4" descr="SDC14555"/>
          <p:cNvPicPr>
            <a:picLocks noChangeAspect="1" noChangeArrowheads="1"/>
          </p:cNvPicPr>
          <p:nvPr/>
        </p:nvPicPr>
        <p:blipFill>
          <a:blip r:embed="rId7" cstate="print">
            <a:lum bright="-12000"/>
          </a:blip>
          <a:srcRect r="-78" b="13799"/>
          <a:stretch>
            <a:fillRect/>
          </a:stretch>
        </p:blipFill>
        <p:spPr bwMode="auto">
          <a:xfrm>
            <a:off x="6143636" y="3714752"/>
            <a:ext cx="2857520" cy="2500330"/>
          </a:xfrm>
          <a:prstGeom prst="rect">
            <a:avLst/>
          </a:prstGeom>
          <a:noFill/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0"/>
            <a:ext cx="932313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Участь у туристсько-краєзнавчому  екологічному  конкурсі  «Посади калину» 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 rot="10800000" flipV="1">
            <a:off x="0" y="2804694"/>
            <a:ext cx="464343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Допомога </a:t>
            </a:r>
            <a:r>
              <a:rPr kumimoji="0" lang="uk-UA" sz="1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Криницькому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лісництву</a:t>
            </a:r>
            <a:endParaRPr kumimoji="0" lang="uk-UA" sz="900" b="0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0" y="6343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0" y="8667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0" y="11058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</a:t>
            </a:r>
            <a:endParaRPr kumimoji="0" lang="uk-UA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Допомога Монастириському лісництву.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1214414" y="6212282"/>
            <a:ext cx="5450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Допомога </a:t>
            </a:r>
            <a:r>
              <a:rPr lang="uk-UA" b="1" i="1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Монастириському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лісництву</a:t>
            </a:r>
            <a:endParaRPr kumimoji="0" lang="uk-UA" sz="9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sya\Desktop\ukra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E:\моя робота\мамине3\Новая папка (2)\DSC03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9066"/>
            <a:ext cx="4133078" cy="2928934"/>
          </a:xfrm>
          <a:prstGeom prst="rect">
            <a:avLst/>
          </a:prstGeom>
          <a:noFill/>
        </p:spPr>
      </p:pic>
      <p:pic>
        <p:nvPicPr>
          <p:cNvPr id="5" name="Picture 4" descr="IMG_48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791" y="3857604"/>
            <a:ext cx="4284209" cy="3000396"/>
          </a:xfrm>
          <a:prstGeom prst="rect">
            <a:avLst/>
          </a:prstGeom>
          <a:noFill/>
        </p:spPr>
      </p:pic>
      <p:pic>
        <p:nvPicPr>
          <p:cNvPr id="4098" name="Рисунок 4" descr="DSC03816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 l="11700"/>
          <a:stretch>
            <a:fillRect/>
          </a:stretch>
        </p:blipFill>
        <p:spPr bwMode="auto">
          <a:xfrm>
            <a:off x="4857752" y="0"/>
            <a:ext cx="40290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1857357" y="2857497"/>
            <a:ext cx="2357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Екологічні 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проекти</a:t>
            </a:r>
            <a:endParaRPr lang="ru-RU" sz="28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Рисунок 3" descr="DSC03810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38862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sya\Desktop\завантаженн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1" descr="Изображение 2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85728"/>
            <a:ext cx="5786447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кутник 5"/>
          <p:cNvSpPr/>
          <p:nvPr/>
        </p:nvSpPr>
        <p:spPr>
          <a:xfrm>
            <a:off x="3214678" y="2500306"/>
            <a:ext cx="5429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800" b="1" i="1" dirty="0" err="1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Пізнавально-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тематичні екскурсії  і походи  у природу</a:t>
            </a:r>
            <a:endParaRPr lang="en-US" sz="2800" b="1" i="1" dirty="0">
              <a:solidFill>
                <a:srgbClr val="0033CC"/>
              </a:solidFill>
            </a:endParaRPr>
          </a:p>
        </p:txBody>
      </p:sp>
      <p:pic>
        <p:nvPicPr>
          <p:cNvPr id="6147" name="Picture 3" descr="D:\Ірини\Новая папка (7)\_DSC0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86190"/>
            <a:ext cx="4500562" cy="3071810"/>
          </a:xfrm>
          <a:prstGeom prst="rect">
            <a:avLst/>
          </a:prstGeom>
          <a:noFill/>
        </p:spPr>
      </p:pic>
      <p:pic>
        <p:nvPicPr>
          <p:cNvPr id="6148" name="Picture 4" descr="D:\Ірини\Новая папка (7)\_DSC0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62156" cy="3857628"/>
          </a:xfrm>
          <a:prstGeom prst="rect">
            <a:avLst/>
          </a:prstGeom>
          <a:noFill/>
        </p:spPr>
      </p:pic>
      <p:pic>
        <p:nvPicPr>
          <p:cNvPr id="9" name="Рисунок 8" descr="_DSC027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071942"/>
            <a:ext cx="4153130" cy="267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sya\Desktop\завантаженн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078" name="Picture 6" descr="E:\моя робота\мамине 2\фото\DSC02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3071802" cy="4000504"/>
          </a:xfrm>
          <a:prstGeom prst="rect">
            <a:avLst/>
          </a:prstGeom>
          <a:noFill/>
        </p:spPr>
      </p:pic>
      <p:pic>
        <p:nvPicPr>
          <p:cNvPr id="3079" name="Picture 7" descr="E:\моя робота\мамине 2\фото\DSC02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0"/>
            <a:ext cx="4214842" cy="3500438"/>
          </a:xfrm>
          <a:prstGeom prst="rect">
            <a:avLst/>
          </a:prstGeom>
          <a:noFill/>
        </p:spPr>
      </p:pic>
      <p:pic>
        <p:nvPicPr>
          <p:cNvPr id="3080" name="Picture 8" descr="E:\моя робота\мамине 2\фото\IMG_13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643314"/>
            <a:ext cx="3643306" cy="3214686"/>
          </a:xfrm>
          <a:prstGeom prst="rect">
            <a:avLst/>
          </a:prstGeom>
          <a:noFill/>
        </p:spPr>
      </p:pic>
      <p:pic>
        <p:nvPicPr>
          <p:cNvPr id="3082" name="Picture 10" descr="E:\моя робота\мамине 2\фото\IMG_13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0"/>
            <a:ext cx="3286116" cy="3071810"/>
          </a:xfrm>
          <a:prstGeom prst="rect">
            <a:avLst/>
          </a:prstGeom>
          <a:noFill/>
        </p:spPr>
      </p:pic>
      <p:pic>
        <p:nvPicPr>
          <p:cNvPr id="2050" name="Picture 2" descr="E:\моя робота\мамине111\IMG_01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857488" cy="3507223"/>
          </a:xfrm>
          <a:prstGeom prst="rect">
            <a:avLst/>
          </a:prstGeom>
          <a:noFill/>
        </p:spPr>
      </p:pic>
      <p:pic>
        <p:nvPicPr>
          <p:cNvPr id="2052" name="Picture 4" descr="E:\моя робота\новорічна композиція екоцентр\IMG_58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3533452"/>
            <a:ext cx="2571736" cy="3324548"/>
          </a:xfrm>
          <a:prstGeom prst="rect">
            <a:avLst/>
          </a:prstGeom>
          <a:noFill/>
        </p:spPr>
      </p:pic>
      <p:sp>
        <p:nvSpPr>
          <p:cNvPr id="10" name="Прямокутник 9"/>
          <p:cNvSpPr/>
          <p:nvPr/>
        </p:nvSpPr>
        <p:spPr>
          <a:xfrm>
            <a:off x="3571868" y="2643182"/>
            <a:ext cx="5572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Ознайомлення 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 звичаями 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 традиціями українського народу</a:t>
            </a:r>
            <a:endParaRPr lang="uk-UA" sz="28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sya\Desktop\завантаженн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E:\моя робота\мамине3\нові фотки гуртки\_DSC1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29058" cy="2609598"/>
          </a:xfrm>
          <a:prstGeom prst="rect">
            <a:avLst/>
          </a:prstGeom>
          <a:noFill/>
        </p:spPr>
      </p:pic>
      <p:pic>
        <p:nvPicPr>
          <p:cNvPr id="4" name="Содержимое 3" descr="P82918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3238" y="3643290"/>
            <a:ext cx="4340762" cy="3214710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" name="Рисунок 5" descr="G:\Парад квітів біля школи 2014\_DSC1176.jpg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4929190" y="0"/>
            <a:ext cx="4214810" cy="298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dmin\Рабочий стол\IMG_0082.jpg"/>
          <p:cNvPicPr>
            <a:picLocks noChangeAspect="1" noChangeArrowheads="1"/>
          </p:cNvPicPr>
          <p:nvPr/>
        </p:nvPicPr>
        <p:blipFill>
          <a:blip r:embed="rId6" cstate="print">
            <a:lum contrast="28000"/>
          </a:blip>
          <a:srcRect/>
          <a:stretch>
            <a:fillRect/>
          </a:stretch>
        </p:blipFill>
        <p:spPr bwMode="auto">
          <a:xfrm>
            <a:off x="0" y="3339654"/>
            <a:ext cx="4214905" cy="316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3032700" y="1500175"/>
            <a:ext cx="47540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Догляд за рослинами </a:t>
            </a:r>
            <a:r>
              <a:rPr lang="uk-UA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–символами</a:t>
            </a:r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України </a:t>
            </a:r>
            <a:endParaRPr lang="uk-UA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sya\Desktop\ukra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428596" y="428604"/>
            <a:ext cx="61436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 знаєш, ти, хто справжній патріот?</a:t>
            </a:r>
            <a:b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 той, хто любить українську мову,</a:t>
            </a:r>
            <a:b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Хто знає материнську колискову.</a:t>
            </a:r>
            <a:b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Хто береже коріння свого роду.</a:t>
            </a:r>
            <a:b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Хто любить поле, річку, степ і гай,</a:t>
            </a:r>
            <a:b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Й життя своє віддасть за рідний край</a:t>
            </a:r>
            <a:r>
              <a:rPr lang="uk-UA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err="1" smtClean="0"/>
              <a:t>Національн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30" name="Picture 6" descr="E:\моя робота\Мамине\в  об’єктиві   натур 16\P71401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2" name="Прямокутник 11"/>
          <p:cNvSpPr/>
          <p:nvPr/>
        </p:nvSpPr>
        <p:spPr>
          <a:xfrm>
            <a:off x="1000100" y="1000109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Патріотичне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сфера духовного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 яка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проникає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в усе,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пізнає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робить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 до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прагне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любить 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ненавидить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формується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sz="3600" b="1" i="1" dirty="0" smtClean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В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. О. </a:t>
            </a:r>
            <a:r>
              <a:rPr lang="ru-RU" sz="3600" b="1" i="1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Сухомлинський</a:t>
            </a:r>
            <a:r>
              <a:rPr lang="ru-RU" sz="3600" b="1" i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sya\Desktop\763448-001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428596" y="785794"/>
            <a:ext cx="8001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Метою патріотичного виховання є становлення громадянина </a:t>
            </a:r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патріота </a:t>
            </a:r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України, готового самовіддано розбудовувати її як незалежну, демократичну, правову, соціальну державу, забезпечувати її національну  безпеку, знати свої права та обов’язки, цивілізовано відстоювати їх, сприяти єднанню українського народу,   громадянському миру і злагоді у суспільстві. </a:t>
            </a:r>
            <a:endParaRPr lang="uk-UA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sya\Desktop\763448-001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214282" y="500042"/>
            <a:ext cx="83582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патріотичного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гуртківців</a:t>
            </a:r>
            <a:r>
              <a:rPr lang="ru-RU" sz="2800" b="1" i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формування любові до рідного краю (причетності до рідного дому, сім'ї, міста);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формування духовно-моральних взаємин;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формування любові до культурного спадку свого народу;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виховання любові, поваги до своїх національних особливостей;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почуття власної гідності як представників свого народу;</a:t>
            </a:r>
          </a:p>
          <a:p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 толерантне ставлення до представників інших національностей, до ровесників, батьків, сусідів, інших людей.</a:t>
            </a:r>
            <a:endParaRPr lang="uk-UA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772400" cy="2571768"/>
          </a:xfrm>
        </p:spPr>
        <p:txBody>
          <a:bodyPr>
            <a:normAutofit fontScale="90000"/>
          </a:bodyPr>
          <a:lstStyle/>
          <a:p>
            <a: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cap="al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i="1" cap="all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2200" b="1" i="1" cap="all" dirty="0">
                <a:latin typeface="Times New Roman" pitchFamily="18" charset="0"/>
                <a:cs typeface="Times New Roman" pitchFamily="18" charset="0"/>
              </a:rPr>
              <a:t>ОСНОВНИХ ЗАВДАНЬ ПАТРІОТИЧНОГО ВИХОВАННЯ </a:t>
            </a:r>
            <a:r>
              <a:rPr lang="uk-UA" sz="2200" b="1" i="1" cap="all" dirty="0" smtClean="0">
                <a:latin typeface="Times New Roman" pitchFamily="18" charset="0"/>
                <a:cs typeface="Times New Roman" pitchFamily="18" charset="0"/>
              </a:rPr>
              <a:t>ГУРТКІВЦІВ НАЛЕЖАТЬ</a:t>
            </a:r>
            <a:r>
              <a:rPr lang="uk-UA" sz="1600" b="1" cap="all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формування любові до рідного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краю (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причетності до рідного дому, сім'ї,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);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формування духовно-моральних взаємин;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формування любові до культурного спадку свого народу;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виховання любові, поваги до своїх національних особливостей;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почуття власної гідності як представників свого народу;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• толерантне ставлення до представників інших національностей, до ровесників, батьків, сусідів, інших людей.</a:t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>
                <a:latin typeface="Times New Roman" pitchFamily="18" charset="0"/>
                <a:cs typeface="Times New Roman" pitchFamily="18" charset="0"/>
              </a:rPr>
            </a:b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4" descr="C:\Users\Lesya\Desktop\ukra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285720" y="500042"/>
            <a:ext cx="50720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Якщо  </a:t>
            </a:r>
            <a:r>
              <a:rPr lang="uk-UA" sz="2000" b="1" i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розглядати  патріотизм через   поняття   </a:t>
            </a:r>
            <a:r>
              <a:rPr lang="uk-UA" sz="2000" b="1" i="1" cap="all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„ставлення”</a:t>
            </a:r>
            <a:r>
              <a:rPr lang="uk-UA" sz="2000" b="1" i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можна  виділити   декілька напрямків:</a:t>
            </a: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 ставлення до природи рідного краю, рідної країни;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 ставлення до людей, які живуть в рідній країні;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 ставлення до моральних цінностей, традицій, звичаїв, культури;</a:t>
            </a:r>
            <a:b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4) ставлення до державного устрою.</a:t>
            </a:r>
            <a: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sya\Desktop\763448-001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2286000" y="3000372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Національно-патріотичне</a:t>
            </a:r>
          </a:p>
          <a:p>
            <a:pPr algn="ctr" eaLnBrk="0" hangingPunct="0"/>
            <a:r>
              <a:rPr lang="uk-UA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виховання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1071538" y="4357694"/>
            <a:ext cx="1928826" cy="12715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uk-UA" b="1" i="1" dirty="0" err="1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Пізнавально-</a:t>
            </a: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тематичні екскурсії  і походи  у природу</a:t>
            </a:r>
            <a:endParaRPr lang="en-US" b="1" i="1" dirty="0">
              <a:solidFill>
                <a:srgbClr val="0033CC"/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6143636" y="4357694"/>
            <a:ext cx="1928826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Екологічні 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ігри  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конкурси</a:t>
            </a:r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214282" y="2500306"/>
            <a:ext cx="2143140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Ознайомлення з історією рідного краю, звичаями і традиціями українського народу, видатними людьми України тощо.</a:t>
            </a:r>
            <a:endParaRPr lang="uk-UA" sz="1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4929190" y="642918"/>
            <a:ext cx="2071702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Тематичні виховні заходи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6858016" y="2285992"/>
            <a:ext cx="2143140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Природоохоронні експедиції, операції ,акції </a:t>
            </a:r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3714744" y="5214950"/>
            <a:ext cx="1928826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Екологічні </a:t>
            </a: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проекти</a:t>
            </a:r>
            <a:endParaRPr lang="ru-RU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круглений прямокутник 18"/>
          <p:cNvSpPr/>
          <p:nvPr/>
        </p:nvSpPr>
        <p:spPr>
          <a:xfrm>
            <a:off x="2357422" y="642918"/>
            <a:ext cx="2071702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Заняття </a:t>
            </a: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гуртків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sya\Desktop\завантаженн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5720" y="357166"/>
            <a:ext cx="857256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метою формування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вихованців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почуття любові до природи, рідного краю необхідно включати у навчально-виховний процес пізнавальні тематичні екскурсії в поле, в ліс, на берег озера чи річки, які збагачують духовне життя гуртківців, стимулюють бажання більше побачити, більше зробити для збереження природного середовища.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заняттях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гуртків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доцільно використовувати такі елементи національної культури як народні перекази, легенди, оповіді, загадки, пісні, думи, прислів’я та прикмети про наших супутників – рослин і тварин, які дійшли до нас із сивої давнини;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приділяти увагу рослинам-символам України – калині, вербі, дубу, тополі, маку,барвінку,чорнобривцям. Ефективним у цьому випадку буде використання дослідницької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діяльності учнів.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sya\Desktop\ukrain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E:\моя робота\мамине 2\Бойко фото\SDC15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143116"/>
            <a:ext cx="3809991" cy="3000370"/>
          </a:xfrm>
          <a:prstGeom prst="rect">
            <a:avLst/>
          </a:prstGeom>
          <a:noFill/>
        </p:spPr>
      </p:pic>
      <p:pic>
        <p:nvPicPr>
          <p:cNvPr id="4100" name="Picture 4" descr="E:\моя робота\мамине 2\фото\IMG_4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929066"/>
            <a:ext cx="3661165" cy="2928934"/>
          </a:xfrm>
          <a:prstGeom prst="rect">
            <a:avLst/>
          </a:prstGeom>
          <a:noFill/>
        </p:spPr>
      </p:pic>
      <p:pic>
        <p:nvPicPr>
          <p:cNvPr id="1027" name="Picture 3" descr="120220134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0"/>
            <a:ext cx="385762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кутник 6"/>
          <p:cNvSpPr/>
          <p:nvPr/>
        </p:nvSpPr>
        <p:spPr>
          <a:xfrm>
            <a:off x="2571736" y="357166"/>
            <a:ext cx="3286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Заняття </a:t>
            </a:r>
            <a:r>
              <a:rPr lang="uk-UA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гуртків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ya\Desktop\xst6ZLtFvu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214818"/>
            <a:ext cx="3357554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Lesya\Desktop\X27EACjBVfc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0"/>
            <a:ext cx="28574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sya\Desktop\завантаженн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E:\моя робота\мамине 2\Бойко фото\SDC15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643306" cy="2748459"/>
          </a:xfrm>
          <a:prstGeom prst="rect">
            <a:avLst/>
          </a:prstGeom>
          <a:noFill/>
        </p:spPr>
      </p:pic>
      <p:pic>
        <p:nvPicPr>
          <p:cNvPr id="3074" name="Рисунок 1" descr="G:\DSC_0278.JPG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5715008" y="214290"/>
            <a:ext cx="3571868" cy="2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mage?t=3&amp;bid=642713440002&amp;id=642713440002&amp;plc=WEB&amp;tkn=*uqKW-ZT1_RDy1z7n0dkDymok4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281859"/>
            <a:ext cx="3562972" cy="257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image?t=3&amp;bid=642714493442&amp;id=642714493442&amp;plc=WEB&amp;tkn=*aorL4emCJ3PcdvmCKHH6_nV4-n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00550"/>
            <a:ext cx="29813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IMG_076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3" y="2428868"/>
            <a:ext cx="321471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8" descr="G:\Парад квітів біля школи 2014\DSC04136.JPG"/>
          <p:cNvPicPr>
            <a:picLocks noChangeAspect="1" noChangeArrowheads="1"/>
          </p:cNvPicPr>
          <p:nvPr/>
        </p:nvPicPr>
        <p:blipFill>
          <a:blip r:embed="rId8" cstate="print">
            <a:lum bright="-6000"/>
          </a:blip>
          <a:srcRect/>
          <a:stretch>
            <a:fillRect/>
          </a:stretch>
        </p:blipFill>
        <p:spPr bwMode="auto">
          <a:xfrm>
            <a:off x="6134100" y="2714620"/>
            <a:ext cx="30099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кутник 10"/>
          <p:cNvSpPr/>
          <p:nvPr/>
        </p:nvSpPr>
        <p:spPr>
          <a:xfrm>
            <a:off x="3428992" y="928670"/>
            <a:ext cx="242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Тематичні виховні заходи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410</Words>
  <Application>Microsoft Office PowerPoint</Application>
  <PresentationFormat>Екран (4:3)</PresentationFormat>
  <Paragraphs>59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Тема Office</vt:lpstr>
      <vt:lpstr>                               керівник гуртків Монастириського  БДЮТ Артем Олександра Василівна </vt:lpstr>
      <vt:lpstr>Національн</vt:lpstr>
      <vt:lpstr>Слайд 3</vt:lpstr>
      <vt:lpstr>Слайд 4</vt:lpstr>
      <vt:lpstr>      ДО ОСНОВНИХ ЗАВДАНЬ ПАТРІОТИЧНОГО ВИХОВАННЯ ГУРТКІВЦІВ НАЛЕЖАТЬ: • формування любові до рідного краю (причетності до рідного дому, сім'ї, міста); • формування духовно-моральних взаємин; • формування любові до культурного спадку свого народу; • виховання любові, поваги до своїх національних особливостей; • почуття власної гідності як представників свого народу; • толерантне ставлення до представників інших національностей, до ровесників, батьків, сусідів, інших людей. 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</dc:title>
  <dc:creator>Lesya</dc:creator>
  <cp:lastModifiedBy>Lesya</cp:lastModifiedBy>
  <cp:revision>37</cp:revision>
  <dcterms:created xsi:type="dcterms:W3CDTF">2016-05-24T19:11:53Z</dcterms:created>
  <dcterms:modified xsi:type="dcterms:W3CDTF">2016-05-25T09:36:30Z</dcterms:modified>
</cp:coreProperties>
</file>