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68" r:id="rId1"/>
  </p:sldMasterIdLst>
  <p:notesMasterIdLst>
    <p:notesMasterId r:id="rId16"/>
  </p:notesMasterIdLst>
  <p:sldIdLst>
    <p:sldId id="411" r:id="rId2"/>
    <p:sldId id="297" r:id="rId3"/>
    <p:sldId id="433" r:id="rId4"/>
    <p:sldId id="435" r:id="rId5"/>
    <p:sldId id="448" r:id="rId6"/>
    <p:sldId id="438" r:id="rId7"/>
    <p:sldId id="440" r:id="rId8"/>
    <p:sldId id="442" r:id="rId9"/>
    <p:sldId id="443" r:id="rId10"/>
    <p:sldId id="444" r:id="rId11"/>
    <p:sldId id="446" r:id="rId12"/>
    <p:sldId id="399" r:id="rId13"/>
    <p:sldId id="401" r:id="rId14"/>
    <p:sldId id="343" r:id="rId15"/>
  </p:sldIdLst>
  <p:sldSz cx="9144000" cy="6858000" type="screen4x3"/>
  <p:notesSz cx="6888163" cy="100203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4" autoAdjust="0"/>
    <p:restoredTop sz="94660"/>
  </p:normalViewPr>
  <p:slideViewPr>
    <p:cSldViewPr>
      <p:cViewPr varScale="1">
        <p:scale>
          <a:sx n="61" d="100"/>
          <a:sy n="61" d="100"/>
        </p:scale>
        <p:origin x="-156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FA8887-3751-4841-9630-DEDE2EBC2CEA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B41B944-14FD-46EB-B2CD-535ADE2E56A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solidFill>
                <a:schemeClr val="tx1"/>
              </a:solidFill>
            </a:rPr>
            <a:t>Початкове технічне моделювання. Технологія виготовлення розгорток автомобілів</a:t>
          </a:r>
          <a:r>
            <a:rPr lang="uk-UA" sz="1600" dirty="0" smtClean="0">
              <a:solidFill>
                <a:schemeClr val="tx1"/>
              </a:solidFill>
            </a:rPr>
            <a:t> / за ред. О. </a:t>
          </a:r>
          <a:r>
            <a:rPr lang="uk-UA" sz="1600" dirty="0" err="1" smtClean="0">
              <a:solidFill>
                <a:schemeClr val="tx1"/>
              </a:solidFill>
            </a:rPr>
            <a:t>Урманець</a:t>
          </a:r>
          <a:r>
            <a:rPr lang="uk-UA" sz="1600" dirty="0" smtClean="0">
              <a:solidFill>
                <a:schemeClr val="tx1"/>
              </a:solidFill>
            </a:rPr>
            <a:t> – К.: </a:t>
          </a:r>
          <a:r>
            <a:rPr lang="uk-UA" sz="1600" dirty="0" err="1" smtClean="0">
              <a:solidFill>
                <a:schemeClr val="tx1"/>
              </a:solidFill>
            </a:rPr>
            <a:t>Шк.світ</a:t>
          </a:r>
          <a:r>
            <a:rPr lang="uk-UA" sz="1600" dirty="0" smtClean="0">
              <a:solidFill>
                <a:schemeClr val="tx1"/>
              </a:solidFill>
            </a:rPr>
            <a:t>, 2014. – 112 с. – (Бібліотека «Шкільного світу»).</a:t>
          </a:r>
        </a:p>
      </dgm:t>
    </dgm:pt>
    <dgm:pt modelId="{E308584D-C0C1-4D16-BC97-7A76146C201B}" type="parTrans" cxnId="{578EE91F-0256-4A3A-B952-E2D30E687B4D}">
      <dgm:prSet/>
      <dgm:spPr/>
      <dgm:t>
        <a:bodyPr/>
        <a:lstStyle/>
        <a:p>
          <a:endParaRPr lang="uk-UA"/>
        </a:p>
      </dgm:t>
    </dgm:pt>
    <dgm:pt modelId="{5EA72E01-6AA6-4692-B541-E73AFF3F2161}" type="sibTrans" cxnId="{578EE91F-0256-4A3A-B952-E2D30E687B4D}">
      <dgm:prSet/>
      <dgm:spPr/>
      <dgm:t>
        <a:bodyPr/>
        <a:lstStyle/>
        <a:p>
          <a:endParaRPr lang="uk-UA"/>
        </a:p>
      </dgm:t>
    </dgm:pt>
    <dgm:pt modelId="{DF294808-FE90-411D-B863-F7E57B829894}">
      <dgm:prSet phldrT="[Текст]"/>
      <dgm:spPr/>
      <dgm:t>
        <a:bodyPr/>
        <a:lstStyle/>
        <a:p>
          <a:pPr algn="ctr">
            <a:buNone/>
          </a:pPr>
          <a:r>
            <a:rPr lang="uk-UA" sz="2000" dirty="0" smtClean="0"/>
            <a:t>У книжці пропонуються:</a:t>
          </a:r>
        </a:p>
        <a:p>
          <a:pPr lvl="0" algn="ctr">
            <a:buNone/>
          </a:pPr>
          <a:r>
            <a:rPr lang="uk-UA" sz="2000" dirty="0" smtClean="0"/>
            <a:t> </a:t>
          </a:r>
          <a:r>
            <a:rPr lang="uk-UA" sz="1800" dirty="0" smtClean="0"/>
            <a:t>методичні рекомендації щодо організації роботи гуртка початкового технічного моделювання в ПНЗ, </a:t>
          </a:r>
        </a:p>
        <a:p>
          <a:pPr marL="0" lvl="0" indent="0" algn="ctr" eaLnBrk="1" hangingPunct="1">
            <a:spcBef>
              <a:spcPct val="0"/>
            </a:spcBef>
            <a:buClrTx/>
            <a:buSzTx/>
            <a:buNone/>
          </a:pPr>
          <a:r>
            <a:rPr lang="uk-UA" sz="1800" dirty="0" smtClean="0"/>
            <a:t>авторські розробки тематичних занять із виготовлення моделей розгорток автомобілів різного типу.</a:t>
          </a:r>
          <a:r>
            <a:rPr lang="ru-RU" sz="1800" dirty="0" smtClean="0">
              <a:latin typeface="+mj-lt"/>
              <a:ea typeface="Times New Roman" pitchFamily="18" charset="0"/>
              <a:cs typeface="Arial" pitchFamily="34" charset="0"/>
            </a:rPr>
            <a:t> </a:t>
          </a:r>
        </a:p>
      </dgm:t>
    </dgm:pt>
    <dgm:pt modelId="{60AD244B-15CB-4039-942A-CA1B441EE264}" type="parTrans" cxnId="{1ECCBB85-BF14-48B4-8B21-971A07A85F9E}">
      <dgm:prSet/>
      <dgm:spPr/>
      <dgm:t>
        <a:bodyPr/>
        <a:lstStyle/>
        <a:p>
          <a:endParaRPr lang="uk-UA"/>
        </a:p>
      </dgm:t>
    </dgm:pt>
    <dgm:pt modelId="{0A99B1E2-21EE-4AE2-880F-CFA7648AC883}" type="sibTrans" cxnId="{1ECCBB85-BF14-48B4-8B21-971A07A85F9E}">
      <dgm:prSet/>
      <dgm:spPr/>
      <dgm:t>
        <a:bodyPr/>
        <a:lstStyle/>
        <a:p>
          <a:endParaRPr lang="uk-UA"/>
        </a:p>
      </dgm:t>
    </dgm:pt>
    <dgm:pt modelId="{61286E61-141C-4F06-91BF-A7E7436C95FA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err="1" smtClean="0">
              <a:solidFill>
                <a:schemeClr val="accent1">
                  <a:lumMod val="25000"/>
                </a:schemeClr>
              </a:solidFill>
              <a:ea typeface="Times New Roman" pitchFamily="18" charset="0"/>
              <a:cs typeface="Arial" pitchFamily="34" charset="0"/>
            </a:rPr>
            <a:t>Урманець</a:t>
          </a:r>
          <a:r>
            <a:rPr lang="ru-RU" sz="1600" dirty="0" smtClean="0">
              <a:solidFill>
                <a:schemeClr val="accent1">
                  <a:lumMod val="25000"/>
                </a:schemeClr>
              </a:solidFill>
              <a:ea typeface="Times New Roman" pitchFamily="18" charset="0"/>
              <a:cs typeface="Arial" pitchFamily="34" charset="0"/>
            </a:rPr>
            <a:t> О.Д. </a:t>
          </a:r>
          <a:r>
            <a:rPr lang="uk-UA" sz="1600" b="1" dirty="0" smtClean="0">
              <a:solidFill>
                <a:schemeClr val="accent1">
                  <a:lumMod val="25000"/>
                </a:schemeClr>
              </a:solidFill>
              <a:ea typeface="Times New Roman" pitchFamily="18" charset="0"/>
              <a:cs typeface="Arial" pitchFamily="34" charset="0"/>
            </a:rPr>
            <a:t>Розгорнутий конспект інтегрованого заняття</a:t>
          </a:r>
          <a:r>
            <a:rPr lang="uk-UA" sz="1600" dirty="0" smtClean="0">
              <a:solidFill>
                <a:schemeClr val="accent1">
                  <a:lumMod val="25000"/>
                </a:schemeClr>
              </a:solidFill>
              <a:ea typeface="Times New Roman" pitchFamily="18" charset="0"/>
              <a:cs typeface="Arial" pitchFamily="34" charset="0"/>
            </a:rPr>
            <a:t> у гуртку «Початкове технічне моделювання» на тему </a:t>
          </a:r>
          <a:r>
            <a:rPr lang="uk-UA" sz="1600" b="1" i="1" dirty="0" smtClean="0">
              <a:solidFill>
                <a:schemeClr val="accent1">
                  <a:lumMod val="25000"/>
                </a:schemeClr>
              </a:solidFill>
              <a:ea typeface="Times New Roman" pitchFamily="18" charset="0"/>
              <a:cs typeface="Arial" pitchFamily="34" charset="0"/>
            </a:rPr>
            <a:t>«Легендарна судно модель-козацька чайка»</a:t>
          </a:r>
          <a:endParaRPr lang="uk-UA" sz="1600" dirty="0" smtClean="0">
            <a:solidFill>
              <a:schemeClr val="accent1">
                <a:lumMod val="25000"/>
              </a:schemeClr>
            </a:solidFill>
            <a:cs typeface="Arial" pitchFamily="34" charset="0"/>
          </a:endParaRPr>
        </a:p>
        <a:p>
          <a:pPr defTabSz="1866900">
            <a:lnSpc>
              <a:spcPct val="90000"/>
            </a:lnSpc>
            <a:spcAft>
              <a:spcPct val="35000"/>
            </a:spcAft>
          </a:pPr>
          <a:endParaRPr lang="uk-UA" dirty="0"/>
        </a:p>
      </dgm:t>
    </dgm:pt>
    <dgm:pt modelId="{48618C3B-FC8D-4715-9DE6-D0AA9193F498}" type="parTrans" cxnId="{0E3EE672-73D8-4C7F-AFD9-4E5FD19A774D}">
      <dgm:prSet/>
      <dgm:spPr/>
      <dgm:t>
        <a:bodyPr/>
        <a:lstStyle/>
        <a:p>
          <a:endParaRPr lang="uk-UA"/>
        </a:p>
      </dgm:t>
    </dgm:pt>
    <dgm:pt modelId="{ECC77CD2-B487-4F06-B825-0DB75B659FBD}" type="sibTrans" cxnId="{0E3EE672-73D8-4C7F-AFD9-4E5FD19A774D}">
      <dgm:prSet/>
      <dgm:spPr/>
      <dgm:t>
        <a:bodyPr/>
        <a:lstStyle/>
        <a:p>
          <a:endParaRPr lang="uk-UA"/>
        </a:p>
      </dgm:t>
    </dgm:pt>
    <dgm:pt modelId="{24C0F4F8-56F8-4C57-B957-18A04E619D86}">
      <dgm:prSet phldrT="[Текст]"/>
      <dgm:spPr/>
      <dgm:t>
        <a:bodyPr/>
        <a:lstStyle/>
        <a:p>
          <a:pPr marL="0" lvl="0" indent="0" algn="ctr">
            <a:spcBef>
              <a:spcPct val="0"/>
            </a:spcBef>
            <a:buClrTx/>
            <a:buSzTx/>
            <a:buNone/>
          </a:pPr>
          <a:r>
            <a:rPr lang="uk-UA" sz="1800" dirty="0" smtClean="0">
              <a:latin typeface="+mj-lt"/>
              <a:ea typeface="Times New Roman" pitchFamily="18" charset="0"/>
              <a:cs typeface="Arial" pitchFamily="34" charset="0"/>
            </a:rPr>
            <a:t> Опубліковано в газеті «</a:t>
          </a:r>
          <a:r>
            <a:rPr lang="uk-UA" sz="1800" dirty="0" err="1" smtClean="0">
              <a:latin typeface="+mj-lt"/>
              <a:ea typeface="Times New Roman" pitchFamily="18" charset="0"/>
              <a:cs typeface="Arial" pitchFamily="34" charset="0"/>
            </a:rPr>
            <a:t>Позашкілля</a:t>
          </a:r>
          <a:r>
            <a:rPr lang="uk-UA" sz="1800" dirty="0" smtClean="0">
              <a:latin typeface="+mj-lt"/>
              <a:ea typeface="Times New Roman" pitchFamily="18" charset="0"/>
              <a:cs typeface="Arial" pitchFamily="34" charset="0"/>
            </a:rPr>
            <a:t>» №7, липень, 2013р., ст.47-51</a:t>
          </a:r>
          <a:endParaRPr lang="uk-UA" sz="1800" dirty="0" smtClean="0">
            <a:latin typeface="+mj-lt"/>
            <a:cs typeface="Arial" pitchFamily="34" charset="0"/>
          </a:endParaRPr>
        </a:p>
        <a:p>
          <a:pPr lvl="0">
            <a:buNone/>
          </a:pPr>
          <a:endParaRPr lang="uk-UA" sz="1800" dirty="0" smtClean="0"/>
        </a:p>
        <a:p>
          <a:endParaRPr lang="uk-UA" dirty="0"/>
        </a:p>
      </dgm:t>
    </dgm:pt>
    <dgm:pt modelId="{92CA887A-47C1-4576-97C4-F57AA4468706}" type="parTrans" cxnId="{C48FD65D-1032-4BB5-8DA9-1A3C80CA18E5}">
      <dgm:prSet/>
      <dgm:spPr/>
      <dgm:t>
        <a:bodyPr/>
        <a:lstStyle/>
        <a:p>
          <a:endParaRPr lang="uk-UA"/>
        </a:p>
      </dgm:t>
    </dgm:pt>
    <dgm:pt modelId="{FC72EA11-959C-468D-96CF-E5376AADF7B7}" type="sibTrans" cxnId="{C48FD65D-1032-4BB5-8DA9-1A3C80CA18E5}">
      <dgm:prSet/>
      <dgm:spPr/>
      <dgm:t>
        <a:bodyPr/>
        <a:lstStyle/>
        <a:p>
          <a:endParaRPr lang="uk-UA"/>
        </a:p>
      </dgm:t>
    </dgm:pt>
    <dgm:pt modelId="{635A4536-762D-456D-BF1F-66A805D00DEC}" type="pres">
      <dgm:prSet presAssocID="{73FA8887-3751-4841-9630-DEDE2EBC2CE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BB90196-88D6-4F70-B521-94B46989C3C5}" type="pres">
      <dgm:prSet presAssocID="{5B41B944-14FD-46EB-B2CD-535ADE2E56A8}" presName="linNode" presStyleCnt="0"/>
      <dgm:spPr/>
    </dgm:pt>
    <dgm:pt modelId="{7374AD62-5CFE-4C26-B444-9B218113745F}" type="pres">
      <dgm:prSet presAssocID="{5B41B944-14FD-46EB-B2CD-535ADE2E56A8}" presName="parentText" presStyleLbl="node1" presStyleIdx="0" presStyleCnt="2" custScaleX="21228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AD143C0-B412-469E-A9DE-96AA0887C654}" type="pres">
      <dgm:prSet presAssocID="{5B41B944-14FD-46EB-B2CD-535ADE2E56A8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CA5EC0-8C53-4CBA-8D9B-67A86E350EFC}" type="pres">
      <dgm:prSet presAssocID="{5EA72E01-6AA6-4692-B541-E73AFF3F2161}" presName="sp" presStyleCnt="0"/>
      <dgm:spPr/>
    </dgm:pt>
    <dgm:pt modelId="{C7A6A891-27A1-4F00-9B5E-378A38537A17}" type="pres">
      <dgm:prSet presAssocID="{61286E61-141C-4F06-91BF-A7E7436C95FA}" presName="linNode" presStyleCnt="0"/>
      <dgm:spPr/>
    </dgm:pt>
    <dgm:pt modelId="{A795F3FF-D089-4290-A36F-92EF33464214}" type="pres">
      <dgm:prSet presAssocID="{61286E61-141C-4F06-91BF-A7E7436C95FA}" presName="parentText" presStyleLbl="node1" presStyleIdx="1" presStyleCnt="2" custScaleX="205931" custLinFactNeighborX="2449" custLinFactNeighborY="-250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507F41-582E-4578-9558-822789D43ED5}" type="pres">
      <dgm:prSet presAssocID="{61286E61-141C-4F06-91BF-A7E7436C95FA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619779D-9769-40D6-8C6C-F8DCF439706B}" type="presOf" srcId="{5B41B944-14FD-46EB-B2CD-535ADE2E56A8}" destId="{7374AD62-5CFE-4C26-B444-9B218113745F}" srcOrd="0" destOrd="0" presId="urn:microsoft.com/office/officeart/2005/8/layout/vList5"/>
    <dgm:cxn modelId="{AEE458C6-8A4D-490E-B974-AE45E44B7BA0}" type="presOf" srcId="{61286E61-141C-4F06-91BF-A7E7436C95FA}" destId="{A795F3FF-D089-4290-A36F-92EF33464214}" srcOrd="0" destOrd="0" presId="urn:microsoft.com/office/officeart/2005/8/layout/vList5"/>
    <dgm:cxn modelId="{578EE91F-0256-4A3A-B952-E2D30E687B4D}" srcId="{73FA8887-3751-4841-9630-DEDE2EBC2CEA}" destId="{5B41B944-14FD-46EB-B2CD-535ADE2E56A8}" srcOrd="0" destOrd="0" parTransId="{E308584D-C0C1-4D16-BC97-7A76146C201B}" sibTransId="{5EA72E01-6AA6-4692-B541-E73AFF3F2161}"/>
    <dgm:cxn modelId="{0E3EE672-73D8-4C7F-AFD9-4E5FD19A774D}" srcId="{73FA8887-3751-4841-9630-DEDE2EBC2CEA}" destId="{61286E61-141C-4F06-91BF-A7E7436C95FA}" srcOrd="1" destOrd="0" parTransId="{48618C3B-FC8D-4715-9DE6-D0AA9193F498}" sibTransId="{ECC77CD2-B487-4F06-B825-0DB75B659FBD}"/>
    <dgm:cxn modelId="{54BC3772-62C2-4DD2-9B54-B318E1880B7D}" type="presOf" srcId="{DF294808-FE90-411D-B863-F7E57B829894}" destId="{8AD143C0-B412-469E-A9DE-96AA0887C654}" srcOrd="0" destOrd="0" presId="urn:microsoft.com/office/officeart/2005/8/layout/vList5"/>
    <dgm:cxn modelId="{C48FD65D-1032-4BB5-8DA9-1A3C80CA18E5}" srcId="{61286E61-141C-4F06-91BF-A7E7436C95FA}" destId="{24C0F4F8-56F8-4C57-B957-18A04E619D86}" srcOrd="0" destOrd="0" parTransId="{92CA887A-47C1-4576-97C4-F57AA4468706}" sibTransId="{FC72EA11-959C-468D-96CF-E5376AADF7B7}"/>
    <dgm:cxn modelId="{CF230E7E-28BD-4C93-8771-AB2DF6C95609}" type="presOf" srcId="{24C0F4F8-56F8-4C57-B957-18A04E619D86}" destId="{B2507F41-582E-4578-9558-822789D43ED5}" srcOrd="0" destOrd="0" presId="urn:microsoft.com/office/officeart/2005/8/layout/vList5"/>
    <dgm:cxn modelId="{1ECCBB85-BF14-48B4-8B21-971A07A85F9E}" srcId="{5B41B944-14FD-46EB-B2CD-535ADE2E56A8}" destId="{DF294808-FE90-411D-B863-F7E57B829894}" srcOrd="0" destOrd="0" parTransId="{60AD244B-15CB-4039-942A-CA1B441EE264}" sibTransId="{0A99B1E2-21EE-4AE2-880F-CFA7648AC883}"/>
    <dgm:cxn modelId="{4B8817E6-A2F3-4B10-87E4-2C900A46CF50}" type="presOf" srcId="{73FA8887-3751-4841-9630-DEDE2EBC2CEA}" destId="{635A4536-762D-456D-BF1F-66A805D00DEC}" srcOrd="0" destOrd="0" presId="urn:microsoft.com/office/officeart/2005/8/layout/vList5"/>
    <dgm:cxn modelId="{1C4DF55D-57B3-4219-98E0-A1599FDC7E93}" type="presParOf" srcId="{635A4536-762D-456D-BF1F-66A805D00DEC}" destId="{ABB90196-88D6-4F70-B521-94B46989C3C5}" srcOrd="0" destOrd="0" presId="urn:microsoft.com/office/officeart/2005/8/layout/vList5"/>
    <dgm:cxn modelId="{9F492C9E-F92E-4960-9390-C2E13EF78C84}" type="presParOf" srcId="{ABB90196-88D6-4F70-B521-94B46989C3C5}" destId="{7374AD62-5CFE-4C26-B444-9B218113745F}" srcOrd="0" destOrd="0" presId="urn:microsoft.com/office/officeart/2005/8/layout/vList5"/>
    <dgm:cxn modelId="{55843FF5-3B0E-4ADA-A5D5-A282170479C2}" type="presParOf" srcId="{ABB90196-88D6-4F70-B521-94B46989C3C5}" destId="{8AD143C0-B412-469E-A9DE-96AA0887C654}" srcOrd="1" destOrd="0" presId="urn:microsoft.com/office/officeart/2005/8/layout/vList5"/>
    <dgm:cxn modelId="{9CDAD1B3-DD84-40D0-B6AC-C1E1CB4EBD2C}" type="presParOf" srcId="{635A4536-762D-456D-BF1F-66A805D00DEC}" destId="{05CA5EC0-8C53-4CBA-8D9B-67A86E350EFC}" srcOrd="1" destOrd="0" presId="urn:microsoft.com/office/officeart/2005/8/layout/vList5"/>
    <dgm:cxn modelId="{13100A8C-3607-4CB5-8383-8EFD17E42087}" type="presParOf" srcId="{635A4536-762D-456D-BF1F-66A805D00DEC}" destId="{C7A6A891-27A1-4F00-9B5E-378A38537A17}" srcOrd="2" destOrd="0" presId="urn:microsoft.com/office/officeart/2005/8/layout/vList5"/>
    <dgm:cxn modelId="{89EE7CE2-CC2F-4662-8DD8-20F1D69E95B6}" type="presParOf" srcId="{C7A6A891-27A1-4F00-9B5E-378A38537A17}" destId="{A795F3FF-D089-4290-A36F-92EF33464214}" srcOrd="0" destOrd="0" presId="urn:microsoft.com/office/officeart/2005/8/layout/vList5"/>
    <dgm:cxn modelId="{07101A4D-C1A4-45C5-B081-43D52F6DE7D2}" type="presParOf" srcId="{C7A6A891-27A1-4F00-9B5E-378A38537A17}" destId="{B2507F41-582E-4578-9558-822789D43ED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143C0-B412-469E-A9DE-96AA0887C654}">
      <dsp:nvSpPr>
        <dsp:cNvPr id="0" name=""/>
        <dsp:cNvSpPr/>
      </dsp:nvSpPr>
      <dsp:spPr>
        <a:xfrm rot="5400000">
          <a:off x="3992361" y="-265675"/>
          <a:ext cx="1910799" cy="29199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У книжці пропонуються: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 методичні рекомендації щодо організації роботи гуртка початкового технічного моделювання в ПНЗ, </a:t>
          </a:r>
        </a:p>
        <a:p>
          <a:pPr marL="0" lvl="0" indent="0" algn="ctr" defTabSz="577850" eaLnBrk="1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Char char="••"/>
          </a:pPr>
          <a:r>
            <a:rPr lang="uk-UA" sz="1300" kern="1200" dirty="0" smtClean="0"/>
            <a:t>авторські розробки тематичних занять із виготовлення моделей розгорток автомобілів різного типу.</a:t>
          </a:r>
          <a:r>
            <a:rPr lang="ru-RU" sz="1300" kern="1200" dirty="0" smtClean="0">
              <a:latin typeface="+mj-lt"/>
              <a:ea typeface="Times New Roman" pitchFamily="18" charset="0"/>
              <a:cs typeface="Arial" pitchFamily="34" charset="0"/>
            </a:rPr>
            <a:t> </a:t>
          </a:r>
        </a:p>
      </dsp:txBody>
      <dsp:txXfrm rot="-5400000">
        <a:off x="3487776" y="332188"/>
        <a:ext cx="2826691" cy="1724243"/>
      </dsp:txXfrm>
    </dsp:sp>
    <dsp:sp modelId="{7374AD62-5CFE-4C26-B444-9B218113745F}">
      <dsp:nvSpPr>
        <dsp:cNvPr id="0" name=""/>
        <dsp:cNvSpPr/>
      </dsp:nvSpPr>
      <dsp:spPr>
        <a:xfrm>
          <a:off x="966" y="59"/>
          <a:ext cx="3486810" cy="238849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solidFill>
                <a:schemeClr val="tx1"/>
              </a:solidFill>
            </a:rPr>
            <a:t>Початкове технічне моделювання. Технологія виготовлення розгорток автомобілів</a:t>
          </a:r>
          <a:r>
            <a:rPr lang="uk-UA" sz="1600" kern="1200" dirty="0" smtClean="0">
              <a:solidFill>
                <a:schemeClr val="tx1"/>
              </a:solidFill>
            </a:rPr>
            <a:t> / за ред. О. </a:t>
          </a:r>
          <a:r>
            <a:rPr lang="uk-UA" sz="1600" kern="1200" dirty="0" err="1" smtClean="0">
              <a:solidFill>
                <a:schemeClr val="tx1"/>
              </a:solidFill>
            </a:rPr>
            <a:t>Урманець</a:t>
          </a:r>
          <a:r>
            <a:rPr lang="uk-UA" sz="1600" kern="1200" dirty="0" smtClean="0">
              <a:solidFill>
                <a:schemeClr val="tx1"/>
              </a:solidFill>
            </a:rPr>
            <a:t> – К.: </a:t>
          </a:r>
          <a:r>
            <a:rPr lang="uk-UA" sz="1600" kern="1200" dirty="0" err="1" smtClean="0">
              <a:solidFill>
                <a:schemeClr val="tx1"/>
              </a:solidFill>
            </a:rPr>
            <a:t>Шк.світ</a:t>
          </a:r>
          <a:r>
            <a:rPr lang="uk-UA" sz="1600" kern="1200" dirty="0" smtClean="0">
              <a:solidFill>
                <a:schemeClr val="tx1"/>
              </a:solidFill>
            </a:rPr>
            <a:t>, 2014. – 112 с. – (Бібліотека «Шкільного світу»).</a:t>
          </a:r>
        </a:p>
      </dsp:txBody>
      <dsp:txXfrm>
        <a:off x="117563" y="116656"/>
        <a:ext cx="3253616" cy="2155305"/>
      </dsp:txXfrm>
    </dsp:sp>
    <dsp:sp modelId="{B2507F41-582E-4578-9558-822789D43ED5}">
      <dsp:nvSpPr>
        <dsp:cNvPr id="0" name=""/>
        <dsp:cNvSpPr/>
      </dsp:nvSpPr>
      <dsp:spPr>
        <a:xfrm rot="5400000">
          <a:off x="3967641" y="2218216"/>
          <a:ext cx="1910799" cy="296803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Char char="••"/>
          </a:pPr>
          <a:r>
            <a:rPr lang="uk-UA" sz="1300" kern="1200" dirty="0" smtClean="0">
              <a:latin typeface="+mj-lt"/>
              <a:ea typeface="Times New Roman" pitchFamily="18" charset="0"/>
              <a:cs typeface="Arial" pitchFamily="34" charset="0"/>
            </a:rPr>
            <a:t> Опубліковано в газеті «</a:t>
          </a:r>
          <a:r>
            <a:rPr lang="uk-UA" sz="1300" kern="1200" dirty="0" err="1" smtClean="0">
              <a:latin typeface="+mj-lt"/>
              <a:ea typeface="Times New Roman" pitchFamily="18" charset="0"/>
              <a:cs typeface="Arial" pitchFamily="34" charset="0"/>
            </a:rPr>
            <a:t>Позашкілля</a:t>
          </a:r>
          <a:r>
            <a:rPr lang="uk-UA" sz="1300" kern="1200" dirty="0" smtClean="0">
              <a:latin typeface="+mj-lt"/>
              <a:ea typeface="Times New Roman" pitchFamily="18" charset="0"/>
              <a:cs typeface="Arial" pitchFamily="34" charset="0"/>
            </a:rPr>
            <a:t>» №7, липень, 2013р., ст.47-51</a:t>
          </a:r>
          <a:endParaRPr lang="uk-UA" sz="1300" kern="1200" dirty="0" smtClean="0">
            <a:latin typeface="+mj-lt"/>
            <a:cs typeface="Arial" pitchFamily="34" charset="0"/>
          </a:endParaRP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300" kern="1200" dirty="0" smtClean="0"/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300" kern="1200" dirty="0"/>
        </a:p>
      </dsp:txBody>
      <dsp:txXfrm rot="-5400000">
        <a:off x="3439024" y="2840111"/>
        <a:ext cx="2874756" cy="1724243"/>
      </dsp:txXfrm>
    </dsp:sp>
    <dsp:sp modelId="{A795F3FF-D089-4290-A36F-92EF33464214}">
      <dsp:nvSpPr>
        <dsp:cNvPr id="0" name=""/>
        <dsp:cNvSpPr/>
      </dsp:nvSpPr>
      <dsp:spPr>
        <a:xfrm>
          <a:off x="73653" y="2448272"/>
          <a:ext cx="3438058" cy="238849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err="1" smtClean="0">
              <a:solidFill>
                <a:schemeClr val="accent1">
                  <a:lumMod val="25000"/>
                </a:schemeClr>
              </a:solidFill>
              <a:ea typeface="Times New Roman" pitchFamily="18" charset="0"/>
              <a:cs typeface="Arial" pitchFamily="34" charset="0"/>
            </a:rPr>
            <a:t>Урманець</a:t>
          </a:r>
          <a:r>
            <a:rPr lang="ru-RU" sz="1600" kern="1200" dirty="0" smtClean="0">
              <a:solidFill>
                <a:schemeClr val="accent1">
                  <a:lumMod val="25000"/>
                </a:schemeClr>
              </a:solidFill>
              <a:ea typeface="Times New Roman" pitchFamily="18" charset="0"/>
              <a:cs typeface="Arial" pitchFamily="34" charset="0"/>
            </a:rPr>
            <a:t> О.Д. </a:t>
          </a:r>
          <a:r>
            <a:rPr lang="uk-UA" sz="1600" b="1" kern="1200" dirty="0" smtClean="0">
              <a:solidFill>
                <a:schemeClr val="accent1">
                  <a:lumMod val="25000"/>
                </a:schemeClr>
              </a:solidFill>
              <a:ea typeface="Times New Roman" pitchFamily="18" charset="0"/>
              <a:cs typeface="Arial" pitchFamily="34" charset="0"/>
            </a:rPr>
            <a:t>Розгорнутий конспект інтегрованого заняття</a:t>
          </a:r>
          <a:r>
            <a:rPr lang="uk-UA" sz="1600" kern="1200" dirty="0" smtClean="0">
              <a:solidFill>
                <a:schemeClr val="accent1">
                  <a:lumMod val="25000"/>
                </a:schemeClr>
              </a:solidFill>
              <a:ea typeface="Times New Roman" pitchFamily="18" charset="0"/>
              <a:cs typeface="Arial" pitchFamily="34" charset="0"/>
            </a:rPr>
            <a:t> у гуртку «Початкове технічне моделювання» на тему </a:t>
          </a:r>
          <a:r>
            <a:rPr lang="uk-UA" sz="1600" b="1" i="1" kern="1200" dirty="0" smtClean="0">
              <a:solidFill>
                <a:schemeClr val="accent1">
                  <a:lumMod val="25000"/>
                </a:schemeClr>
              </a:solidFill>
              <a:ea typeface="Times New Roman" pitchFamily="18" charset="0"/>
              <a:cs typeface="Arial" pitchFamily="34" charset="0"/>
            </a:rPr>
            <a:t>«Легендарна судно модель-козацька чайка»</a:t>
          </a:r>
          <a:endParaRPr lang="uk-UA" sz="1600" kern="1200" dirty="0" smtClean="0">
            <a:solidFill>
              <a:schemeClr val="accent1">
                <a:lumMod val="25000"/>
              </a:schemeClr>
            </a:solidFill>
            <a:cs typeface="Arial" pitchFamily="34" charset="0"/>
          </a:endParaRPr>
        </a:p>
        <a:p>
          <a:pPr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kern="1200" dirty="0"/>
        </a:p>
      </dsp:txBody>
      <dsp:txXfrm>
        <a:off x="190250" y="2564869"/>
        <a:ext cx="3204864" cy="2155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fld id="{B933C3A1-1520-47CB-9362-F34ACBAEF4BB}" type="datetimeFigureOut">
              <a:rPr lang="uk-UA" smtClean="0"/>
              <a:pPr/>
              <a:t>24.05.2016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53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7" tIns="46003" rIns="92007" bIns="46003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2007" tIns="46003" rIns="92007" bIns="460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1D230F3B-0B41-4124-87C4-B0BF67C8042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303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У будинку творчості створена система вдосконалення </a:t>
            </a:r>
            <a:r>
              <a:rPr lang="uk-UA" dirty="0" err="1"/>
              <a:t>педмайстерності</a:t>
            </a:r>
            <a:r>
              <a:rPr lang="uk-UA" dirty="0"/>
              <a:t>.  В нас працює  «Школа педагогічної майстерності», проводяться  засідання творчих груп, майстер-класи, семінари-тренінги, де активно використовуються інтерактивні форми методичної роботи. Кожен педагог нашого закладу працює над індивідуальною проблемою самоосвіти, за результатами якої, як правило, проводить творчий звіт на </a:t>
            </a:r>
            <a:r>
              <a:rPr lang="uk-UA" dirty="0" err="1"/>
              <a:t>методоб’єднаннях</a:t>
            </a:r>
            <a:r>
              <a:rPr lang="uk-UA" dirty="0"/>
              <a:t>  керівників гуртків висвітлюючи свої  теоретичні та практичні  напрацювання 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1999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069">
              <a:defRPr/>
            </a:pPr>
            <a:r>
              <a:rPr lang="uk-UA" dirty="0"/>
              <a:t>Кращими творчими здобутками педагоги мають можливість поділитися в створених </a:t>
            </a:r>
            <a:r>
              <a:rPr lang="uk-UA" dirty="0" err="1"/>
              <a:t>блогах</a:t>
            </a:r>
            <a:r>
              <a:rPr lang="uk-UA" dirty="0"/>
              <a:t>,  під час професійних конкурсів, змагань, методичних виставок та в творчих майстернях..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9520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uk-UA" dirty="0"/>
              <a:t>Результати методичної роботи виявляються  у підвищенні рівня фахової майстерності педагогів, залучені освітян до участі у різноманітних професійних конкурсах. Так за 10 років існування конкурсу «Джерело творчості»  4 педагогів досить успішно взяли участь у різних номінаціях, двоє стали переможцями Всеукраїнського конкурсу і захищали честь у фіналі в м. Києві.</a:t>
            </a:r>
          </a:p>
        </p:txBody>
      </p:sp>
      <p:sp>
        <p:nvSpPr>
          <p:cNvPr id="78852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8CA4A9A-D766-492A-925E-3B615B08A0F4}" type="slidenum">
              <a:rPr lang="uk-UA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6</a:t>
            </a:fld>
            <a:endParaRPr lang="uk-UA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Методична рада БТШ, вивчивши відповідні методичні матеріали щороку доповнює програму цілеспрямованого запровадження інноваційних технологій в практику навчально-виховного процесу закладу через науково-дослідні, інформаційно-пізнавальні, творчі та інші проекти керівників гуртків, де результатом проведеної роботи є написання оригінальних методичних робіт за обраною темою, відповідно про свого профілю.  Тільки за останні 5 років педагоги здобули 36 на обласному та 11 на Всеукраїнському рівні перемог у конкурсах методичних розробок та посібників.</a:t>
            </a:r>
          </a:p>
          <a:p>
            <a:r>
              <a:rPr lang="uk-UA" dirty="0"/>
              <a:t>Дана гістограма показує активність педагогів  за ці роки. Ми бачимо, що 2012 рік вплинув на нас тим, що мережу гуртків через скорочення фінансування було скорочено в 2 рази. А в 2015 році на нас вплинула ситуація в країні і звичайно, невизначеність статусу позашкільної освіти у  проекті нового закону «Про освіту».  Адже моральний і психологічний стан  має неабиякий вплив на кожного з нас.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09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069">
              <a:defRPr/>
            </a:pPr>
            <a:r>
              <a:rPr lang="uk-UA" dirty="0"/>
              <a:t>Переможці та призери обласного конкурсу на кращу методичну розробку науково-технічної творчості.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407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069">
              <a:defRPr/>
            </a:pPr>
            <a:r>
              <a:rPr lang="uk-UA" dirty="0">
                <a:latin typeface="Times New Roman"/>
                <a:ea typeface="Calibri"/>
                <a:cs typeface="Times New Roman"/>
              </a:rPr>
              <a:t>Це переможці та призери  обласного конкурсу на кращий виховний захід у таборах літнього оздоровлення «Цікаве таборування»</a:t>
            </a:r>
            <a:endParaRPr lang="uk-UA" dirty="0"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11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>
                <a:latin typeface="Times New Roman"/>
                <a:ea typeface="Calibri"/>
              </a:rPr>
              <a:t>Матеріали з досвіду роботи  стали переможцями і таких конкурсів: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811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BBEAA-CD15-4470-8252-78A6D3BD20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0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8DE4D-86B6-4C3A-B2A9-F25E53F45E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1" y="274639"/>
            <a:ext cx="21717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3627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CCF1E-A1C8-4032-9AEF-E28A52C9CF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93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2FF7B-7DFA-41FA-BD00-FAB7743D78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1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E16308-F5C5-4F5A-8546-40559791E108}" type="datetime1">
              <a:rPr lang="ru-RU">
                <a:solidFill>
                  <a:srgbClr val="000000"/>
                </a:solidFill>
              </a:rPr>
              <a:pPr/>
              <a:t>24.05.2016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D88DF9-795F-4036-B053-0A89CCFAFDC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14901"/>
      </p:ext>
    </p:extLst>
  </p:cSld>
  <p:clrMapOvr>
    <a:masterClrMapping/>
  </p:clrMapOvr>
  <p:transition spd="med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082AB-434A-499C-983A-826644F86A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9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627F9-A853-467E-9355-C66DE32320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0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4A2A4-29CF-4E0B-A87C-860507332C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3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FBF1B-8A46-462D-BF86-AD06A392D6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07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9CF1-C05F-4054-A692-89B14B03D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7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8FA2B-1B68-430B-A803-770F73479E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7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81EE4-9DC8-423E-91D6-97632A7C3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1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E09B5-73B0-4E2E-B3A0-51791755D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5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74638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8DCB5-5741-40E2-B51A-C6C6D30879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7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oleObject" Target="../embeddings/_____Microsoft_Excel_97-20031.xls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ий сувій 4"/>
          <p:cNvSpPr/>
          <p:nvPr/>
        </p:nvSpPr>
        <p:spPr>
          <a:xfrm>
            <a:off x="239929" y="2370157"/>
            <a:ext cx="4896544" cy="2520280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004" y="2697148"/>
            <a:ext cx="3665020" cy="576064"/>
          </a:xfrm>
        </p:spPr>
        <p:txBody>
          <a:bodyPr>
            <a:normAutofit/>
          </a:bodyPr>
          <a:lstStyle/>
          <a:p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МОЄ ПЕДАГОГІЧНЕ КРЕДО</a:t>
            </a:r>
            <a:endPara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588378" y="3271964"/>
            <a:ext cx="4199646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кожного є доля, є талан,</a:t>
            </a:r>
            <a:endParaRPr kumimoji="0" lang="uk-UA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 кожен має в серці Божу іскру.</a:t>
            </a:r>
            <a:endParaRPr kumimoji="0" lang="uk-UA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 прагну у житті творить талант,</a:t>
            </a:r>
            <a:endParaRPr kumimoji="0" lang="uk-UA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Плекати долю, доброчесну й чисту.</a:t>
            </a:r>
            <a:endParaRPr kumimoji="0" lang="uk-UA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7" name="Picture 5" descr="D:\керівники гуртків\фото з керівниками\знайомтесь з нами\Оля Дмитрівна\DSC02804.JPG"/>
          <p:cNvPicPr>
            <a:picLocks noChangeAspect="1" noChangeArrowheads="1"/>
          </p:cNvPicPr>
          <p:nvPr/>
        </p:nvPicPr>
        <p:blipFill>
          <a:blip r:embed="rId2" cstate="print"/>
          <a:srcRect l="2699" t="20781" r="18165" b="11588"/>
          <a:stretch>
            <a:fillRect/>
          </a:stretch>
        </p:blipFill>
        <p:spPr bwMode="auto">
          <a:xfrm>
            <a:off x="5525056" y="1865019"/>
            <a:ext cx="3154587" cy="4043578"/>
          </a:xfrm>
          <a:prstGeom prst="rect">
            <a:avLst/>
          </a:prstGeom>
          <a:noFill/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2195736" y="6037257"/>
            <a:ext cx="65144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“Формування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творчої особистості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гуртківця”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54607" y="1556825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i="1" dirty="0" smtClean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Секрет успіху – </a:t>
            </a:r>
            <a:endParaRPr lang="en-US" b="1" i="1" dirty="0" smtClean="0">
              <a:solidFill>
                <a:srgbClr val="C0000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i="1" dirty="0" smtClean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наполегливість у досягненні мети.</a:t>
            </a:r>
            <a:endParaRPr lang="uk-UA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95536" y="5507973"/>
            <a:ext cx="285467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Педагогічна проблема</a:t>
            </a:r>
            <a:endParaRPr lang="uk-UA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2204" y="103751"/>
            <a:ext cx="8251796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rgbClr val="6324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ТВОРЧИЙ </a:t>
            </a:r>
            <a:r>
              <a:rPr lang="uk-UA" sz="2400" b="1" dirty="0" smtClean="0">
                <a:solidFill>
                  <a:srgbClr val="6324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ПОРТРЕТ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6324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методиста </a:t>
            </a:r>
            <a:r>
              <a:rPr lang="uk-UA" sz="2400" b="1" dirty="0" err="1" smtClean="0">
                <a:solidFill>
                  <a:srgbClr val="6324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Великобірківського</a:t>
            </a:r>
            <a:r>
              <a:rPr lang="uk-UA" sz="2400" b="1" dirty="0" smtClean="0">
                <a:solidFill>
                  <a:srgbClr val="6324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БТШ</a:t>
            </a:r>
          </a:p>
          <a:p>
            <a:pPr lvl="0" algn="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6324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УРМАНЕЦЬ ОЛЬГИ ДМИТРІВНИ</a:t>
            </a:r>
            <a:endParaRPr lang="uk-UA" sz="2400" b="1" dirty="0">
              <a:solidFill>
                <a:srgbClr val="6324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27004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62388" y="80963"/>
            <a:ext cx="5281612" cy="10652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2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Матеріали</a:t>
            </a:r>
            <a:br>
              <a:rPr lang="uk-UA" sz="2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досвіду  педагогів закладу </a:t>
            </a:r>
            <a:br>
              <a:rPr lang="uk-UA" sz="2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стали призерами:</a:t>
            </a:r>
            <a:endParaRPr lang="uk-UA" sz="2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25925" y="1268413"/>
            <a:ext cx="4918075" cy="5400675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uk-UA" sz="3200" dirty="0" smtClean="0">
              <a:solidFill>
                <a:srgbClr val="003366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6400" dirty="0" smtClean="0">
                <a:solidFill>
                  <a:srgbClr val="003366"/>
                </a:solidFill>
              </a:rPr>
              <a:t>Всеукраїнського конкурсу </a:t>
            </a:r>
            <a:r>
              <a:rPr lang="uk-UA" sz="6400" dirty="0">
                <a:solidFill>
                  <a:srgbClr val="003366"/>
                </a:solidFill>
              </a:rPr>
              <a:t>науково-методичних </a:t>
            </a:r>
            <a:r>
              <a:rPr lang="uk-UA" sz="6400" dirty="0" smtClean="0">
                <a:solidFill>
                  <a:srgbClr val="003366"/>
                </a:solidFill>
              </a:rPr>
              <a:t>розробок з еколого-натуралістичного напрямку позашкільної освіти </a:t>
            </a:r>
            <a:r>
              <a:rPr lang="uk-UA" sz="6400" b="1" dirty="0" err="1" smtClean="0">
                <a:solidFill>
                  <a:srgbClr val="003366"/>
                </a:solidFill>
              </a:rPr>
              <a:t>хіміко-біологічного</a:t>
            </a:r>
            <a:r>
              <a:rPr lang="uk-UA" sz="6400" b="1" dirty="0" smtClean="0">
                <a:solidFill>
                  <a:srgbClr val="003366"/>
                </a:solidFill>
              </a:rPr>
              <a:t> профілю </a:t>
            </a:r>
            <a:r>
              <a:rPr lang="uk-UA" sz="6400" dirty="0" smtClean="0">
                <a:solidFill>
                  <a:srgbClr val="003366"/>
                </a:solidFill>
              </a:rPr>
              <a:t>(2014)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uk-UA" sz="3200" b="1" i="1" dirty="0" smtClean="0">
              <a:solidFill>
                <a:srgbClr val="003366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6400" dirty="0" smtClean="0">
                <a:solidFill>
                  <a:srgbClr val="003366"/>
                </a:solidFill>
              </a:rPr>
              <a:t>Всеукраїнського конкурсу на кращу народознавчу розвідку про своїх земляків  </a:t>
            </a:r>
            <a:r>
              <a:rPr lang="uk-UA" sz="6400" b="1" i="1" dirty="0" smtClean="0">
                <a:solidFill>
                  <a:srgbClr val="003366"/>
                </a:solidFill>
              </a:rPr>
              <a:t>«Слава України» </a:t>
            </a:r>
            <a:r>
              <a:rPr lang="uk-UA" sz="6400" dirty="0" smtClean="0">
                <a:solidFill>
                  <a:srgbClr val="003366"/>
                </a:solidFill>
              </a:rPr>
              <a:t>( 2014);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uk-UA" sz="3200" dirty="0" smtClean="0">
              <a:solidFill>
                <a:srgbClr val="003366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6400" dirty="0" err="1" smtClean="0">
                <a:solidFill>
                  <a:srgbClr val="003366"/>
                </a:solidFill>
              </a:rPr>
              <a:t>Всеукраїнського</a:t>
            </a:r>
            <a:r>
              <a:rPr lang="ru-RU" sz="6400" dirty="0" smtClean="0">
                <a:solidFill>
                  <a:srgbClr val="003366"/>
                </a:solidFill>
              </a:rPr>
              <a:t>  конкурсу  на </a:t>
            </a:r>
            <a:r>
              <a:rPr lang="ru-RU" sz="6400" dirty="0" err="1">
                <a:solidFill>
                  <a:srgbClr val="003366"/>
                </a:solidFill>
              </a:rPr>
              <a:t>кращий</a:t>
            </a:r>
            <a:r>
              <a:rPr lang="ru-RU" sz="6400" dirty="0">
                <a:solidFill>
                  <a:srgbClr val="003366"/>
                </a:solidFill>
              </a:rPr>
              <a:t> </a:t>
            </a:r>
            <a:r>
              <a:rPr lang="ru-RU" sz="6400" b="1" dirty="0">
                <a:solidFill>
                  <a:srgbClr val="003366"/>
                </a:solidFill>
              </a:rPr>
              <a:t>урок/</a:t>
            </a:r>
            <a:r>
              <a:rPr lang="ru-RU" sz="6400" b="1" dirty="0" err="1">
                <a:solidFill>
                  <a:srgbClr val="003366"/>
                </a:solidFill>
              </a:rPr>
              <a:t>виховний</a:t>
            </a:r>
            <a:r>
              <a:rPr lang="ru-RU" sz="6400" b="1" dirty="0">
                <a:solidFill>
                  <a:srgbClr val="003366"/>
                </a:solidFill>
              </a:rPr>
              <a:t> </a:t>
            </a:r>
            <a:r>
              <a:rPr lang="ru-RU" sz="6400" b="1" dirty="0" err="1">
                <a:solidFill>
                  <a:srgbClr val="003366"/>
                </a:solidFill>
              </a:rPr>
              <a:t>захід</a:t>
            </a:r>
            <a:r>
              <a:rPr lang="ru-RU" sz="6400" b="1" dirty="0">
                <a:solidFill>
                  <a:srgbClr val="003366"/>
                </a:solidFill>
              </a:rPr>
              <a:t> з </a:t>
            </a:r>
            <a:r>
              <a:rPr lang="ru-RU" sz="6400" b="1" dirty="0" err="1">
                <a:solidFill>
                  <a:srgbClr val="003366"/>
                </a:solidFill>
              </a:rPr>
              <a:t>питань</a:t>
            </a:r>
            <a:r>
              <a:rPr lang="ru-RU" sz="6400" b="1" dirty="0">
                <a:solidFill>
                  <a:srgbClr val="003366"/>
                </a:solidFill>
              </a:rPr>
              <a:t> </a:t>
            </a:r>
            <a:r>
              <a:rPr lang="ru-RU" sz="6400" b="1" dirty="0" err="1">
                <a:solidFill>
                  <a:srgbClr val="003366"/>
                </a:solidFill>
              </a:rPr>
              <a:t>попередження</a:t>
            </a:r>
            <a:r>
              <a:rPr lang="ru-RU" sz="6400" b="1" dirty="0">
                <a:solidFill>
                  <a:srgbClr val="003366"/>
                </a:solidFill>
              </a:rPr>
              <a:t> та </a:t>
            </a:r>
            <a:r>
              <a:rPr lang="ru-RU" sz="6400" b="1" dirty="0" err="1">
                <a:solidFill>
                  <a:srgbClr val="003366"/>
                </a:solidFill>
              </a:rPr>
              <a:t>подолання</a:t>
            </a:r>
            <a:r>
              <a:rPr lang="ru-RU" sz="6400" b="1" dirty="0">
                <a:solidFill>
                  <a:srgbClr val="003366"/>
                </a:solidFill>
              </a:rPr>
              <a:t> </a:t>
            </a:r>
            <a:r>
              <a:rPr lang="ru-RU" sz="6400" b="1" dirty="0" err="1" smtClean="0">
                <a:solidFill>
                  <a:srgbClr val="003366"/>
                </a:solidFill>
              </a:rPr>
              <a:t>насильства</a:t>
            </a:r>
            <a:r>
              <a:rPr lang="ru-RU" sz="6400" b="1" dirty="0" smtClean="0">
                <a:solidFill>
                  <a:srgbClr val="003366"/>
                </a:solidFill>
              </a:rPr>
              <a:t> </a:t>
            </a:r>
            <a:r>
              <a:rPr lang="ru-RU" sz="6400" dirty="0" err="1">
                <a:solidFill>
                  <a:srgbClr val="003366"/>
                </a:solidFill>
              </a:rPr>
              <a:t>щодо</a:t>
            </a:r>
            <a:r>
              <a:rPr lang="ru-RU" sz="6400" dirty="0">
                <a:solidFill>
                  <a:srgbClr val="003366"/>
                </a:solidFill>
              </a:rPr>
              <a:t> </a:t>
            </a:r>
            <a:r>
              <a:rPr lang="ru-RU" sz="6400" dirty="0" err="1">
                <a:solidFill>
                  <a:srgbClr val="003366"/>
                </a:solidFill>
              </a:rPr>
              <a:t>дітей</a:t>
            </a:r>
            <a:r>
              <a:rPr lang="ru-RU" sz="6400" dirty="0">
                <a:solidFill>
                  <a:srgbClr val="003366"/>
                </a:solidFill>
              </a:rPr>
              <a:t> та </a:t>
            </a:r>
            <a:r>
              <a:rPr lang="ru-RU" sz="6400" dirty="0" err="1">
                <a:solidFill>
                  <a:srgbClr val="003366"/>
                </a:solidFill>
              </a:rPr>
              <a:t>насильства</a:t>
            </a:r>
            <a:r>
              <a:rPr lang="ru-RU" sz="6400" dirty="0">
                <a:solidFill>
                  <a:srgbClr val="003366"/>
                </a:solidFill>
              </a:rPr>
              <a:t> в </a:t>
            </a:r>
            <a:r>
              <a:rPr lang="ru-RU" sz="6400" dirty="0" smtClean="0">
                <a:solidFill>
                  <a:srgbClr val="003366"/>
                </a:solidFill>
              </a:rPr>
              <a:t>школах (2014);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3200" dirty="0" smtClean="0">
              <a:solidFill>
                <a:srgbClr val="003366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6400" dirty="0">
                <a:solidFill>
                  <a:srgbClr val="003366"/>
                </a:solidFill>
              </a:rPr>
              <a:t> </a:t>
            </a:r>
            <a:r>
              <a:rPr lang="ru-RU" sz="6400" dirty="0" err="1" smtClean="0">
                <a:solidFill>
                  <a:srgbClr val="003366"/>
                </a:solidFill>
              </a:rPr>
              <a:t>Обласного</a:t>
            </a:r>
            <a:r>
              <a:rPr lang="ru-RU" sz="6400" dirty="0" smtClean="0">
                <a:solidFill>
                  <a:srgbClr val="003366"/>
                </a:solidFill>
              </a:rPr>
              <a:t> конкурсу </a:t>
            </a:r>
            <a:r>
              <a:rPr lang="ru-RU" sz="6400" dirty="0" err="1" smtClean="0">
                <a:solidFill>
                  <a:srgbClr val="003366"/>
                </a:solidFill>
              </a:rPr>
              <a:t>вчителів</a:t>
            </a:r>
            <a:r>
              <a:rPr lang="ru-RU" sz="6400" dirty="0" smtClean="0">
                <a:solidFill>
                  <a:srgbClr val="003366"/>
                </a:solidFill>
              </a:rPr>
              <a:t> з </a:t>
            </a:r>
            <a:r>
              <a:rPr lang="ru-RU" sz="6400" dirty="0" err="1">
                <a:solidFill>
                  <a:srgbClr val="003366"/>
                </a:solidFill>
              </a:rPr>
              <a:t>підготовки</a:t>
            </a:r>
            <a:r>
              <a:rPr lang="ru-RU" sz="6400" dirty="0">
                <a:solidFill>
                  <a:srgbClr val="003366"/>
                </a:solidFill>
              </a:rPr>
              <a:t> </a:t>
            </a:r>
            <a:r>
              <a:rPr lang="ru-RU" sz="6400" dirty="0" err="1">
                <a:solidFill>
                  <a:srgbClr val="003366"/>
                </a:solidFill>
              </a:rPr>
              <a:t>навчальних</a:t>
            </a:r>
            <a:r>
              <a:rPr lang="ru-RU" sz="6400" dirty="0">
                <a:solidFill>
                  <a:srgbClr val="003366"/>
                </a:solidFill>
              </a:rPr>
              <a:t> </a:t>
            </a:r>
            <a:r>
              <a:rPr lang="ru-RU" sz="6400" dirty="0" err="1">
                <a:solidFill>
                  <a:srgbClr val="003366"/>
                </a:solidFill>
              </a:rPr>
              <a:t>матеріалів</a:t>
            </a:r>
            <a:r>
              <a:rPr lang="ru-RU" sz="6400" dirty="0">
                <a:solidFill>
                  <a:srgbClr val="003366"/>
                </a:solidFill>
              </a:rPr>
              <a:t> </a:t>
            </a:r>
            <a:r>
              <a:rPr lang="ru-RU" sz="6400" dirty="0" err="1">
                <a:solidFill>
                  <a:srgbClr val="003366"/>
                </a:solidFill>
              </a:rPr>
              <a:t>щодо</a:t>
            </a:r>
            <a:r>
              <a:rPr lang="ru-RU" sz="6400" dirty="0">
                <a:solidFill>
                  <a:srgbClr val="003366"/>
                </a:solidFill>
              </a:rPr>
              <a:t> </a:t>
            </a:r>
            <a:r>
              <a:rPr lang="ru-RU" sz="6400" dirty="0" err="1">
                <a:solidFill>
                  <a:srgbClr val="003366"/>
                </a:solidFill>
              </a:rPr>
              <a:t>питань</a:t>
            </a:r>
            <a:r>
              <a:rPr lang="ru-RU" sz="6400" dirty="0">
                <a:solidFill>
                  <a:srgbClr val="003366"/>
                </a:solidFill>
              </a:rPr>
              <a:t> </a:t>
            </a:r>
            <a:r>
              <a:rPr lang="ru-RU" sz="6400" b="1" dirty="0" err="1">
                <a:solidFill>
                  <a:srgbClr val="003366"/>
                </a:solidFill>
              </a:rPr>
              <a:t>енергоефективності</a:t>
            </a:r>
            <a:r>
              <a:rPr lang="ru-RU" sz="6400" b="1" dirty="0">
                <a:solidFill>
                  <a:srgbClr val="003366"/>
                </a:solidFill>
              </a:rPr>
              <a:t> </a:t>
            </a:r>
            <a:r>
              <a:rPr lang="ru-RU" sz="6400" b="1" dirty="0" smtClean="0">
                <a:solidFill>
                  <a:srgbClr val="003366"/>
                </a:solidFill>
              </a:rPr>
              <a:t>та </a:t>
            </a:r>
            <a:r>
              <a:rPr lang="ru-RU" sz="6400" b="1" dirty="0" err="1">
                <a:solidFill>
                  <a:srgbClr val="003366"/>
                </a:solidFill>
              </a:rPr>
              <a:t>ефективного</a:t>
            </a:r>
            <a:r>
              <a:rPr lang="ru-RU" sz="6400" b="1" dirty="0">
                <a:solidFill>
                  <a:srgbClr val="003366"/>
                </a:solidFill>
              </a:rPr>
              <a:t> </a:t>
            </a:r>
            <a:r>
              <a:rPr lang="ru-RU" sz="6400" b="1" dirty="0" err="1">
                <a:solidFill>
                  <a:srgbClr val="003366"/>
                </a:solidFill>
              </a:rPr>
              <a:t>використання</a:t>
            </a:r>
            <a:r>
              <a:rPr lang="ru-RU" sz="6400" b="1" dirty="0">
                <a:solidFill>
                  <a:srgbClr val="003366"/>
                </a:solidFill>
              </a:rPr>
              <a:t> </a:t>
            </a:r>
            <a:r>
              <a:rPr lang="ru-RU" sz="6400" b="1" dirty="0" err="1">
                <a:solidFill>
                  <a:srgbClr val="003366"/>
                </a:solidFill>
              </a:rPr>
              <a:t>відновлювальної</a:t>
            </a:r>
            <a:r>
              <a:rPr lang="ru-RU" sz="6400" b="1" dirty="0">
                <a:solidFill>
                  <a:srgbClr val="003366"/>
                </a:solidFill>
              </a:rPr>
              <a:t> </a:t>
            </a:r>
            <a:r>
              <a:rPr lang="ru-RU" sz="6400" b="1" dirty="0" err="1">
                <a:solidFill>
                  <a:srgbClr val="003366"/>
                </a:solidFill>
              </a:rPr>
              <a:t>енергії</a:t>
            </a:r>
            <a:r>
              <a:rPr lang="ru-RU" sz="6400" dirty="0" smtClean="0">
                <a:solidFill>
                  <a:srgbClr val="003366"/>
                </a:solidFill>
              </a:rPr>
              <a:t>. (2014)</a:t>
            </a:r>
            <a:endParaRPr lang="ru-RU" sz="6400" dirty="0">
              <a:solidFill>
                <a:srgbClr val="003366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56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uk-UA" sz="5600" b="1" i="1" dirty="0" smtClean="0"/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 rotWithShape="1">
          <a:blip r:embed="rId3"/>
          <a:srcRect l="7622" t="15946" r="62917" b="10288"/>
          <a:stretch/>
        </p:blipFill>
        <p:spPr bwMode="auto">
          <a:xfrm>
            <a:off x="2278063" y="1484784"/>
            <a:ext cx="1535112" cy="2160587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7" name="Picture 13"/>
          <p:cNvPicPr>
            <a:picLocks noChangeAspect="1" noChangeArrowheads="1"/>
          </p:cNvPicPr>
          <p:nvPr/>
        </p:nvPicPr>
        <p:blipFill rotWithShape="1">
          <a:blip r:embed="rId4"/>
          <a:srcRect l="8981" t="18158" r="60750" b="6405"/>
          <a:stretch/>
        </p:blipFill>
        <p:spPr bwMode="auto">
          <a:xfrm>
            <a:off x="263203" y="4326869"/>
            <a:ext cx="1539875" cy="2160588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9" name="Picture 15"/>
          <p:cNvPicPr>
            <a:picLocks noChangeAspect="1" noChangeArrowheads="1"/>
          </p:cNvPicPr>
          <p:nvPr/>
        </p:nvPicPr>
        <p:blipFill rotWithShape="1">
          <a:blip r:embed="rId5"/>
          <a:srcRect l="7729" t="15749" r="62868" b="9409"/>
          <a:stretch/>
        </p:blipFill>
        <p:spPr bwMode="auto">
          <a:xfrm>
            <a:off x="2195513" y="4148138"/>
            <a:ext cx="1617662" cy="2312987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8" name="Picture 14"/>
          <p:cNvPicPr>
            <a:picLocks noChangeAspect="1" noChangeArrowheads="1"/>
          </p:cNvPicPr>
          <p:nvPr/>
        </p:nvPicPr>
        <p:blipFill rotWithShape="1">
          <a:blip r:embed="rId6"/>
          <a:srcRect l="7548" t="16001" r="62724" b="9481"/>
          <a:stretch/>
        </p:blipFill>
        <p:spPr bwMode="auto">
          <a:xfrm>
            <a:off x="323528" y="945356"/>
            <a:ext cx="1479550" cy="2087563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336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221116" cy="107984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3600" b="1" i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Видавнича діяльність </a:t>
            </a:r>
            <a:endParaRPr lang="uk-UA" sz="3600" b="1" i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2034" name="Picture 2" descr="C:\Users\Acer\Documents\Scanned Documents\Зображення (17).jpg"/>
          <p:cNvPicPr>
            <a:picLocks noGrp="1" noChangeAspect="1" noChangeArrowheads="1"/>
          </p:cNvPicPr>
          <p:nvPr>
            <p:ph type="dgm" idx="1"/>
          </p:nvPr>
        </p:nvPicPr>
        <p:blipFill>
          <a:blip r:embed="rId2"/>
          <a:stretch>
            <a:fillRect/>
          </a:stretch>
        </p:blipFill>
        <p:spPr>
          <a:xfrm>
            <a:off x="179512" y="1412776"/>
            <a:ext cx="1801162" cy="2476243"/>
          </a:xfrm>
          <a:ln w="38100" cap="sq">
            <a:solidFill>
              <a:srgbClr val="00336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7116E-2EF7-4A08-837C-357DA79DC46D}" type="slidenum">
              <a:rPr lang="uk-UA" smtClean="0"/>
              <a:pPr>
                <a:defRPr/>
              </a:pPr>
              <a:t>11</a:t>
            </a:fld>
            <a:endParaRPr lang="uk-UA"/>
          </a:p>
        </p:txBody>
      </p:sp>
      <p:pic>
        <p:nvPicPr>
          <p:cNvPr id="172035" name="Picture 3" descr="C:\Users\Acer\Documents\Scanned Documents\Зображення (5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4005064"/>
            <a:ext cx="1923256" cy="2547138"/>
          </a:xfrm>
          <a:prstGeom prst="rect">
            <a:avLst/>
          </a:prstGeom>
          <a:ln w="38100" cap="sq">
            <a:solidFill>
              <a:srgbClr val="0033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88260542"/>
              </p:ext>
            </p:extLst>
          </p:nvPr>
        </p:nvGraphicFramePr>
        <p:xfrm>
          <a:off x="2483768" y="1340768"/>
          <a:ext cx="640871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4760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9" name="Picture 5" descr="F:\патріотична методичка\10448466_1669592323307993_2281678448913136720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41987"/>
            <a:ext cx="4525124" cy="30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86800" cy="841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Беру участь в організації 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базі будинку творчості </a:t>
            </a:r>
            <a:b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районних  змагань, виставок, конкурсів</a:t>
            </a:r>
            <a:endParaRPr lang="uk-UA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356992"/>
            <a:ext cx="3024188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Районний конкурс-виставка технічної творчості та декоративно-прикладного мистецтва</a:t>
            </a:r>
          </a:p>
        </p:txBody>
      </p:sp>
      <p:pic>
        <p:nvPicPr>
          <p:cNvPr id="108546" name="Picture 2" descr="F:\патріотична методичка\12909438_957546920966451_3717640263146016311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3483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 descr="F:\патріотична методичка\12374732_1640741016193124_4494185035352964525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72" y="993472"/>
            <a:ext cx="4100279" cy="27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94769" y="3464714"/>
            <a:ext cx="302418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конкурс-виставка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«Замість ялинки </a:t>
            </a:r>
            <a:r>
              <a:rPr lang="uk-UA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–зимовий</a:t>
            </a:r>
            <a:r>
              <a:rPr lang="uk-UA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 букет»</a:t>
            </a:r>
            <a:endParaRPr lang="uk-UA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8517" y="6328619"/>
            <a:ext cx="302418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Районні змагання з початкового технічного моделювання</a:t>
            </a:r>
            <a:endParaRPr lang="uk-UA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endParaRPr>
          </a:p>
        </p:txBody>
      </p:sp>
    </p:spTree>
  </p:cSld>
  <p:clrMapOvr>
    <a:masterClrMapping/>
  </p:clrMapOvr>
  <p:transition spd="med" advTm="778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0"/>
            <a:ext cx="8686800" cy="841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КУРАТОР РАЙОННОЇ РАДИ СТАРШОКЛАСНИКІВ </a:t>
            </a:r>
            <a:br>
              <a:rPr lang="uk-UA" sz="2000" b="1" dirty="0" smtClean="0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i="1" dirty="0" smtClean="0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“ДІТИ СУЧАСНОСТІ” </a:t>
            </a:r>
            <a:r>
              <a:rPr lang="uk-UA" sz="2000" b="1" i="1" dirty="0" smtClean="0">
                <a:solidFill>
                  <a:schemeClr val="accent3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ОРГАНІЗОВУЮ НАВЧАННЯ ТА РОБОТУ ЛІДЕРІВ </a:t>
            </a:r>
            <a:endParaRPr lang="uk-UA" sz="2000" b="1" i="1" dirty="0">
              <a:solidFill>
                <a:schemeClr val="accent3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9570" name="Picture 2" descr="F:\патріотична методичка\11050848_1662192544047971_2901511444333140571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4" y="803905"/>
            <a:ext cx="4176464" cy="27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Picture 4" descr="F:\патріотична методичка\1400338_1662198574047368_458403725458097665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29" y="1008042"/>
            <a:ext cx="4064478" cy="270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2" name="Picture 2" descr="C:\Users\BTSH\Desktop\День Європи\IMG_64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" b="4218"/>
          <a:stretch/>
        </p:blipFill>
        <p:spPr bwMode="auto">
          <a:xfrm>
            <a:off x="670006" y="3717032"/>
            <a:ext cx="4247980" cy="296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3" name="Picture 3" descr="C:\Users\BTSH\Desktop\День Європи\IMG_66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58" y="3881809"/>
            <a:ext cx="3945949" cy="26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741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8" name="Picture 8" descr="D:\керівники гуртків\фото з керівниками\знайомтесь з нами\Оля Дмитрівна\DSC02807.JPG"/>
          <p:cNvPicPr>
            <a:picLocks noChangeAspect="1" noChangeArrowheads="1"/>
          </p:cNvPicPr>
          <p:nvPr/>
        </p:nvPicPr>
        <p:blipFill>
          <a:blip r:embed="rId2" cstate="print"/>
          <a:srcRect t="8794" b="6200"/>
          <a:stretch>
            <a:fillRect/>
          </a:stretch>
        </p:blipFill>
        <p:spPr bwMode="auto">
          <a:xfrm>
            <a:off x="2843808" y="1340768"/>
            <a:ext cx="3168352" cy="4039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196" name="Rectangle 100"/>
          <p:cNvSpPr>
            <a:spLocks noChangeArrowheads="1"/>
          </p:cNvSpPr>
          <p:nvPr/>
        </p:nvSpPr>
        <p:spPr bwMode="auto">
          <a:xfrm>
            <a:off x="6300192" y="3573016"/>
            <a:ext cx="2124075" cy="935037"/>
          </a:xfrm>
          <a:prstGeom prst="rect">
            <a:avLst/>
          </a:pr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400" b="1" dirty="0" smtClean="0">
                <a:cs typeface="Times New Roman" pitchFamily="18" charset="0"/>
              </a:rPr>
              <a:t>Грамота українського </a:t>
            </a:r>
            <a:r>
              <a:rPr lang="uk-UA" sz="1400" b="1" dirty="0">
                <a:cs typeface="Times New Roman" pitchFamily="18" charset="0"/>
              </a:rPr>
              <a:t>державного центру туризму і краєзнавства</a:t>
            </a:r>
            <a:endParaRPr lang="uk-UA" sz="1400" dirty="0">
              <a:cs typeface="Times New Roman" pitchFamily="18" charset="0"/>
            </a:endParaRPr>
          </a:p>
        </p:txBody>
      </p:sp>
      <p:sp>
        <p:nvSpPr>
          <p:cNvPr id="8223" name="Rectangle 116"/>
          <p:cNvSpPr>
            <a:spLocks noChangeArrowheads="1"/>
          </p:cNvSpPr>
          <p:nvPr/>
        </p:nvSpPr>
        <p:spPr bwMode="auto">
          <a:xfrm>
            <a:off x="0" y="1371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52" name="Rectangle 71"/>
          <p:cNvSpPr>
            <a:spLocks noChangeArrowheads="1"/>
          </p:cNvSpPr>
          <p:nvPr/>
        </p:nvSpPr>
        <p:spPr bwMode="auto">
          <a:xfrm>
            <a:off x="0" y="404664"/>
            <a:ext cx="1625600" cy="10064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uk-UA" sz="1400" b="1" dirty="0" smtClean="0">
                <a:cs typeface="Times New Roman" pitchFamily="18" charset="0"/>
              </a:rPr>
              <a:t>Грамота </a:t>
            </a:r>
            <a:r>
              <a:rPr lang="uk-UA" sz="1400" b="1" dirty="0">
                <a:cs typeface="Times New Roman" pitchFamily="18" charset="0"/>
              </a:rPr>
              <a:t>Міністерства освіти і науки, молоді і спорту</a:t>
            </a:r>
            <a:endParaRPr lang="uk-UA" sz="1400" dirty="0">
              <a:cs typeface="Times New Roman" pitchFamily="18" charset="0"/>
            </a:endParaRPr>
          </a:p>
        </p:txBody>
      </p:sp>
      <p:pic>
        <p:nvPicPr>
          <p:cNvPr id="102401" name="Picture 1" descr="D:\документація\педпрацівники\нагородні листи\подання Урманець-2013\Зображення (2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63117">
            <a:off x="7380312" y="476672"/>
            <a:ext cx="1539408" cy="2160240"/>
          </a:xfrm>
          <a:prstGeom prst="rect">
            <a:avLst/>
          </a:prstGeom>
          <a:noFill/>
        </p:spPr>
      </p:pic>
      <p:pic>
        <p:nvPicPr>
          <p:cNvPr id="102402" name="Picture 2" descr="D:\документація\педпрацівники\нагородні листи\подання Урманець-2013\Зображення (3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99504">
            <a:off x="4818449" y="455119"/>
            <a:ext cx="1512168" cy="2128225"/>
          </a:xfrm>
          <a:prstGeom prst="rect">
            <a:avLst/>
          </a:prstGeom>
          <a:noFill/>
        </p:spPr>
      </p:pic>
      <p:sp>
        <p:nvSpPr>
          <p:cNvPr id="8194" name="Rectangle 109"/>
          <p:cNvSpPr>
            <a:spLocks noChangeArrowheads="1"/>
          </p:cNvSpPr>
          <p:nvPr/>
        </p:nvSpPr>
        <p:spPr bwMode="auto">
          <a:xfrm>
            <a:off x="5076056" y="0"/>
            <a:ext cx="3096344" cy="50333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400" b="1" dirty="0">
                <a:cs typeface="Times New Roman" pitchFamily="18" charset="0"/>
              </a:rPr>
              <a:t>Почесні грамоти </a:t>
            </a:r>
            <a:endParaRPr lang="uk-UA" sz="1400" b="1" dirty="0" smtClean="0">
              <a:cs typeface="Times New Roman" pitchFamily="18" charset="0"/>
            </a:endParaRPr>
          </a:p>
          <a:p>
            <a:pPr algn="ctr"/>
            <a:r>
              <a:rPr lang="uk-UA" sz="1400" b="1" dirty="0" smtClean="0">
                <a:cs typeface="Times New Roman" pitchFamily="18" charset="0"/>
              </a:rPr>
              <a:t>Міністерства </a:t>
            </a:r>
            <a:r>
              <a:rPr lang="uk-UA" sz="1400" b="1" dirty="0">
                <a:cs typeface="Times New Roman" pitchFamily="18" charset="0"/>
              </a:rPr>
              <a:t>освіти і науки України</a:t>
            </a:r>
            <a:endParaRPr lang="uk-UA" sz="1400" dirty="0">
              <a:cs typeface="Times New Roman" pitchFamily="18" charset="0"/>
            </a:endParaRPr>
          </a:p>
        </p:txBody>
      </p:sp>
      <p:pic>
        <p:nvPicPr>
          <p:cNvPr id="102403" name="Picture 3" descr="D:\документація\педпрацівники\нагородні листи\подання Урманець-2013\Зображення (3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764704"/>
            <a:ext cx="1503291" cy="2088231"/>
          </a:xfrm>
          <a:prstGeom prst="rect">
            <a:avLst/>
          </a:prstGeom>
          <a:noFill/>
        </p:spPr>
      </p:pic>
      <p:pic>
        <p:nvPicPr>
          <p:cNvPr id="102404" name="Picture 4" descr="D:\документація\педпрацівники\нагородні листи\подання Урманець-2013\Зображення (2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2128">
            <a:off x="1435159" y="403563"/>
            <a:ext cx="1534916" cy="2160240"/>
          </a:xfrm>
          <a:prstGeom prst="rect">
            <a:avLst/>
          </a:prstGeom>
          <a:noFill/>
        </p:spPr>
      </p:pic>
      <p:pic>
        <p:nvPicPr>
          <p:cNvPr id="102405" name="Picture 5" descr="D:\документація\педпрацівники\нагородні листи\подання Урманець-2013\Зображення (26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40826">
            <a:off x="2115709" y="3854838"/>
            <a:ext cx="1605416" cy="2286492"/>
          </a:xfrm>
          <a:prstGeom prst="rect">
            <a:avLst/>
          </a:prstGeom>
          <a:noFill/>
        </p:spPr>
      </p:pic>
      <p:pic>
        <p:nvPicPr>
          <p:cNvPr id="102406" name="Picture 6" descr="D:\документація\педпрацівники\нагородні листи\подання Урманець-2013\Зображення (20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96755">
            <a:off x="227362" y="3938667"/>
            <a:ext cx="1721024" cy="2415101"/>
          </a:xfrm>
          <a:prstGeom prst="rect">
            <a:avLst/>
          </a:prstGeom>
          <a:noFill/>
        </p:spPr>
      </p:pic>
      <p:pic>
        <p:nvPicPr>
          <p:cNvPr id="102407" name="Picture 7" descr="D:\документація\педпрацівники\нагородні листи\подання Урманець-2013\Зображення (27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27807">
            <a:off x="7304385" y="4400266"/>
            <a:ext cx="1670218" cy="2343806"/>
          </a:xfrm>
          <a:prstGeom prst="rect">
            <a:avLst/>
          </a:prstGeom>
          <a:noFill/>
        </p:spPr>
      </p:pic>
      <p:sp>
        <p:nvSpPr>
          <p:cNvPr id="8195" name="Rectangle 69"/>
          <p:cNvSpPr>
            <a:spLocks noChangeArrowheads="1"/>
          </p:cNvSpPr>
          <p:nvPr/>
        </p:nvSpPr>
        <p:spPr bwMode="auto">
          <a:xfrm>
            <a:off x="3635896" y="6140450"/>
            <a:ext cx="2160587" cy="717550"/>
          </a:xfrm>
          <a:prstGeom prst="rect">
            <a:avLst/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400" b="1" dirty="0">
                <a:cs typeface="Times New Roman" pitchFamily="18" charset="0"/>
              </a:rPr>
              <a:t>Грамоти українського державного центру позашкільної освіти</a:t>
            </a:r>
            <a:endParaRPr lang="uk-UA" sz="1400" dirty="0">
              <a:cs typeface="Times New Roman" pitchFamily="18" charset="0"/>
            </a:endParaRPr>
          </a:p>
        </p:txBody>
      </p:sp>
      <p:pic>
        <p:nvPicPr>
          <p:cNvPr id="104449" name="Picture 1" descr="C:\Users\Acer\Documents\Scanned Documents\Зображення (1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1978" y="4869161"/>
            <a:ext cx="1407814" cy="198884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9516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керівники гуртків\фото з керівниками\День вчителя 05.10.2012р\IMG_1016.jpg"/>
          <p:cNvPicPr/>
          <p:nvPr/>
        </p:nvPicPr>
        <p:blipFill>
          <a:blip r:embed="rId2" cstate="print"/>
          <a:srcRect l="24802" r="14905" b="40242"/>
          <a:stretch>
            <a:fillRect/>
          </a:stretch>
        </p:blipFill>
        <p:spPr bwMode="auto">
          <a:xfrm>
            <a:off x="225023" y="194649"/>
            <a:ext cx="295232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177350" y="206338"/>
            <a:ext cx="5966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3242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УРМАНЕЦЬ  ОЛЬГА  ДМИТРІВНА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312368" y="918538"/>
            <a:ext cx="558011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1974  року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народження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ПРАЦЮЄ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Великобірківському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БТШ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керівником гуртків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1993р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1995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2005 рр.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культорганізатор.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2005-2006 </a:t>
            </a:r>
            <a:r>
              <a:rPr kumimoji="0" lang="uk-UA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н.р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 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методист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Освіта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вища педагогічна,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Спеціальність за дипломом: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вчитель початкових класів,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Педагогічне звання: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Керівник гуртків-методист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(2006р.)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Кваліфікація: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Методист вищої категорії </a:t>
            </a:r>
            <a:r>
              <a:rPr kumimoji="0" lang="uk-UA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( 2015)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165" y="4229636"/>
            <a:ext cx="864095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Переможець </a:t>
            </a:r>
            <a:r>
              <a:rPr lang="uk-U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Всеукраїнського конкурсу педагогічної майстерності</a:t>
            </a: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ДЖЕРЕЛО ТВОРЧОСТІ</a:t>
            </a:r>
            <a:r>
              <a:rPr lang="uk-UA" b="1" dirty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</a:t>
            </a: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номінації </a:t>
            </a:r>
            <a:r>
              <a:rPr lang="uk-UA" b="1" dirty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КЕРІВНИК ГУРТКІВ-2005</a:t>
            </a:r>
            <a:r>
              <a:rPr lang="uk-UA" b="1" dirty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науково-технічного </a:t>
            </a:r>
            <a:r>
              <a:rPr lang="uk-UA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напряму.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Переможець </a:t>
            </a:r>
            <a:r>
              <a:rPr lang="uk-UA" dirty="0">
                <a:solidFill>
                  <a:srgbClr val="A5644E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Всеукраїнського конкурсу методичних моделей виховного процесу в освітніх </a:t>
            </a:r>
            <a:r>
              <a:rPr lang="uk-UA" dirty="0" smtClean="0">
                <a:solidFill>
                  <a:srgbClr val="A5644E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закладах 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ВИХОВАТИ ОСОБИСТІСТЬ-2013</a:t>
            </a:r>
            <a:r>
              <a:rPr lang="uk-UA" b="1" dirty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dirty="0">
              <a:solidFill>
                <a:prstClr val="black"/>
              </a:solidFill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4E3B3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номінації </a:t>
            </a:r>
            <a:r>
              <a:rPr lang="uk-UA" sz="2000" b="1" i="1" dirty="0">
                <a:solidFill>
                  <a:srgbClr val="4E3B3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000" b="1" i="1" dirty="0">
                <a:solidFill>
                  <a:srgbClr val="4E3B3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Керівник творчого учнівського об’єднання</a:t>
            </a:r>
            <a:r>
              <a:rPr lang="uk-UA" b="1" dirty="0">
                <a:solidFill>
                  <a:srgbClr val="4E3B3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b="1" dirty="0">
                <a:solidFill>
                  <a:srgbClr val="4E3B3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Бронзовий призер </a:t>
            </a:r>
            <a:r>
              <a:rPr lang="uk-UA" dirty="0">
                <a:solidFill>
                  <a:srgbClr val="A5644E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Всеукраїнського конкурсу на кращу авторську мультимедійну презентацію в номінації</a:t>
            </a: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“Інноваційні форми роботи на занятті гуртка” </a:t>
            </a:r>
            <a:r>
              <a:rPr lang="uk-UA" b="1" dirty="0">
                <a:solidFill>
                  <a:srgbClr val="4E3B3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науково-технічним напрямком (2013</a:t>
            </a:r>
            <a:r>
              <a:rPr lang="uk-UA" b="1" dirty="0" smtClean="0">
                <a:solidFill>
                  <a:srgbClr val="4E3B3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uk-UA" b="1" dirty="0">
              <a:solidFill>
                <a:srgbClr val="4E3B3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1638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D:\семінари\методобєднання 27.11.2012\IMG_47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29765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3" name="Picture 1" descr="IMG_1631"/>
          <p:cNvPicPr>
            <a:picLocks noChangeAspect="1" noChangeArrowheads="1"/>
          </p:cNvPicPr>
          <p:nvPr/>
        </p:nvPicPr>
        <p:blipFill>
          <a:blip r:embed="rId4"/>
          <a:srcRect t="3018" r="6470"/>
          <a:stretch>
            <a:fillRect/>
          </a:stretch>
        </p:blipFill>
        <p:spPr bwMode="auto">
          <a:xfrm>
            <a:off x="17463" y="4198775"/>
            <a:ext cx="3186385" cy="247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463" y="144463"/>
            <a:ext cx="5903913" cy="692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ambria" pitchFamily="18" charset="0"/>
              </a:rPr>
              <a:t> </a:t>
            </a:r>
            <a:r>
              <a:rPr lang="uk-UA" sz="2000" b="1" dirty="0" smtClean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ambria" pitchFamily="18" charset="0"/>
              </a:rPr>
              <a:t>СПРИЯЮ </a:t>
            </a:r>
            <a:r>
              <a:rPr lang="uk-UA" sz="2000" b="1" dirty="0" smtClean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ВДОСКОНАЛЕННЮ </a:t>
            </a:r>
            <a:r>
              <a:rPr lang="uk-UA" sz="2000" b="1" dirty="0" smtClean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ПЕДАГОГІЧНОЇ МАЙСТЕРНОСТІ КЕРІВНИКІВ ГУРТКІВ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2F69-41D7-4FC6-941B-13E3CD671D6C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2050" name="Picture 2" descr="D:\ольга\Джерело творчості\26.12.2007\DSC00392.JPG"/>
          <p:cNvPicPr>
            <a:picLocks noChangeAspect="1" noChangeArrowheads="1"/>
          </p:cNvPicPr>
          <p:nvPr/>
        </p:nvPicPr>
        <p:blipFill>
          <a:blip r:embed="rId5"/>
          <a:srcRect l="5113" b="6818"/>
          <a:stretch>
            <a:fillRect/>
          </a:stretch>
        </p:blipFill>
        <p:spPr bwMode="auto">
          <a:xfrm>
            <a:off x="5735638" y="423863"/>
            <a:ext cx="3325812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0" y="836613"/>
            <a:ext cx="1763713" cy="7381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Засідання </a:t>
            </a:r>
            <a:r>
              <a:rPr lang="uk-UA" sz="1400" b="1" dirty="0" err="1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методоб'єднання</a:t>
            </a:r>
            <a:r>
              <a:rPr lang="uk-UA" sz="1400" b="1" dirty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керівників гуртків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924300" y="1052513"/>
            <a:ext cx="1751013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Засідання творчої групи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889" y="3834606"/>
            <a:ext cx="2663825" cy="522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Засідання </a:t>
            </a:r>
            <a:r>
              <a:rPr lang="uk-UA" sz="1400" b="1" dirty="0" err="1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“Школи</a:t>
            </a:r>
            <a:r>
              <a:rPr lang="uk-UA" sz="1400" b="1" dirty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педагогічної </a:t>
            </a:r>
            <a:r>
              <a:rPr lang="uk-UA" sz="1400" b="1" dirty="0" err="1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майстерності”</a:t>
            </a:r>
            <a:endParaRPr lang="uk-UA" sz="1400" b="1" dirty="0">
              <a:solidFill>
                <a:srgbClr val="4E3B3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" name="Picture 3" descr="D:\ольга\методична робота\фото\майстер-клас\IMG_93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9" b="16920"/>
          <a:stretch>
            <a:fillRect/>
          </a:stretch>
        </p:blipFill>
        <p:spPr bwMode="auto">
          <a:xfrm>
            <a:off x="3275856" y="2377923"/>
            <a:ext cx="3096344" cy="229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294137" y="2116779"/>
            <a:ext cx="1949966" cy="522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Майстер-класи для керівників гуртків</a:t>
            </a:r>
          </a:p>
        </p:txBody>
      </p:sp>
      <p:pic>
        <p:nvPicPr>
          <p:cNvPr id="15" name="Picture 2" descr="D:\ольга\методична робота\фото\семінар\IMG_85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57" y="3834606"/>
            <a:ext cx="3143493" cy="235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281863" y="5877270"/>
            <a:ext cx="1779587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Методичний ринг</a:t>
            </a: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18880" t="14015" r="18672"/>
          <a:stretch/>
        </p:blipFill>
        <p:spPr bwMode="auto">
          <a:xfrm>
            <a:off x="3943164" y="5129809"/>
            <a:ext cx="2645141" cy="17281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034565" y="6550223"/>
            <a:ext cx="2179415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Дистанційне навчання</a:t>
            </a:r>
            <a:endParaRPr lang="uk-UA" sz="1400" b="1" dirty="0">
              <a:solidFill>
                <a:srgbClr val="4E3B3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597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4" r="15483"/>
          <a:stretch/>
        </p:blipFill>
        <p:spPr bwMode="auto">
          <a:xfrm>
            <a:off x="3079780" y="660890"/>
            <a:ext cx="2666385" cy="219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F:\20150827_0943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t="28055" r="12775"/>
          <a:stretch>
            <a:fillRect/>
          </a:stretch>
        </p:blipFill>
        <p:spPr bwMode="auto">
          <a:xfrm>
            <a:off x="244495" y="4369592"/>
            <a:ext cx="351155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9" descr="D:\ольга\Джерело творчості\Джерело творчості Серба\_VAL6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12544" b="7162"/>
          <a:stretch>
            <a:fillRect/>
          </a:stretch>
        </p:blipFill>
        <p:spPr bwMode="auto">
          <a:xfrm>
            <a:off x="5787963" y="836713"/>
            <a:ext cx="3157600" cy="23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12925" y="-17463"/>
            <a:ext cx="6867525" cy="76517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20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СПРИЯЮ ВДОСКОНАЛЕННЮ ПЕДАГОГІЧНОЇ МАЙСТЕРНОСТІ</a:t>
            </a:r>
            <a:br>
              <a:rPr lang="uk-UA" sz="20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20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КЕРІВНИКІВ ГУРТКІВ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2F69-41D7-4FC6-941B-13E3CD671D6C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889750" y="2860820"/>
            <a:ext cx="2208213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Професійні конкурси</a:t>
            </a:r>
          </a:p>
        </p:txBody>
      </p:sp>
      <p:pic>
        <p:nvPicPr>
          <p:cNvPr id="55304" name="Picture 10" descr="F:\фото\День армії (робота)\IMG_68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554" y="3170074"/>
            <a:ext cx="3221037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916554" y="5399085"/>
            <a:ext cx="1511300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Змагання</a:t>
            </a:r>
          </a:p>
        </p:txBody>
      </p:sp>
      <p:pic>
        <p:nvPicPr>
          <p:cNvPr id="11" name="Picture 11" descr="F:\майстер-клас-подарунковий торт\IMG_02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45" y="1644569"/>
            <a:ext cx="2835528" cy="212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303482" y="3542825"/>
            <a:ext cx="1452563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Творча майстерня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52637" y="6491463"/>
            <a:ext cx="2012261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Методичні виставки</a:t>
            </a:r>
            <a:endParaRPr lang="uk-UA" sz="1400" b="1" dirty="0">
              <a:solidFill>
                <a:srgbClr val="4E3B3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004048" y="2672713"/>
            <a:ext cx="713413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 err="1" smtClean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Блог</a:t>
            </a:r>
            <a:endParaRPr lang="uk-UA" sz="1400" b="1" dirty="0">
              <a:solidFill>
                <a:srgbClr val="4E3B3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10" descr="F:\відкрите заняття в Серби 28.11.2014\IMG_04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5539"/>
          <a:stretch>
            <a:fillRect/>
          </a:stretch>
        </p:blipFill>
        <p:spPr bwMode="auto">
          <a:xfrm>
            <a:off x="6122425" y="4653136"/>
            <a:ext cx="3033988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122425" y="4653136"/>
            <a:ext cx="1763713" cy="522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4E3B3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Панорама відкритих занять</a:t>
            </a:r>
          </a:p>
        </p:txBody>
      </p:sp>
    </p:spTree>
    <p:extLst>
      <p:ext uri="{BB962C8B-B14F-4D97-AF65-F5344CB8AC3E}">
        <p14:creationId xmlns:p14="http://schemas.microsoft.com/office/powerpoint/2010/main" val="1675614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D:\керівники гуртків\Урманець Ольга\ПТМ\фото\фотографії\екскурсія-2012\IMG_47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43" y="2451106"/>
            <a:ext cx="2304256" cy="1841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62" name="Picture 2" descr="D:\фото\ключі від БТШ\DSC02954.JPG"/>
          <p:cNvPicPr>
            <a:picLocks noChangeAspect="1" noChangeArrowheads="1"/>
          </p:cNvPicPr>
          <p:nvPr/>
        </p:nvPicPr>
        <p:blipFill>
          <a:blip r:embed="rId3" cstate="print"/>
          <a:srcRect l="25246" b="19085"/>
          <a:stretch>
            <a:fillRect/>
          </a:stretch>
        </p:blipFill>
        <p:spPr bwMode="auto">
          <a:xfrm>
            <a:off x="6876256" y="782997"/>
            <a:ext cx="2267744" cy="1840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179" name="Picture 3" descr="DSC008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928" y="4107817"/>
            <a:ext cx="2221444" cy="1665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178" name="Picture 2" descr="IMG_26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1449" y="4940619"/>
            <a:ext cx="2390199" cy="1791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177" name="Рисунок 39" descr="D:\ольга\ПТМ\фото\фотографії\сім футів під кілем\IMG_22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2616" y="823661"/>
            <a:ext cx="2401471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6658" name="Picture 2" descr="DSC03836"/>
          <p:cNvPicPr>
            <a:picLocks noChangeAspect="1" noChangeArrowheads="1"/>
          </p:cNvPicPr>
          <p:nvPr/>
        </p:nvPicPr>
        <p:blipFill>
          <a:blip r:embed="rId7" cstate="print">
            <a:lum bright="30000"/>
            <a:extLst/>
          </a:blip>
          <a:srcRect l="5008" r="7346" b="13301"/>
          <a:stretch>
            <a:fillRect/>
          </a:stretch>
        </p:blipFill>
        <p:spPr bwMode="auto">
          <a:xfrm>
            <a:off x="-18419" y="4848350"/>
            <a:ext cx="2498182" cy="1855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07524" name="Rectangle 4"/>
          <p:cNvSpPr>
            <a:spLocks noGrp="1"/>
          </p:cNvSpPr>
          <p:nvPr>
            <p:ph type="title" idx="4294967295"/>
          </p:nvPr>
        </p:nvSpPr>
        <p:spPr>
          <a:xfrm>
            <a:off x="2479675" y="0"/>
            <a:ext cx="6664325" cy="706438"/>
          </a:xfrm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1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Впроваджую</a:t>
            </a:r>
            <a:r>
              <a:rPr lang="uk-UA" sz="1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18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і</a:t>
            </a:r>
            <a:r>
              <a:rPr lang="uk-UA" sz="18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нноваційнІ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технології </a:t>
            </a:r>
            <a:br>
              <a:rPr lang="uk-UA" sz="1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uk-UA" sz="1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навчання  та  виховання</a:t>
            </a:r>
          </a:p>
        </p:txBody>
      </p:sp>
      <p:sp>
        <p:nvSpPr>
          <p:cNvPr id="23562" name="TextBox 5"/>
          <p:cNvSpPr txBox="1">
            <a:spLocks noChangeArrowheads="1"/>
          </p:cNvSpPr>
          <p:nvPr/>
        </p:nvSpPr>
        <p:spPr bwMode="auto">
          <a:xfrm>
            <a:off x="7092950" y="2383768"/>
            <a:ext cx="1758422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1400" b="1" dirty="0" smtClean="0">
                <a:solidFill>
                  <a:prstClr val="black"/>
                </a:solidFill>
                <a:latin typeface="Times New Roman" pitchFamily="18" charset="0"/>
              </a:rPr>
              <a:t>Гра-випробування</a:t>
            </a:r>
            <a:endParaRPr lang="uk-UA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702217" y="4079911"/>
            <a:ext cx="1008063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1400" b="1" dirty="0" smtClean="0">
                <a:solidFill>
                  <a:prstClr val="black"/>
                </a:solidFill>
                <a:latin typeface="Times New Roman" pitchFamily="18" charset="0"/>
              </a:rPr>
              <a:t>Екскурсія</a:t>
            </a:r>
            <a:endParaRPr lang="uk-UA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7207759" y="3855081"/>
            <a:ext cx="1907704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1400" b="1" dirty="0" err="1" smtClean="0">
                <a:solidFill>
                  <a:prstClr val="black"/>
                </a:solidFill>
              </a:rPr>
              <a:t>“Захист</a:t>
            </a:r>
            <a:r>
              <a:rPr lang="uk-UA" sz="1400" b="1" dirty="0" smtClean="0">
                <a:solidFill>
                  <a:prstClr val="black"/>
                </a:solidFill>
              </a:rPr>
              <a:t> </a:t>
            </a:r>
            <a:r>
              <a:rPr lang="uk-UA" sz="1400" b="1" dirty="0" err="1" smtClean="0">
                <a:solidFill>
                  <a:prstClr val="black"/>
                </a:solidFill>
              </a:rPr>
              <a:t>проектів”</a:t>
            </a:r>
            <a:endParaRPr lang="uk-UA" sz="1400" b="1" dirty="0">
              <a:solidFill>
                <a:prstClr val="black"/>
              </a:solidFill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3941955" y="4840427"/>
            <a:ext cx="1944216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1400" b="1" dirty="0" err="1" smtClean="0">
                <a:solidFill>
                  <a:prstClr val="black"/>
                </a:solidFill>
              </a:rPr>
              <a:t>“Ситуація</a:t>
            </a:r>
            <a:r>
              <a:rPr lang="uk-UA" sz="1400" b="1" dirty="0" smtClean="0">
                <a:solidFill>
                  <a:prstClr val="black"/>
                </a:solidFill>
              </a:rPr>
              <a:t> </a:t>
            </a:r>
            <a:r>
              <a:rPr lang="uk-UA" sz="1400" b="1" dirty="0" err="1" smtClean="0">
                <a:solidFill>
                  <a:prstClr val="black"/>
                </a:solidFill>
              </a:rPr>
              <a:t>успіху”</a:t>
            </a:r>
            <a:endParaRPr lang="uk-UA" sz="1400" b="1" dirty="0">
              <a:solidFill>
                <a:prstClr val="black"/>
              </a:solidFill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0" y="6550025"/>
            <a:ext cx="2312988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1400" b="1" dirty="0">
                <a:solidFill>
                  <a:prstClr val="black"/>
                </a:solidFill>
              </a:rPr>
              <a:t>Інтерактивне заняття</a:t>
            </a:r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2894001" y="2276047"/>
            <a:ext cx="1674812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1400" b="1" dirty="0" smtClean="0">
                <a:solidFill>
                  <a:prstClr val="black"/>
                </a:solidFill>
                <a:latin typeface="Times New Roman" pitchFamily="18" charset="0"/>
              </a:rPr>
              <a:t>Пізнавально-розважальна гра</a:t>
            </a:r>
            <a:endParaRPr lang="uk-UA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7" name="Рисунок 26" descr="D:\керівники гуртків\Урманець Ольга\ПТМ\фото\фотографії\повітряні змії\IMG_2840.JPG"/>
          <p:cNvPicPr/>
          <p:nvPr/>
        </p:nvPicPr>
        <p:blipFill>
          <a:blip r:embed="rId8" cstate="print"/>
          <a:srcRect t="11232" r="10714"/>
          <a:stretch>
            <a:fillRect/>
          </a:stretch>
        </p:blipFill>
        <p:spPr bwMode="auto">
          <a:xfrm rot="5400000">
            <a:off x="-385575" y="2401620"/>
            <a:ext cx="2301133" cy="1671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561" name="TextBox 5"/>
          <p:cNvSpPr txBox="1">
            <a:spLocks noChangeArrowheads="1"/>
          </p:cNvSpPr>
          <p:nvPr/>
        </p:nvSpPr>
        <p:spPr bwMode="auto">
          <a:xfrm>
            <a:off x="35090" y="2096717"/>
            <a:ext cx="1439863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1400" b="1" dirty="0" smtClean="0">
                <a:solidFill>
                  <a:prstClr val="black"/>
                </a:solidFill>
                <a:latin typeface="Calibri" pitchFamily="34" charset="0"/>
              </a:rPr>
              <a:t>Майстер-класи </a:t>
            </a:r>
            <a:endParaRPr lang="uk-UA" sz="14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0" name="Рисунок 19" descr="C:\Users\igor\AppData\Local\Microsoft\Windows\Temporary Internet Files\Content.Word\IMG_537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95" y="2990985"/>
            <a:ext cx="2411760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2062503" y="4710243"/>
            <a:ext cx="1800225" cy="3063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1400" b="1" dirty="0" smtClean="0">
                <a:solidFill>
                  <a:prstClr val="black"/>
                </a:solidFill>
                <a:latin typeface="Times New Roman" pitchFamily="18" charset="0"/>
              </a:rPr>
              <a:t>Інтелектуальні ігри</a:t>
            </a:r>
            <a:endParaRPr lang="uk-UA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8" name="Picture 2" descr="DSC03824"/>
          <p:cNvPicPr>
            <a:picLocks noChangeAspect="1" noChangeArrowheads="1"/>
          </p:cNvPicPr>
          <p:nvPr/>
        </p:nvPicPr>
        <p:blipFill>
          <a:blip r:embed="rId10" cstate="print">
            <a:lum bright="30000"/>
          </a:blip>
          <a:srcRect b="8131"/>
          <a:stretch>
            <a:fillRect/>
          </a:stretch>
        </p:blipFill>
        <p:spPr bwMode="auto">
          <a:xfrm>
            <a:off x="389012" y="57108"/>
            <a:ext cx="2504989" cy="1726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313438" y="1629493"/>
            <a:ext cx="1277314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1400" b="1" dirty="0" smtClean="0">
                <a:solidFill>
                  <a:prstClr val="black"/>
                </a:solidFill>
                <a:latin typeface="Times New Roman" pitchFamily="18" charset="0"/>
              </a:rPr>
              <a:t>Презентація</a:t>
            </a:r>
            <a:endParaRPr lang="uk-UA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122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956" y="158349"/>
            <a:ext cx="7557625" cy="1152798"/>
          </a:xfrm>
        </p:spPr>
        <p:txBody>
          <a:bodyPr>
            <a:normAutofit fontScale="9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defRPr/>
            </a:pPr>
            <a:r>
              <a:rPr lang="uk-UA" sz="2700" dirty="0" smtClean="0">
                <a:solidFill>
                  <a:srgbClr val="0F0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Сприяю Участі педагогів </a:t>
            </a:r>
            <a:br>
              <a:rPr lang="uk-UA" sz="2700" dirty="0" smtClean="0">
                <a:solidFill>
                  <a:srgbClr val="0F0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dirty="0" smtClean="0">
                <a:solidFill>
                  <a:srgbClr val="0F0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2700" dirty="0" smtClean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Всеукраїнському конкурсі </a:t>
            </a:r>
            <a:r>
              <a:rPr lang="uk-UA" sz="2700" dirty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педагогічної майстерності </a:t>
            </a:r>
            <a:r>
              <a:rPr lang="uk-UA" sz="2700" dirty="0" smtClean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«</a:t>
            </a:r>
            <a:r>
              <a:rPr lang="uk-UA" sz="2700" dirty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ДЖЕРЕЛО ТВОРЧОСТІ» 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4102" name="Picture 6" descr="04"/>
          <p:cNvPicPr>
            <a:picLocks noChangeAspect="1" noChangeArrowheads="1"/>
          </p:cNvPicPr>
          <p:nvPr/>
        </p:nvPicPr>
        <p:blipFill rotWithShape="1">
          <a:blip r:embed="rId3"/>
          <a:srcRect l="31546" t="9396" r="50752" b="73799"/>
          <a:stretch/>
        </p:blipFill>
        <p:spPr bwMode="auto">
          <a:xfrm>
            <a:off x="101600" y="1408112"/>
            <a:ext cx="1890712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2057400" y="1657350"/>
            <a:ext cx="2720975" cy="222885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defRPr/>
            </a:pPr>
            <a:r>
              <a:rPr lang="uk-UA" sz="5500" b="1" dirty="0" err="1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Урманець</a:t>
            </a:r>
            <a:r>
              <a:rPr lang="uk-UA" sz="5500" b="1" dirty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defRPr/>
            </a:pPr>
            <a:r>
              <a:rPr lang="uk-UA" sz="5500" b="1" dirty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Ольга Дмитрівна</a:t>
            </a:r>
            <a:r>
              <a:rPr lang="uk-UA" sz="7200" b="1" dirty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,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defRPr/>
            </a:pPr>
            <a:r>
              <a:rPr lang="uk-UA" sz="4800" dirty="0">
                <a:solidFill>
                  <a:srgbClr val="201476"/>
                </a:solidFill>
                <a:latin typeface="Franklin Gothic Book"/>
                <a:cs typeface="+mn-cs"/>
              </a:rPr>
              <a:t> </a:t>
            </a:r>
            <a:r>
              <a:rPr lang="uk-UA" sz="4300" b="1" dirty="0">
                <a:solidFill>
                  <a:srgbClr val="201476"/>
                </a:solidFill>
                <a:latin typeface="Franklin Gothic Book"/>
                <a:cs typeface="+mn-cs"/>
              </a:rPr>
              <a:t> </a:t>
            </a:r>
            <a:r>
              <a:rPr lang="uk-UA" sz="4300" dirty="0">
                <a:solidFill>
                  <a:srgbClr val="201476"/>
                </a:solidFill>
                <a:latin typeface="Franklin Gothic Book"/>
                <a:cs typeface="+mn-cs"/>
              </a:rPr>
              <a:t>керівник гуртка  «ПТМ»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defRPr/>
            </a:pPr>
            <a:r>
              <a:rPr lang="uk-UA" sz="4300" b="1" dirty="0">
                <a:solidFill>
                  <a:srgbClr val="201476"/>
                </a:solidFill>
                <a:latin typeface="Franklin Gothic Book"/>
                <a:cs typeface="+mn-cs"/>
              </a:rPr>
              <a:t>в 2006 році</a:t>
            </a:r>
            <a:r>
              <a:rPr lang="uk-UA" sz="4300" dirty="0">
                <a:solidFill>
                  <a:srgbClr val="201476"/>
                </a:solidFill>
                <a:latin typeface="Franklin Gothic Book"/>
                <a:cs typeface="+mn-cs"/>
              </a:rPr>
              <a:t> стала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defRPr/>
            </a:pPr>
            <a:r>
              <a:rPr lang="uk-UA" sz="4300" dirty="0">
                <a:solidFill>
                  <a:srgbClr val="201476"/>
                </a:solidFill>
                <a:latin typeface="Franklin Gothic Book"/>
                <a:cs typeface="+mn-cs"/>
              </a:rPr>
              <a:t> </a:t>
            </a:r>
            <a:r>
              <a:rPr lang="uk-UA" sz="4300" b="1" i="1" dirty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переможцем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defRPr/>
            </a:pPr>
            <a:r>
              <a:rPr lang="uk-UA" sz="4300" b="1" dirty="0">
                <a:solidFill>
                  <a:srgbClr val="201476"/>
                </a:solidFill>
                <a:latin typeface="Franklin Gothic Book"/>
                <a:cs typeface="+mn-cs"/>
              </a:rPr>
              <a:t>Всеукраїнського  (ІІІ) етапу</a:t>
            </a:r>
            <a:r>
              <a:rPr lang="uk-UA" sz="4300" dirty="0">
                <a:solidFill>
                  <a:srgbClr val="201476"/>
                </a:solidFill>
                <a:latin typeface="Franklin Gothic Book"/>
                <a:cs typeface="+mn-cs"/>
              </a:rPr>
              <a:t>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defRPr/>
            </a:pPr>
            <a:r>
              <a:rPr lang="uk-UA" sz="4300" dirty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у номінації </a:t>
            </a:r>
            <a:endParaRPr lang="uk-UA" sz="4300" dirty="0" smtClean="0">
              <a:solidFill>
                <a:srgbClr val="2014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  <a:cs typeface="+mn-cs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defRPr/>
            </a:pPr>
            <a:r>
              <a:rPr lang="uk-UA" sz="4300" b="1" dirty="0" smtClean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«</a:t>
            </a:r>
            <a:r>
              <a:rPr lang="uk-UA" sz="4300" b="1" dirty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КЕРІВНИК ГУРТКІВ»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defRPr/>
            </a:pPr>
            <a:r>
              <a:rPr lang="uk-UA" sz="4300" b="1" dirty="0">
                <a:solidFill>
                  <a:srgbClr val="201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rPr>
              <a:t>науково-технічного напряму</a:t>
            </a:r>
            <a:r>
              <a:rPr lang="uk-UA" sz="4300" dirty="0">
                <a:solidFill>
                  <a:srgbClr val="201476"/>
                </a:solidFill>
                <a:latin typeface="Franklin Gothic Book"/>
                <a:cs typeface="+mn-cs"/>
              </a:rPr>
              <a:t>. </a:t>
            </a:r>
          </a:p>
        </p:txBody>
      </p:sp>
      <p:pic>
        <p:nvPicPr>
          <p:cNvPr id="18437" name="Picture 3" descr="D:\Джерело творчості\фото Джерело творчості 2011\IMG_1367.JPG"/>
          <p:cNvPicPr>
            <a:picLocks noChangeAspect="1" noChangeArrowheads="1"/>
          </p:cNvPicPr>
          <p:nvPr/>
        </p:nvPicPr>
        <p:blipFill>
          <a:blip r:embed="rId4"/>
          <a:srcRect l="21706" r="19334"/>
          <a:stretch>
            <a:fillRect/>
          </a:stretch>
        </p:blipFill>
        <p:spPr bwMode="auto">
          <a:xfrm>
            <a:off x="6948264" y="1375132"/>
            <a:ext cx="1846263" cy="23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4567014" y="1375132"/>
            <a:ext cx="23812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 err="1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Кульчицька</a:t>
            </a:r>
            <a:r>
              <a:rPr lang="uk-UA" sz="1800" b="1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Марія Іванівна</a:t>
            </a:r>
            <a:r>
              <a:rPr lang="uk-UA" sz="1000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,</a:t>
            </a:r>
            <a:endParaRPr lang="uk-UA" sz="1200" dirty="0">
              <a:solidFill>
                <a:srgbClr val="002060"/>
              </a:solidFill>
              <a:latin typeface="Franklin Gothic Book"/>
              <a:ea typeface="Times New Roman" pitchFamily="18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Директор </a:t>
            </a:r>
            <a:r>
              <a:rPr lang="uk-UA" sz="1400" dirty="0" err="1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Великобірківського</a:t>
            </a:r>
            <a:endParaRPr lang="uk-UA" sz="1400" dirty="0">
              <a:solidFill>
                <a:srgbClr val="002060"/>
              </a:solidFill>
              <a:latin typeface="Franklin Gothic Book" pitchFamily="34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 будинку творчості школяра</a:t>
            </a:r>
            <a:endParaRPr lang="uk-UA" sz="1400" dirty="0">
              <a:solidFill>
                <a:srgbClr val="002060"/>
              </a:solidFill>
              <a:latin typeface="Franklin Gothic Book"/>
              <a:ea typeface="Times New Roman" pitchFamily="18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в 2011 році</a:t>
            </a:r>
            <a:r>
              <a:rPr lang="uk-UA" sz="1400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 стала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 переможцем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обласного етапу</a:t>
            </a:r>
            <a:r>
              <a:rPr lang="uk-UA" sz="1400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Arial" pitchFamily="34" charset="0"/>
              </a:rPr>
              <a:t>у </a:t>
            </a:r>
            <a:r>
              <a:rPr lang="uk-UA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Arial" pitchFamily="34" charset="0"/>
              </a:rPr>
              <a:t>номінації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Arial" pitchFamily="34" charset="0"/>
              </a:rPr>
              <a:t> </a:t>
            </a:r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Arial" pitchFamily="34" charset="0"/>
              </a:rPr>
              <a:t>«Директор сільського позашкільного закладу» </a:t>
            </a:r>
            <a:endParaRPr lang="uk-UA" sz="1400" dirty="0">
              <a:solidFill>
                <a:srgbClr val="002060"/>
              </a:solidFill>
              <a:latin typeface="Franklin Gothic Book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 l="10869" t="17392" r="15218" b="15942"/>
          <a:stretch>
            <a:fillRect/>
          </a:stretch>
        </p:blipFill>
        <p:spPr bwMode="auto">
          <a:xfrm>
            <a:off x="7092950" y="3927475"/>
            <a:ext cx="185737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727575" y="4005263"/>
            <a:ext cx="23812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Серба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Тарас Богданович</a:t>
            </a:r>
            <a:r>
              <a:rPr lang="uk-UA" sz="1800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,</a:t>
            </a:r>
            <a:endParaRPr lang="uk-UA" sz="1800" dirty="0">
              <a:solidFill>
                <a:srgbClr val="002060"/>
              </a:solidFill>
              <a:latin typeface="Franklin Gothic Book"/>
              <a:ea typeface="Times New Roman" pitchFamily="18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керівник туристсько-спортивних гуртків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в 2013 році</a:t>
            </a:r>
            <a:r>
              <a:rPr lang="uk-UA" sz="1400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 став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срібним призером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Всеукраїнського ( </a:t>
            </a:r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ІІІ )етапу</a:t>
            </a:r>
            <a:endParaRPr lang="uk-UA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  <a:ea typeface="Times New Roman" pitchFamily="18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Arial" pitchFamily="34" charset="0"/>
              </a:rPr>
              <a:t>у номінації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Arial" pitchFamily="34" charset="0"/>
              </a:rPr>
              <a:t>«КЕРІВНИК ГУРТКІВ»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Arial" pitchFamily="34" charset="0"/>
              </a:rPr>
              <a:t>туристсько-краєзнавчого напрямку</a:t>
            </a:r>
            <a:endParaRPr lang="uk-UA" sz="1400" dirty="0">
              <a:solidFill>
                <a:srgbClr val="002060"/>
              </a:solidFill>
              <a:latin typeface="Franklin Gothic Book"/>
              <a:cs typeface="Arial" pitchFamily="34" charset="0"/>
            </a:endParaRPr>
          </a:p>
        </p:txBody>
      </p:sp>
      <p:pic>
        <p:nvPicPr>
          <p:cNvPr id="41993" name="Picture 2" descr="D:\керівники гуртків\фото з керівниками\знайомтесь з нами\Волод.Олекс\DSC027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 r="12099" b="2"/>
          <a:stretch>
            <a:fillRect/>
          </a:stretch>
        </p:blipFill>
        <p:spPr bwMode="auto">
          <a:xfrm>
            <a:off x="101600" y="4078288"/>
            <a:ext cx="1863725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965325" y="4078288"/>
            <a:ext cx="27622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Стадник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Володимир Олексійович</a:t>
            </a:r>
            <a:r>
              <a:rPr lang="uk-UA" sz="1800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,</a:t>
            </a:r>
            <a:endParaRPr lang="uk-UA" sz="1800" dirty="0">
              <a:solidFill>
                <a:srgbClr val="002060"/>
              </a:solidFill>
              <a:latin typeface="Franklin Gothic Book"/>
              <a:ea typeface="Times New Roman" pitchFamily="18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керівник фольклорного дитячого колективу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в 2015 році</a:t>
            </a:r>
            <a:r>
              <a:rPr lang="uk-UA" sz="1400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 став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переможцем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 І-</a:t>
            </a:r>
            <a:r>
              <a:rPr lang="ru-RU" sz="1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го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 (</a:t>
            </a:r>
            <a:r>
              <a:rPr lang="ru-RU" sz="1400" b="1" i="1" dirty="0">
                <a:solidFill>
                  <a:srgbClr val="002060"/>
                </a:solidFill>
                <a:latin typeface="Franklin Gothic Book" pitchFamily="34" charset="0"/>
                <a:cs typeface="Arial" pitchFamily="34" charset="0"/>
              </a:rPr>
              <a:t>заочного туру) </a:t>
            </a:r>
            <a:r>
              <a:rPr lang="ru-RU" sz="1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обласного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етапу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.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у</a:t>
            </a:r>
            <a:r>
              <a:rPr lang="ru-RU" sz="1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номінації</a:t>
            </a:r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 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«</a:t>
            </a:r>
            <a:r>
              <a:rPr lang="ru-RU" sz="1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Керівник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гуртка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 вокального </a:t>
            </a:r>
            <a:endParaRPr lang="ru-RU" sz="14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та </a:t>
            </a:r>
            <a:r>
              <a:rPr lang="ru-RU" sz="1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музичного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мистецтва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Arial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970213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23528" y="5805264"/>
            <a:ext cx="8640960" cy="98072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0B59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  закладу  за 5 років здобули </a:t>
            </a:r>
            <a:br>
              <a:rPr lang="uk-UA" sz="2000" b="1" dirty="0" smtClean="0">
                <a:solidFill>
                  <a:srgbClr val="0B59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0B59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на обласному та 11 на Всеукраїнському рівні перемог </a:t>
            </a:r>
            <a:br>
              <a:rPr lang="uk-UA" sz="2000" b="1" dirty="0" smtClean="0">
                <a:solidFill>
                  <a:srgbClr val="0B59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0B59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 конкурсах  методичних  розробок  та  посібників</a:t>
            </a:r>
            <a:endParaRPr lang="uk-UA" sz="2000" b="1" dirty="0">
              <a:solidFill>
                <a:srgbClr val="0B59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5059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928387"/>
              </p:ext>
            </p:extLst>
          </p:nvPr>
        </p:nvGraphicFramePr>
        <p:xfrm>
          <a:off x="984250" y="1628775"/>
          <a:ext cx="7248525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4" r:id="rId5" imgW="8401016" imgH="4840644" progId="Excel.Chart.8">
                  <p:embed/>
                </p:oleObj>
              </mc:Choice>
              <mc:Fallback>
                <p:oleObj r:id="rId5" imgW="8401016" imgH="4840644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0" y="1628775"/>
                        <a:ext cx="7248525" cy="417671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n w="38100">
                        <a:solidFill>
                          <a:srgbClr val="004D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2F69-41D7-4FC6-941B-13E3CD671D6C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23251"/>
            <a:ext cx="7272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Методична рада </a:t>
            </a:r>
            <a:r>
              <a:rPr lang="uk-UA" b="1" dirty="0" smtClean="0">
                <a:solidFill>
                  <a:srgbClr val="002060"/>
                </a:solidFill>
              </a:rPr>
              <a:t>БТШ щороку </a:t>
            </a:r>
            <a:r>
              <a:rPr lang="uk-UA" b="1" dirty="0">
                <a:solidFill>
                  <a:srgbClr val="002060"/>
                </a:solidFill>
              </a:rPr>
              <a:t>доповнює програму цілеспрямованого запровадження інноваційних </a:t>
            </a:r>
            <a:r>
              <a:rPr lang="uk-UA" b="1" dirty="0" smtClean="0">
                <a:solidFill>
                  <a:srgbClr val="002060"/>
                </a:solidFill>
              </a:rPr>
              <a:t>технологій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в практику навчально-виховного процесу закладу </a:t>
            </a:r>
            <a:endParaRPr lang="uk-UA" b="1" dirty="0" smtClean="0">
              <a:solidFill>
                <a:srgbClr val="002060"/>
              </a:solidFill>
            </a:endParaRP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через </a:t>
            </a:r>
            <a:r>
              <a:rPr lang="uk-UA" b="1" dirty="0">
                <a:solidFill>
                  <a:srgbClr val="002060"/>
                </a:solidFill>
              </a:rPr>
              <a:t>науково-дослідні, інформаційно-пізнавальні, </a:t>
            </a:r>
            <a:endParaRPr lang="uk-UA" b="1" dirty="0" smtClean="0">
              <a:solidFill>
                <a:srgbClr val="002060"/>
              </a:solidFill>
            </a:endParaRP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творчі </a:t>
            </a:r>
            <a:r>
              <a:rPr lang="uk-UA" b="1" dirty="0">
                <a:solidFill>
                  <a:srgbClr val="002060"/>
                </a:solidFill>
              </a:rPr>
              <a:t>та інші проекти керівників </a:t>
            </a:r>
            <a:r>
              <a:rPr lang="uk-UA" b="1" dirty="0" smtClean="0">
                <a:solidFill>
                  <a:srgbClr val="002060"/>
                </a:solidFill>
              </a:rPr>
              <a:t>гуртків</a:t>
            </a:r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77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600200" y="26988"/>
            <a:ext cx="7292975" cy="949325"/>
          </a:xfrm>
        </p:spPr>
        <p:txBody>
          <a:bodyPr/>
          <a:lstStyle/>
          <a:p>
            <a:pPr algn="ctr" eaLnBrk="1" hangingPunct="1"/>
            <a: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ОБЛАСНИЙ КОНКУРС  </a:t>
            </a:r>
            <a:b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КРАЩУ МЕТОДИЧНУ РОЗРОБКУ </a:t>
            </a:r>
            <a:b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 НАУКОВО-ТЕХНІЧНОЇ ТВОРЧОСТІ </a:t>
            </a:r>
            <a: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 ПЕДАГОГІВ ПНЗ</a:t>
            </a:r>
            <a:endParaRPr lang="uk-UA" sz="1800" b="1" dirty="0" smtClean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6563" name="Picture 9" descr="C:\Users\Acer\Documents\Scanned Documents\Зображення (14)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79375" y="255588"/>
            <a:ext cx="1422400" cy="2025650"/>
          </a:xfrm>
          <a:prstGeom prst="rect">
            <a:avLst/>
          </a:prstGeom>
          <a:ln w="38100" cap="sq">
            <a:solidFill>
              <a:srgbClr val="0033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cer\Documents\Scanned Documents\Зображення (1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9388" y="1139825"/>
            <a:ext cx="1412875" cy="2020888"/>
          </a:xfrm>
          <a:prstGeom prst="rect">
            <a:avLst/>
          </a:prstGeom>
          <a:ln w="38100" cap="sq">
            <a:solidFill>
              <a:srgbClr val="0033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03575" y="1268413"/>
            <a:ext cx="5689600" cy="473975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uk-UA" b="1" dirty="0" smtClean="0"/>
              <a:t>Автор: </a:t>
            </a:r>
            <a:r>
              <a:rPr lang="uk-UA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Урманець</a:t>
            </a:r>
            <a:r>
              <a:rPr lang="uk-UA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Ольга Дмитрівна</a:t>
            </a:r>
          </a:p>
          <a:p>
            <a:pPr eaLnBrk="1" hangingPunct="1">
              <a:defRPr/>
            </a:pPr>
            <a:r>
              <a:rPr lang="uk-UA" sz="2000" b="1" dirty="0" smtClean="0"/>
              <a:t>2011</a:t>
            </a:r>
            <a:r>
              <a:rPr lang="uk-UA" dirty="0" smtClean="0"/>
              <a:t> - </a:t>
            </a:r>
            <a:r>
              <a:rPr lang="uk-UA" sz="1400" b="1" dirty="0" smtClean="0">
                <a:solidFill>
                  <a:srgbClr val="000000"/>
                </a:solidFill>
                <a:cs typeface="Times New Roman" pitchFamily="18" charset="0"/>
              </a:rPr>
              <a:t>Організація дозвілля  в технічних гуртках</a:t>
            </a:r>
            <a:r>
              <a:rPr lang="uk-UA" sz="1400" dirty="0" smtClean="0">
                <a:solidFill>
                  <a:srgbClr val="000000"/>
                </a:solidFill>
                <a:cs typeface="Times New Roman" pitchFamily="18" charset="0"/>
              </a:rPr>
              <a:t>  - </a:t>
            </a:r>
            <a:r>
              <a:rPr lang="uk-UA" sz="1400" b="1" dirty="0" smtClean="0">
                <a:solidFill>
                  <a:srgbClr val="000000"/>
                </a:solidFill>
                <a:cs typeface="Times New Roman" pitchFamily="18" charset="0"/>
              </a:rPr>
              <a:t>переможець </a:t>
            </a:r>
            <a:r>
              <a:rPr lang="uk-UA" sz="1400" dirty="0" smtClean="0">
                <a:solidFill>
                  <a:srgbClr val="000000"/>
                </a:solidFill>
                <a:cs typeface="Times New Roman" pitchFamily="18" charset="0"/>
              </a:rPr>
              <a:t>обласного етапу в розділі «</a:t>
            </a:r>
            <a:r>
              <a:rPr lang="uk-UA" sz="1400" b="1" i="1" dirty="0" smtClean="0">
                <a:solidFill>
                  <a:srgbClr val="000000"/>
                </a:solidFill>
                <a:cs typeface="Times New Roman" pitchFamily="18" charset="0"/>
              </a:rPr>
              <a:t>Методичні розробки</a:t>
            </a:r>
            <a:r>
              <a:rPr lang="uk-UA" sz="1400" dirty="0" smtClean="0">
                <a:solidFill>
                  <a:srgbClr val="000000"/>
                </a:solidFill>
                <a:cs typeface="Times New Roman" pitchFamily="18" charset="0"/>
              </a:rPr>
              <a:t>»  напрям «ПТМ»;</a:t>
            </a:r>
          </a:p>
          <a:p>
            <a:pPr eaLnBrk="1" hangingPunct="1">
              <a:defRPr/>
            </a:pPr>
            <a:r>
              <a:rPr lang="uk-UA" sz="2000" b="1" dirty="0" smtClean="0">
                <a:solidFill>
                  <a:srgbClr val="000000"/>
                </a:solidFill>
                <a:cs typeface="Times New Roman" pitchFamily="18" charset="0"/>
              </a:rPr>
              <a:t>2013</a:t>
            </a:r>
            <a:r>
              <a:rPr lang="uk-UA" sz="1400" dirty="0" smtClean="0">
                <a:solidFill>
                  <a:srgbClr val="000000"/>
                </a:solidFill>
                <a:cs typeface="Times New Roman" pitchFamily="18" charset="0"/>
              </a:rPr>
              <a:t> - </a:t>
            </a:r>
            <a:r>
              <a:rPr lang="uk-UA" sz="1400" b="1" dirty="0" smtClean="0">
                <a:solidFill>
                  <a:srgbClr val="000000"/>
                </a:solidFill>
              </a:rPr>
              <a:t>Автомобільний транспорт, як один із об’єктів технічної творчості</a:t>
            </a:r>
            <a:r>
              <a:rPr lang="uk-UA" sz="1400" b="1" i="1" dirty="0" smtClean="0">
                <a:solidFill>
                  <a:srgbClr val="000000"/>
                </a:solidFill>
              </a:rPr>
              <a:t> </a:t>
            </a:r>
            <a:r>
              <a:rPr lang="uk-UA" sz="1200" b="1" dirty="0" smtClean="0">
                <a:solidFill>
                  <a:srgbClr val="000000"/>
                </a:solidFill>
              </a:rPr>
              <a:t>- </a:t>
            </a:r>
            <a:r>
              <a:rPr lang="uk-UA" sz="1400" b="1" dirty="0" smtClean="0">
                <a:solidFill>
                  <a:srgbClr val="000000"/>
                </a:solidFill>
              </a:rPr>
              <a:t>переможець </a:t>
            </a:r>
            <a:r>
              <a:rPr lang="uk-UA" sz="1400" dirty="0" smtClean="0">
                <a:solidFill>
                  <a:srgbClr val="000000"/>
                </a:solidFill>
              </a:rPr>
              <a:t>в напрямі «ПТМ»;</a:t>
            </a:r>
          </a:p>
          <a:p>
            <a:pPr algn="just" eaLnBrk="1" hangingPunct="1">
              <a:defRPr/>
            </a:pPr>
            <a:r>
              <a:rPr lang="uk-UA" sz="2000" b="1" dirty="0" smtClean="0">
                <a:solidFill>
                  <a:srgbClr val="000000"/>
                </a:solidFill>
              </a:rPr>
              <a:t>2014</a:t>
            </a:r>
            <a:r>
              <a:rPr lang="uk-UA" sz="1400" b="1" dirty="0" smtClean="0">
                <a:solidFill>
                  <a:srgbClr val="000000"/>
                </a:solidFill>
              </a:rPr>
              <a:t> </a:t>
            </a:r>
            <a:r>
              <a:rPr lang="uk-UA" sz="1400" dirty="0" smtClean="0">
                <a:solidFill>
                  <a:srgbClr val="000000"/>
                </a:solidFill>
              </a:rPr>
              <a:t>- </a:t>
            </a:r>
            <a:r>
              <a:rPr lang="ru-RU" sz="1400" b="1" dirty="0" smtClean="0">
                <a:solidFill>
                  <a:srgbClr val="000000"/>
                </a:solidFill>
              </a:rPr>
              <a:t>Ремесла </a:t>
            </a:r>
            <a:r>
              <a:rPr lang="ru-RU" sz="1400" b="1" dirty="0" err="1" smtClean="0">
                <a:solidFill>
                  <a:srgbClr val="000000"/>
                </a:solidFill>
              </a:rPr>
              <a:t>рідного</a:t>
            </a:r>
            <a:r>
              <a:rPr lang="ru-RU" sz="1400" b="1" dirty="0" smtClean="0">
                <a:solidFill>
                  <a:srgbClr val="000000"/>
                </a:solidFill>
              </a:rPr>
              <a:t> краю – </a:t>
            </a:r>
            <a:r>
              <a:rPr lang="uk-UA" sz="1400" b="1" dirty="0" smtClean="0">
                <a:solidFill>
                  <a:srgbClr val="000000"/>
                </a:solidFill>
              </a:rPr>
              <a:t>ІІІ місце </a:t>
            </a:r>
            <a:r>
              <a:rPr lang="uk-UA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в </a:t>
            </a:r>
            <a:r>
              <a:rPr lang="ru-RU" sz="1400" dirty="0" err="1" smtClean="0">
                <a:solidFill>
                  <a:srgbClr val="000000"/>
                </a:solidFill>
              </a:rPr>
              <a:t>номінації</a:t>
            </a:r>
            <a:r>
              <a:rPr lang="ru-RU" sz="1400" dirty="0" smtClean="0">
                <a:solidFill>
                  <a:srgbClr val="000000"/>
                </a:solidFill>
              </a:rPr>
              <a:t>: «</a:t>
            </a:r>
            <a:r>
              <a:rPr lang="ru-RU" sz="1400" dirty="0" err="1" smtClean="0">
                <a:solidFill>
                  <a:srgbClr val="000000"/>
                </a:solidFill>
              </a:rPr>
              <a:t>Навчально-методичний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</a:rPr>
              <a:t>посібник</a:t>
            </a:r>
            <a:r>
              <a:rPr lang="ru-RU" sz="1400" dirty="0" smtClean="0">
                <a:solidFill>
                  <a:srgbClr val="000000"/>
                </a:solidFill>
              </a:rPr>
              <a:t>» - </a:t>
            </a:r>
            <a:r>
              <a:rPr lang="ru-RU" sz="1400" dirty="0" err="1" smtClean="0">
                <a:solidFill>
                  <a:srgbClr val="000000"/>
                </a:solidFill>
              </a:rPr>
              <a:t>напрям</a:t>
            </a:r>
            <a:r>
              <a:rPr lang="ru-RU" sz="1400" dirty="0" smtClean="0">
                <a:solidFill>
                  <a:srgbClr val="000000"/>
                </a:solidFill>
              </a:rPr>
              <a:t> «</a:t>
            </a:r>
            <a:r>
              <a:rPr lang="ru-RU" sz="1400" dirty="0" err="1" smtClean="0">
                <a:solidFill>
                  <a:srgbClr val="000000"/>
                </a:solidFill>
              </a:rPr>
              <a:t>Науково-технічний</a:t>
            </a:r>
            <a:r>
              <a:rPr lang="ru-RU" sz="1400" dirty="0" smtClean="0">
                <a:solidFill>
                  <a:srgbClr val="000000"/>
                </a:solidFill>
              </a:rPr>
              <a:t>»</a:t>
            </a:r>
          </a:p>
          <a:p>
            <a:pPr algn="just" eaLnBrk="1" hangingPunct="1">
              <a:defRPr/>
            </a:pPr>
            <a:r>
              <a:rPr lang="ru-RU" sz="2000" b="1" dirty="0" smtClean="0">
                <a:solidFill>
                  <a:srgbClr val="000000"/>
                </a:solidFill>
              </a:rPr>
              <a:t>2016</a:t>
            </a:r>
            <a:r>
              <a:rPr lang="ru-RU" sz="1400" dirty="0" smtClean="0">
                <a:solidFill>
                  <a:srgbClr val="000000"/>
                </a:solidFill>
              </a:rPr>
              <a:t> – </a:t>
            </a:r>
            <a:r>
              <a:rPr lang="ru-RU" sz="1400" b="1" dirty="0" err="1" smtClean="0">
                <a:solidFill>
                  <a:srgbClr val="000000"/>
                </a:solidFill>
              </a:rPr>
              <a:t>Водний</a:t>
            </a:r>
            <a:r>
              <a:rPr lang="ru-RU" sz="1400" b="1" dirty="0" smtClean="0">
                <a:solidFill>
                  <a:srgbClr val="000000"/>
                </a:solidFill>
              </a:rPr>
              <a:t> транспорт: </a:t>
            </a:r>
            <a:r>
              <a:rPr lang="ru-RU" sz="1400" b="1" dirty="0" err="1" smtClean="0">
                <a:solidFill>
                  <a:srgbClr val="000000"/>
                </a:solidFill>
              </a:rPr>
              <a:t>дізнавайся</a:t>
            </a:r>
            <a:r>
              <a:rPr lang="ru-RU" sz="1400" b="1" dirty="0" smtClean="0">
                <a:solidFill>
                  <a:srgbClr val="000000"/>
                </a:solidFill>
              </a:rPr>
              <a:t>, </a:t>
            </a:r>
            <a:r>
              <a:rPr lang="ru-RU" sz="1400" b="1" dirty="0" err="1" smtClean="0">
                <a:solidFill>
                  <a:srgbClr val="000000"/>
                </a:solidFill>
              </a:rPr>
              <a:t>грайся</a:t>
            </a:r>
            <a:r>
              <a:rPr lang="ru-RU" sz="1400" b="1" dirty="0" smtClean="0">
                <a:solidFill>
                  <a:srgbClr val="000000"/>
                </a:solidFill>
              </a:rPr>
              <a:t>, </a:t>
            </a:r>
            <a:r>
              <a:rPr lang="ru-RU" sz="1400" b="1" dirty="0" err="1" smtClean="0">
                <a:solidFill>
                  <a:srgbClr val="000000"/>
                </a:solidFill>
              </a:rPr>
              <a:t>майструй</a:t>
            </a:r>
            <a:r>
              <a:rPr lang="ru-RU" sz="1400" b="1" dirty="0" smtClean="0">
                <a:solidFill>
                  <a:srgbClr val="000000"/>
                </a:solidFill>
              </a:rPr>
              <a:t>» – І </a:t>
            </a:r>
            <a:r>
              <a:rPr lang="ru-RU" sz="1400" b="1" dirty="0" err="1" smtClean="0">
                <a:solidFill>
                  <a:srgbClr val="000000"/>
                </a:solidFill>
              </a:rPr>
              <a:t>місце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в </a:t>
            </a:r>
            <a:r>
              <a:rPr lang="ru-RU" sz="1400" dirty="0" err="1">
                <a:solidFill>
                  <a:srgbClr val="000000"/>
                </a:solidFill>
              </a:rPr>
              <a:t>номінації</a:t>
            </a:r>
            <a:r>
              <a:rPr lang="ru-RU" sz="1400" dirty="0">
                <a:solidFill>
                  <a:srgbClr val="000000"/>
                </a:solidFill>
              </a:rPr>
              <a:t>: «</a:t>
            </a:r>
            <a:r>
              <a:rPr lang="ru-RU" sz="1400" dirty="0" err="1">
                <a:solidFill>
                  <a:srgbClr val="000000"/>
                </a:solidFill>
              </a:rPr>
              <a:t>Навчально-методичний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посібник</a:t>
            </a:r>
            <a:r>
              <a:rPr lang="ru-RU" sz="1400" dirty="0">
                <a:solidFill>
                  <a:srgbClr val="000000"/>
                </a:solidFill>
              </a:rPr>
              <a:t>» </a:t>
            </a:r>
          </a:p>
          <a:p>
            <a:pPr algn="just" eaLnBrk="1" hangingPunct="1">
              <a:defRPr/>
            </a:pPr>
            <a:endParaRPr lang="ru-RU" sz="1400" dirty="0" smtClean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endParaRPr lang="uk-UA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uk-UA" b="1" dirty="0" smtClean="0">
                <a:solidFill>
                  <a:srgbClr val="000000"/>
                </a:solidFill>
              </a:rPr>
              <a:t>Автори: </a:t>
            </a:r>
            <a:r>
              <a:rPr lang="uk-UA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Урманець</a:t>
            </a:r>
            <a:r>
              <a:rPr lang="uk-UA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О.Д., Лисак Н.А.</a:t>
            </a:r>
            <a:endParaRPr lang="uk-UA" sz="14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uk-UA" sz="2000" b="1" dirty="0" smtClean="0">
                <a:solidFill>
                  <a:srgbClr val="000000"/>
                </a:solidFill>
              </a:rPr>
              <a:t>2015</a:t>
            </a:r>
            <a:r>
              <a:rPr lang="uk-UA" sz="1400" b="1" dirty="0" smtClean="0">
                <a:solidFill>
                  <a:srgbClr val="000000"/>
                </a:solidFill>
              </a:rPr>
              <a:t> </a:t>
            </a:r>
            <a:r>
              <a:rPr lang="uk-UA" sz="1400" dirty="0" smtClean="0">
                <a:solidFill>
                  <a:srgbClr val="000000"/>
                </a:solidFill>
              </a:rPr>
              <a:t>- </a:t>
            </a:r>
            <a:r>
              <a:rPr lang="ru-RU" sz="1400" b="1" dirty="0" err="1" smtClean="0">
                <a:solidFill>
                  <a:srgbClr val="000000"/>
                </a:solidFill>
              </a:rPr>
              <a:t>Використання</a:t>
            </a:r>
            <a:r>
              <a:rPr lang="ru-RU" sz="1400" b="1" dirty="0" smtClean="0">
                <a:solidFill>
                  <a:srgbClr val="000000"/>
                </a:solidFill>
              </a:rPr>
              <a:t> ІКТ на </a:t>
            </a:r>
            <a:r>
              <a:rPr lang="ru-RU" sz="1400" b="1" dirty="0" err="1" smtClean="0">
                <a:solidFill>
                  <a:srgbClr val="000000"/>
                </a:solidFill>
              </a:rPr>
              <a:t>заняттях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</a:rPr>
              <a:t>гуртка</a:t>
            </a:r>
            <a:r>
              <a:rPr lang="ru-RU" sz="1400" b="1" dirty="0" smtClean="0">
                <a:solidFill>
                  <a:srgbClr val="000000"/>
                </a:solidFill>
              </a:rPr>
              <a:t>, як </a:t>
            </a:r>
            <a:r>
              <a:rPr lang="ru-RU" sz="1400" b="1" dirty="0" err="1" smtClean="0">
                <a:solidFill>
                  <a:srgbClr val="000000"/>
                </a:solidFill>
              </a:rPr>
              <a:t>засіб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</a:rPr>
              <a:t>підвищення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</a:rPr>
              <a:t>якості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</a:rPr>
              <a:t>навчальних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</a:rPr>
              <a:t>досягнень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</a:rPr>
              <a:t>вихованців</a:t>
            </a:r>
            <a:r>
              <a:rPr lang="uk-UA" sz="1400" b="1" dirty="0" smtClean="0">
                <a:solidFill>
                  <a:srgbClr val="000000"/>
                </a:solidFill>
              </a:rPr>
              <a:t>  - ІІ місце </a:t>
            </a:r>
            <a:r>
              <a:rPr lang="uk-UA" sz="1400" dirty="0" smtClean="0">
                <a:solidFill>
                  <a:srgbClr val="000000"/>
                </a:solidFill>
              </a:rPr>
              <a:t>обласного етапу </a:t>
            </a:r>
            <a:r>
              <a:rPr lang="ru-RU" sz="1400" dirty="0" smtClean="0">
                <a:solidFill>
                  <a:srgbClr val="000000"/>
                </a:solidFill>
              </a:rPr>
              <a:t>в </a:t>
            </a:r>
            <a:r>
              <a:rPr lang="ru-RU" sz="1400" dirty="0" err="1" smtClean="0">
                <a:solidFill>
                  <a:srgbClr val="000000"/>
                </a:solidFill>
              </a:rPr>
              <a:t>номінації</a:t>
            </a:r>
            <a:r>
              <a:rPr lang="ru-RU" sz="1400" dirty="0" smtClean="0">
                <a:solidFill>
                  <a:srgbClr val="000000"/>
                </a:solidFill>
              </a:rPr>
              <a:t>: «</a:t>
            </a:r>
            <a:r>
              <a:rPr lang="ru-RU" sz="1400" dirty="0" err="1" smtClean="0">
                <a:solidFill>
                  <a:srgbClr val="000000"/>
                </a:solidFill>
              </a:rPr>
              <a:t>Методичні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</a:rPr>
              <a:t>розробки</a:t>
            </a:r>
            <a:r>
              <a:rPr lang="ru-RU" sz="1400" dirty="0" smtClean="0">
                <a:solidFill>
                  <a:srgbClr val="000000"/>
                </a:solidFill>
              </a:rPr>
              <a:t> » </a:t>
            </a:r>
            <a:endParaRPr lang="uk-UA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 eaLnBrk="1" hangingPunct="1">
              <a:defRPr/>
            </a:pPr>
            <a:endParaRPr lang="uk-UA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uk-UA" dirty="0" smtClean="0"/>
          </a:p>
        </p:txBody>
      </p:sp>
      <p:pic>
        <p:nvPicPr>
          <p:cNvPr id="7" name="Picture 2" descr="C:\Users\Acer\Documents\Scanned Documents\Зображення (1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363" y="2492375"/>
            <a:ext cx="1368425" cy="1978025"/>
          </a:xfrm>
          <a:prstGeom prst="rect">
            <a:avLst/>
          </a:prstGeom>
          <a:ln w="38100" cap="sq">
            <a:solidFill>
              <a:srgbClr val="0033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0290" name="Picture 2"/>
          <p:cNvPicPr>
            <a:picLocks noChangeAspect="1" noChangeArrowheads="1"/>
          </p:cNvPicPr>
          <p:nvPr/>
        </p:nvPicPr>
        <p:blipFill rotWithShape="1">
          <a:blip r:embed="rId6"/>
          <a:srcRect l="7474" t="16483" r="62916" b="9886"/>
          <a:stretch/>
        </p:blipFill>
        <p:spPr bwMode="auto">
          <a:xfrm>
            <a:off x="79375" y="4679950"/>
            <a:ext cx="1422400" cy="19907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059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15682" r="59290" b="15139"/>
          <a:stretch/>
        </p:blipFill>
        <p:spPr bwMode="auto">
          <a:xfrm>
            <a:off x="1501776" y="3789040"/>
            <a:ext cx="1623197" cy="21786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0815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1880716" y="188640"/>
            <a:ext cx="6968009" cy="128183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ea typeface="Trebuchet MS" pitchFamily="34" charset="0"/>
                <a:cs typeface="Trebuchet MS" pitchFamily="34" charset="0"/>
              </a:rPr>
              <a:t>Обласний конкурс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ea typeface="Trebuchet MS" pitchFamily="34" charset="0"/>
                <a:cs typeface="Trebuchet MS" pitchFamily="34" charset="0"/>
              </a:rPr>
              <a:t>на кращий виховний захід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ea typeface="Trebuchet MS" pitchFamily="34" charset="0"/>
                <a:cs typeface="Trebuchet MS" pitchFamily="34" charset="0"/>
              </a:rPr>
              <a:t>у таборах літнього оздоровлення та відпочинку школярів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ea typeface="Trebuchet MS" pitchFamily="34" charset="0"/>
                <a:cs typeface="Trebuchet MS" pitchFamily="34" charset="0"/>
              </a:rPr>
              <a:t>серед  педагогічних працівників ПНЗ</a:t>
            </a:r>
            <a:br>
              <a:rPr lang="uk-UA" sz="2000" dirty="0" smtClean="0">
                <a:solidFill>
                  <a:srgbClr val="002060"/>
                </a:solidFill>
                <a:latin typeface="Times New Roman" pitchFamily="18" charset="0"/>
                <a:ea typeface="Trebuchet MS" pitchFamily="34" charset="0"/>
                <a:cs typeface="Trebuchet MS" pitchFamily="34" charset="0"/>
              </a:rPr>
            </a:b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ea typeface="Trebuchet MS" pitchFamily="34" charset="0"/>
                <a:cs typeface="Trebuchet MS" pitchFamily="34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rebuchet MS" pitchFamily="34" charset="0"/>
                <a:cs typeface="Trebuchet MS" pitchFamily="34" charset="0"/>
              </a:rPr>
              <a:t>«</a:t>
            </a:r>
            <a:r>
              <a:rPr lang="uk-UA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rebuchet MS" pitchFamily="34" charset="0"/>
                <a:cs typeface="Trebuchet MS" pitchFamily="34" charset="0"/>
              </a:rPr>
              <a:t>ЦІКАВЕ ТАБОРУВАННЯ»</a:t>
            </a:r>
            <a:endParaRPr lang="uk-UA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2F69-41D7-4FC6-941B-13E3CD671D6C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7587" name="Picture 4" descr="C:\Users\Acer\Documents\Scanned Documents\Зображення (6)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149348" y="1600200"/>
            <a:ext cx="1336675" cy="200025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cer\Documents\Scanned Documents\Зображення (1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3538" y="2257424"/>
            <a:ext cx="1368425" cy="1978025"/>
          </a:xfrm>
          <a:prstGeom prst="rect">
            <a:avLst/>
          </a:prstGeom>
          <a:ln w="38100" cap="sq">
            <a:solidFill>
              <a:srgbClr val="0033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113088" y="2892425"/>
            <a:ext cx="57356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rgbClr val="000000"/>
                </a:solidFill>
                <a:cs typeface="Arial" pitchFamily="34" charset="0"/>
              </a:rPr>
              <a:t>Автор: </a:t>
            </a:r>
            <a:r>
              <a:rPr lang="uk-UA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Урманець</a:t>
            </a: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Ольга Дмитрівна</a:t>
            </a:r>
          </a:p>
          <a:p>
            <a:pPr>
              <a:defRPr/>
            </a:pP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2013</a:t>
            </a:r>
            <a:r>
              <a:rPr lang="uk-UA" sz="1400" b="1" dirty="0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 – </a:t>
            </a:r>
            <a:r>
              <a:rPr lang="uk-UA" sz="1400" dirty="0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Ремесла рідного краю </a:t>
            </a:r>
            <a:r>
              <a:rPr lang="uk-UA" sz="1400" b="1" dirty="0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- ГРАН-ПРІ</a:t>
            </a:r>
            <a:endParaRPr lang="uk-UA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75000" y="1833563"/>
            <a:ext cx="56118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rgbClr val="000000"/>
                </a:solidFill>
              </a:rPr>
              <a:t>Автор: </a:t>
            </a: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Серба Тарас Богданович</a:t>
            </a:r>
          </a:p>
          <a:p>
            <a:pPr algn="just">
              <a:defRPr/>
            </a:pP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2012 - </a:t>
            </a:r>
            <a:r>
              <a:rPr lang="uk-UA" sz="1400" dirty="0">
                <a:solidFill>
                  <a:srgbClr val="000000"/>
                </a:solidFill>
                <a:latin typeface="Arial" charset="0"/>
              </a:rPr>
              <a:t>Свято футболу в спортивно-туристському спеціалізованому таборі», присвячено «Євро-2012» </a:t>
            </a:r>
            <a:r>
              <a:rPr lang="uk-UA" sz="1400" b="1" dirty="0">
                <a:solidFill>
                  <a:srgbClr val="000000"/>
                </a:solidFill>
                <a:latin typeface="Arial" charset="0"/>
              </a:rPr>
              <a:t>- ІІ місце </a:t>
            </a:r>
            <a:endParaRPr lang="uk-UA" sz="14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3088" y="3719513"/>
            <a:ext cx="56038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rgbClr val="000000"/>
                </a:solidFill>
                <a:cs typeface="Arial" pitchFamily="34" charset="0"/>
              </a:rPr>
              <a:t>Автор: </a:t>
            </a:r>
            <a:r>
              <a:rPr lang="uk-UA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Злонкевич</a:t>
            </a: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Соломія Віталіївна</a:t>
            </a:r>
          </a:p>
          <a:p>
            <a:pPr>
              <a:defRPr/>
            </a:pP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Calibri" pitchFamily="34" charset="0"/>
              </a:rPr>
              <a:t>2014</a:t>
            </a:r>
            <a:r>
              <a:rPr lang="uk-UA" sz="1400" b="1" dirty="0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 –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Розробка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 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квест-гри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 на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правову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 тематику «Там де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діти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 – там і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радість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»</a:t>
            </a:r>
            <a:r>
              <a:rPr lang="uk-UA" sz="1400" dirty="0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 </a:t>
            </a:r>
            <a:r>
              <a:rPr lang="uk-UA" sz="1400" b="1" dirty="0">
                <a:solidFill>
                  <a:srgbClr val="000000"/>
                </a:solidFill>
                <a:latin typeface="Arial" pitchFamily="34" charset="0"/>
                <a:cs typeface="Calibri" pitchFamily="34" charset="0"/>
              </a:rPr>
              <a:t>- ІІІ місце</a:t>
            </a:r>
            <a:endParaRPr lang="uk-UA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13088" y="4643438"/>
            <a:ext cx="5557837" cy="1446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rgbClr val="000000"/>
                </a:solidFill>
                <a:cs typeface="Arial" pitchFamily="34" charset="0"/>
              </a:rPr>
              <a:t>Автори: </a:t>
            </a: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Серба Тарас Богданович, </a:t>
            </a:r>
          </a:p>
          <a:p>
            <a:pPr>
              <a:defRPr/>
            </a:pP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</a:t>
            </a:r>
            <a:r>
              <a:rPr lang="uk-UA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Злонкевич</a:t>
            </a: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Соломія Віталіївна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2015 -</a:t>
            </a:r>
            <a:r>
              <a:rPr lang="uk-UA" sz="2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latin typeface="+mj-lt"/>
                <a:cs typeface="Arial" pitchFamily="34" charset="0"/>
              </a:rPr>
              <a:t>«Школа української звитяги-2015»  туристсько-спортивного напрямку - 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Диплом </a:t>
            </a:r>
            <a:r>
              <a:rPr lang="ru-RU" sz="1400" b="1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першого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ступеня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 в </a:t>
            </a:r>
            <a:r>
              <a:rPr lang="ru-RU" sz="1400" b="1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номінації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 «</a:t>
            </a:r>
            <a:r>
              <a:rPr lang="ru-RU" sz="1400" b="1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Позашкілля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»</a:t>
            </a:r>
            <a:endParaRPr lang="uk-UA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7593" name="Picture 9"/>
          <p:cNvPicPr>
            <a:picLocks noChangeAspect="1" noChangeArrowheads="1"/>
          </p:cNvPicPr>
          <p:nvPr/>
        </p:nvPicPr>
        <p:blipFill rotWithShape="1">
          <a:blip r:embed="rId5"/>
          <a:srcRect l="19946" t="23897" r="55146" b="13051"/>
          <a:stretch/>
        </p:blipFill>
        <p:spPr bwMode="auto">
          <a:xfrm>
            <a:off x="1633538" y="4540835"/>
            <a:ext cx="1397000" cy="1989137"/>
          </a:xfrm>
          <a:prstGeom prst="rect">
            <a:avLst/>
          </a:prstGeom>
          <a:ln w="38100" cap="sq">
            <a:solidFill>
              <a:srgbClr val="0033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22525" r="64040" b="7973"/>
          <a:stretch/>
        </p:blipFill>
        <p:spPr bwMode="auto">
          <a:xfrm>
            <a:off x="103030" y="3933056"/>
            <a:ext cx="1382993" cy="194333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940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colormaster">
  <a:themeElements>
    <a:clrScheme name="7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2859</TotalTime>
  <Words>1169</Words>
  <Application>Microsoft Office PowerPoint</Application>
  <PresentationFormat>Экран (4:3)</PresentationFormat>
  <Paragraphs>164</Paragraphs>
  <Slides>14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7_colormaster</vt:lpstr>
      <vt:lpstr>Диаграмма Microsoft Excel</vt:lpstr>
      <vt:lpstr>МОЄ ПЕДАГОГІЧНЕ КРЕДО</vt:lpstr>
      <vt:lpstr>Презентация PowerPoint</vt:lpstr>
      <vt:lpstr> СПРИЯЮ ВДОСКОНАЛЕННЮ ПЕДАГОГІЧНОЇ МАЙСТЕРНОСТІ КЕРІВНИКІВ ГУРТКІВ</vt:lpstr>
      <vt:lpstr>СПРИЯЮ ВДОСКОНАЛЕННЮ ПЕДАГОГІЧНОЇ МАЙСТЕРНОСТІ КЕРІВНИКІВ ГУРТКІВ</vt:lpstr>
      <vt:lpstr>Впроваджую інноваційнІ  технології  навчання  та  виховання</vt:lpstr>
      <vt:lpstr>Сприяю Участі педагогів  у Всеукраїнському конкурсі педагогічної майстерності «ДЖЕРЕЛО ТВОРЧОСТІ» </vt:lpstr>
      <vt:lpstr>Педагоги  закладу  за 5 років здобули  36 на обласному та 11 на Всеукраїнському рівні перемог   у  конкурсах  методичних  розробок  та  посібників</vt:lpstr>
      <vt:lpstr>ОБЛАСНИЙ КОНКУРС   НА КРАЩУ МЕТОДИЧНУ РОЗРОБКУ  З НАУКОВО-ТЕХНІЧНОЇ ТВОРЧОСТІ СЕРЕД ПЕДАГОГІВ ПНЗ</vt:lpstr>
      <vt:lpstr>Обласний конкурс на кращий виховний захід у таборах літнього оздоровлення та відпочинку школярів серед  педагогічних працівників ПНЗ  «ЦІКАВЕ ТАБОРУВАННЯ»</vt:lpstr>
      <vt:lpstr>Матеріали  з досвіду  педагогів закладу  стали призерами:</vt:lpstr>
      <vt:lpstr>Видавнича діяльність </vt:lpstr>
      <vt:lpstr>Беру участь в організації на базі будинку творчості   районних  змагань, виставок, конкурсів</vt:lpstr>
      <vt:lpstr>ЯК КУРАТОР РАЙОННОЇ РАДИ СТАРШОКЛАСНИКІВ  “ДІТИ СУЧАСНОСТІ” ОРГАНІЗОВУЮ НАВЧАННЯ ТА РОБОТУ ЛІДЕРІВ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Великобірківський будинок творчості школяра</dc:title>
  <dc:creator>Igor</dc:creator>
  <cp:lastModifiedBy>BTSH</cp:lastModifiedBy>
  <cp:revision>204</cp:revision>
  <cp:lastPrinted>2016-05-24T13:47:49Z</cp:lastPrinted>
  <dcterms:created xsi:type="dcterms:W3CDTF">2011-03-29T17:20:58Z</dcterms:created>
  <dcterms:modified xsi:type="dcterms:W3CDTF">2016-05-24T13:48:05Z</dcterms:modified>
</cp:coreProperties>
</file>