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9" r:id="rId2"/>
    <p:sldId id="306" r:id="rId3"/>
    <p:sldId id="307" r:id="rId4"/>
    <p:sldId id="308" r:id="rId5"/>
    <p:sldId id="309" r:id="rId6"/>
    <p:sldId id="311" r:id="rId7"/>
    <p:sldId id="261" r:id="rId8"/>
    <p:sldId id="257" r:id="rId9"/>
    <p:sldId id="278" r:id="rId10"/>
    <p:sldId id="266" r:id="rId11"/>
    <p:sldId id="264" r:id="rId12"/>
    <p:sldId id="265" r:id="rId13"/>
    <p:sldId id="263" r:id="rId14"/>
    <p:sldId id="296" r:id="rId15"/>
    <p:sldId id="297" r:id="rId16"/>
    <p:sldId id="312" r:id="rId17"/>
    <p:sldId id="298" r:id="rId18"/>
    <p:sldId id="313" r:id="rId19"/>
    <p:sldId id="317" r:id="rId20"/>
    <p:sldId id="291" r:id="rId21"/>
    <p:sldId id="314" r:id="rId22"/>
    <p:sldId id="315" r:id="rId23"/>
    <p:sldId id="316" r:id="rId24"/>
    <p:sldId id="318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7312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48D50E-A06C-4DA6-86A8-DFB8DB516CBD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FF2462-B16D-4039-82F0-A6360F4AC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93516-3B9F-40F0-82A0-2B164FC4DF7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DBCF-07C9-4C88-8C3F-9AE1A21B8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FAB5-39C9-460B-A168-52E0AFD5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E80A-EA7E-4B33-BAF0-96E708F33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C452-6BCF-48BA-8656-5E689FE5B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276B-1EF0-4ED7-83C6-75A695BD9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1B38-D992-4FB4-9E20-19BE5471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2127-5F3E-48F3-850E-8B43237C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94BA-40EF-49B4-B412-00C74539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6DA5-CB4A-4F3F-861C-0AF77AE86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992B-BB7C-41AA-A200-31E6C164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34E8-3C25-499D-9F5B-0D94E05EC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7FC201-72D3-4B15-966A-61FC96B32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6" r:id="rId2"/>
    <p:sldLayoutId id="2147483922" r:id="rId3"/>
    <p:sldLayoutId id="2147483917" r:id="rId4"/>
    <p:sldLayoutId id="2147483918" r:id="rId5"/>
    <p:sldLayoutId id="2147483919" r:id="rId6"/>
    <p:sldLayoutId id="2147483923" r:id="rId7"/>
    <p:sldLayoutId id="2147483924" r:id="rId8"/>
    <p:sldLayoutId id="2147483925" r:id="rId9"/>
    <p:sldLayoutId id="2147483920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2;&#1086;&#1080;%20&#1074;&#1080;&#1076;&#1077;&#1086;&#1079;&#1072;&#1087;&#1080;&#1089;&#1080;\&#1051;.&#1043;&#1083;&#1110;&#1073;&#1086;&#1074;.%20&#1051;&#1077;&#1073;&#1110;&#1076;&#1100;,%20&#1056;&#1072;&#1082;%20&#1110;%20&#1065;&#1091;&#1082;&#1072;\11%20&#1051;&#1077;&#1073;&#1110;&#1076;&#1100;,%20&#1088;&#1072;&#1082;%20&#1110;%20&#1097;&#1091;&#1082;&#1072;%20(&#1073;&#1072;&#1081;&#1082;&#1072;,%20&#1051;&#1077;&#1086;&#1085;&#1110;&#1076;%20&#1043;&#1083;&#1110;&#1073;&#1086;&#1074;).wma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149080"/>
            <a:ext cx="5832648" cy="23762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Леон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</a:rPr>
              <a:t>ід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Глібов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1827-1893</a:t>
            </a:r>
            <a:r>
              <a:rPr lang="uk-UA" sz="3200" b="1" dirty="0" smtClean="0">
                <a:solidFill>
                  <a:srgbClr val="FF0000"/>
                </a:solidFill>
              </a:rPr>
              <a:t/>
            </a:r>
            <a:br>
              <a:rPr lang="uk-UA" sz="3200" b="1" dirty="0" smtClean="0">
                <a:solidFill>
                  <a:srgbClr val="FF0000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190-річниця від Дня  народження українського байкаря, поета-лірика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-243408"/>
            <a:ext cx="3838580" cy="4536504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01008"/>
            <a:ext cx="3263775" cy="3141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506413"/>
            <a:chOff x="106848480" y="105318149"/>
            <a:chExt cx="6670590" cy="506250"/>
          </a:xfrm>
        </p:grpSpPr>
        <p:sp>
          <p:nvSpPr>
            <p:cNvPr id="17448" name="Rectangle 3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9" name="Rectangle 4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0" name="AutoShape 5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1" name="Oval 6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2" name="Rectangle 7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3" name="AutoShape 8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4" name="Oval 9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5" name="AutoShape 10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6" name="Oval 11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7" name="Rectangle 12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8" name="AutoShape 13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59" name="Oval 14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0" name="AutoShape 15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1" name="Oval 16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2" name="Rectangle 17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3" name="AutoShape 18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4" name="Oval 19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5" name="AutoShape 20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6" name="Oval 21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7" name="Rectangle 22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8" name="AutoShape 23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69" name="Oval 24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0" name="AutoShape 25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1" name="Oval 26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2" name="Rectangle 27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3" name="AutoShape 28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4" name="Oval 29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5" name="AutoShape 30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6" name="Oval 31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7" name="Rectangle 32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8" name="AutoShape 33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79" name="Oval 34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7411" name="Group 35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106848480" y="105318149"/>
            <a:chExt cx="6670590" cy="506250"/>
          </a:xfrm>
        </p:grpSpPr>
        <p:sp>
          <p:nvSpPr>
            <p:cNvPr id="17416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17" name="Rectangle 37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18" name="AutoShape 38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19" name="Oval 39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0" name="Rectangle 40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1" name="AutoShape 41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2" name="Oval 42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3" name="AutoShape 43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4" name="Oval 44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5" name="Rectangle 45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6" name="AutoShape 46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7" name="Oval 47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8" name="AutoShape 48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29" name="Oval 49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0" name="Rectangle 50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1" name="AutoShape 51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2" name="Oval 52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3" name="AutoShape 53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4" name="Oval 54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5" name="Rectangle 55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6" name="AutoShape 56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7" name="Oval 57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8" name="AutoShape 58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39" name="Oval 59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0" name="Rectangle 60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1" name="AutoShape 61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2" name="Oval 62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3" name="AutoShape 63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4" name="Oval 64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5" name="Rectangle 65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6" name="AutoShape 66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447" name="Oval 67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17412" name="Picture 68" descr="Лебедь"/>
          <p:cNvPicPr>
            <a:picLocks noChangeAspect="1" noChangeArrowheads="1"/>
          </p:cNvPicPr>
          <p:nvPr/>
        </p:nvPicPr>
        <p:blipFill>
          <a:blip r:embed="rId3" cstate="print">
            <a:lum bright="-14000" contrast="52000"/>
          </a:blip>
          <a:srcRect/>
          <a:stretch>
            <a:fillRect/>
          </a:stretch>
        </p:blipFill>
        <p:spPr bwMode="auto">
          <a:xfrm>
            <a:off x="1116013" y="3284538"/>
            <a:ext cx="68500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69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51117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Леонід Глібов</a:t>
            </a:r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7414" name="WordArt 70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8064500" cy="22987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"Лебідь, Щука і Рак"</a:t>
            </a:r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2363" name="11 Лебідь, рак і щука (байка, Леонід Глібов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497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8" fill="hold"/>
                                        <p:tgtEl>
                                          <p:spTgt spid="12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6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506413"/>
            <a:chOff x="106848480" y="105318149"/>
            <a:chExt cx="6670590" cy="506250"/>
          </a:xfrm>
        </p:grpSpPr>
        <p:sp>
          <p:nvSpPr>
            <p:cNvPr id="18471" name="Rectangle 3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2" name="Rectangle 4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3" name="AutoShape 5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4" name="Oval 6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5" name="Rectangle 7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6" name="AutoShape 8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7" name="Oval 9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8" name="AutoShape 10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9" name="Oval 11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0" name="Rectangle 12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1" name="AutoShape 13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2" name="Oval 14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3" name="AutoShape 15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4" name="Oval 16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5" name="Rectangle 17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6" name="AutoShape 18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7" name="Oval 19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8" name="AutoShape 20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89" name="Oval 21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0" name="Rectangle 22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1" name="AutoShape 23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2" name="Oval 24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3" name="AutoShape 25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4" name="Oval 26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5" name="Rectangle 27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6" name="AutoShape 28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7" name="Oval 29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8" name="AutoShape 30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99" name="Oval 31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500" name="Rectangle 32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501" name="AutoShape 33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502" name="Oval 34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8435" name="Group 35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106848480" y="105318149"/>
            <a:chExt cx="6670590" cy="506250"/>
          </a:xfrm>
        </p:grpSpPr>
        <p:sp>
          <p:nvSpPr>
            <p:cNvPr id="18439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0" name="Rectangle 37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1" name="AutoShape 38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2" name="Oval 39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3" name="Rectangle 40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4" name="AutoShape 41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5" name="Oval 42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6" name="AutoShape 43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7" name="Oval 44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8" name="Rectangle 45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9" name="AutoShape 46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0" name="Oval 47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1" name="AutoShape 48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2" name="Oval 49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3" name="Rectangle 50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4" name="AutoShape 51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5" name="Oval 52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6" name="AutoShape 53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7" name="Oval 54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8" name="Rectangle 55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59" name="AutoShape 56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0" name="Oval 57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1" name="AutoShape 58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2" name="Oval 59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3" name="Rectangle 60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4" name="AutoShape 61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5" name="Oval 62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6" name="AutoShape 63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7" name="Oval 64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8" name="Rectangle 65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69" name="AutoShape 66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70" name="Oval 67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18436" name="Picture 68" descr="лебідь пливе"/>
          <p:cNvPicPr>
            <a:picLocks noChangeAspect="1" noChangeArrowheads="1"/>
          </p:cNvPicPr>
          <p:nvPr/>
        </p:nvPicPr>
        <p:blipFill>
          <a:blip r:embed="rId2" cstate="print">
            <a:lum bright="6000" contrast="10000"/>
          </a:blip>
          <a:srcRect/>
          <a:stretch>
            <a:fillRect/>
          </a:stretch>
        </p:blipFill>
        <p:spPr bwMode="auto">
          <a:xfrm>
            <a:off x="1331913" y="549275"/>
            <a:ext cx="698341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9" descr="Рисунок22"/>
          <p:cNvPicPr>
            <a:picLocks noChangeAspect="1" noChangeArrowheads="1"/>
          </p:cNvPicPr>
          <p:nvPr/>
        </p:nvPicPr>
        <p:blipFill>
          <a:blip r:embed="rId3" cstate="print">
            <a:lum bright="-20000" contrast="58000"/>
          </a:blip>
          <a:srcRect/>
          <a:stretch>
            <a:fillRect/>
          </a:stretch>
        </p:blipFill>
        <p:spPr bwMode="auto">
          <a:xfrm>
            <a:off x="-396875" y="742950"/>
            <a:ext cx="6913563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0" descr="Рисунок21"/>
          <p:cNvPicPr>
            <a:picLocks noChangeAspect="1" noChangeArrowheads="1"/>
          </p:cNvPicPr>
          <p:nvPr/>
        </p:nvPicPr>
        <p:blipFill>
          <a:blip r:embed="rId4" cstate="print">
            <a:lum bright="-22000" contrast="56000"/>
          </a:blip>
          <a:srcRect/>
          <a:stretch>
            <a:fillRect/>
          </a:stretch>
        </p:blipFill>
        <p:spPr bwMode="auto">
          <a:xfrm>
            <a:off x="5665788" y="2079625"/>
            <a:ext cx="34782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506413"/>
            <a:chOff x="106848480" y="105318149"/>
            <a:chExt cx="6670590" cy="506250"/>
          </a:xfrm>
        </p:grpSpPr>
        <p:sp>
          <p:nvSpPr>
            <p:cNvPr id="19493" name="Rectangle 3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4" name="Rectangle 4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5" name="AutoShape 5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6" name="Oval 6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7" name="Rectangle 7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8" name="AutoShape 8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9" name="Oval 9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0" name="AutoShape 10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1" name="Oval 11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2" name="Rectangle 12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3" name="AutoShape 13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4" name="Oval 14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5" name="AutoShape 15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6" name="Oval 16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7" name="Rectangle 17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8" name="AutoShape 18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09" name="Oval 19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0" name="AutoShape 20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1" name="Oval 21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2" name="Rectangle 22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3" name="AutoShape 23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4" name="Oval 24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5" name="AutoShape 25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6" name="Oval 26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7" name="Rectangle 27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8" name="AutoShape 28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19" name="Oval 29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20" name="AutoShape 30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21" name="Oval 31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22" name="Rectangle 32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23" name="AutoShape 33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524" name="Oval 34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9459" name="Group 35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106848480" y="105318149"/>
            <a:chExt cx="6670590" cy="506250"/>
          </a:xfrm>
        </p:grpSpPr>
        <p:sp>
          <p:nvSpPr>
            <p:cNvPr id="19461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2" name="Rectangle 37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3" name="AutoShape 38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4" name="Oval 39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5" name="Rectangle 40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6" name="AutoShape 41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7" name="Oval 42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8" name="AutoShape 43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9" name="Oval 44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0" name="Rectangle 45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1" name="AutoShape 46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2" name="Oval 47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3" name="AutoShape 48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4" name="Oval 49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5" name="Rectangle 50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6" name="AutoShape 51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7" name="Oval 52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8" name="AutoShape 53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79" name="Oval 54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0" name="Rectangle 55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1" name="AutoShape 56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2" name="Oval 57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3" name="AutoShape 58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4" name="Oval 59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5" name="Rectangle 60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6" name="AutoShape 61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7" name="Oval 62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8" name="AutoShape 63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89" name="Oval 64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0" name="Rectangle 65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1" name="AutoShape 66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92" name="Oval 67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19460" name="Picture 69" descr="Безымянный"/>
          <p:cNvPicPr>
            <a:picLocks noChangeAspect="1" noChangeArrowheads="1"/>
          </p:cNvPicPr>
          <p:nvPr/>
        </p:nvPicPr>
        <p:blipFill>
          <a:blip r:embed="rId2" cstate="print">
            <a:lum bright="-6000" contrast="50000"/>
          </a:blip>
          <a:srcRect/>
          <a:stretch>
            <a:fillRect/>
          </a:stretch>
        </p:blipFill>
        <p:spPr bwMode="auto">
          <a:xfrm>
            <a:off x="1692275" y="692150"/>
            <a:ext cx="5545138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506413"/>
            <a:chOff x="106848480" y="105318149"/>
            <a:chExt cx="6670590" cy="506250"/>
          </a:xfrm>
        </p:grpSpPr>
        <p:sp>
          <p:nvSpPr>
            <p:cNvPr id="20522" name="Rectangle 3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3" name="Rectangle 4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4" name="AutoShape 5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5" name="Oval 6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6" name="Rectangle 7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7" name="AutoShape 8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8" name="Oval 9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9" name="AutoShape 10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0" name="Oval 11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1" name="Rectangle 12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2" name="AutoShape 13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3" name="Oval 14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4" name="AutoShape 15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5" name="Oval 16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6" name="Rectangle 17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7" name="AutoShape 18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8" name="Oval 19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39" name="AutoShape 20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0" name="Oval 21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1" name="Rectangle 22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2" name="AutoShape 23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3" name="Oval 24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4" name="AutoShape 25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5" name="Oval 26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6" name="Rectangle 27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7" name="AutoShape 28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8" name="Oval 29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49" name="AutoShape 30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50" name="Oval 31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51" name="Rectangle 32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52" name="AutoShape 33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53" name="Oval 34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20483" name="Group 35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106848480" y="105318149"/>
            <a:chExt cx="6670590" cy="506250"/>
          </a:xfrm>
        </p:grpSpPr>
        <p:sp>
          <p:nvSpPr>
            <p:cNvPr id="20490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1" name="Rectangle 37"/>
            <p:cNvSpPr>
              <a:spLocks noChangeArrowheads="1" noChangeShapeType="1"/>
            </p:cNvSpPr>
            <p:nvPr/>
          </p:nvSpPr>
          <p:spPr bwMode="auto">
            <a:xfrm>
              <a:off x="106848480" y="105318149"/>
              <a:ext cx="6670590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2" name="AutoShape 38"/>
            <p:cNvSpPr>
              <a:spLocks noChangeArrowheads="1" noChangeShapeType="1"/>
            </p:cNvSpPr>
            <p:nvPr/>
          </p:nvSpPr>
          <p:spPr bwMode="auto">
            <a:xfrm>
              <a:off x="10685462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3" name="Oval 39"/>
            <p:cNvSpPr>
              <a:spLocks noChangeArrowheads="1" noChangeShapeType="1"/>
            </p:cNvSpPr>
            <p:nvPr/>
          </p:nvSpPr>
          <p:spPr bwMode="auto">
            <a:xfrm>
              <a:off x="10706047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4" name="Rectangle 40"/>
            <p:cNvSpPr>
              <a:spLocks noChangeArrowheads="1" noChangeShapeType="1"/>
            </p:cNvSpPr>
            <p:nvPr/>
          </p:nvSpPr>
          <p:spPr bwMode="auto">
            <a:xfrm>
              <a:off x="10740436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5" name="AutoShape 41"/>
            <p:cNvSpPr>
              <a:spLocks noChangeArrowheads="1" noChangeShapeType="1"/>
            </p:cNvSpPr>
            <p:nvPr/>
          </p:nvSpPr>
          <p:spPr bwMode="auto">
            <a:xfrm>
              <a:off x="10741050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6" name="Oval 42"/>
            <p:cNvSpPr>
              <a:spLocks noChangeArrowheads="1" noChangeShapeType="1"/>
            </p:cNvSpPr>
            <p:nvPr/>
          </p:nvSpPr>
          <p:spPr bwMode="auto">
            <a:xfrm>
              <a:off x="10761635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7" name="AutoShape 43"/>
            <p:cNvSpPr>
              <a:spLocks noChangeArrowheads="1" noChangeShapeType="1"/>
            </p:cNvSpPr>
            <p:nvPr/>
          </p:nvSpPr>
          <p:spPr bwMode="auto">
            <a:xfrm>
              <a:off x="10796638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8" name="Oval 44"/>
            <p:cNvSpPr>
              <a:spLocks noChangeArrowheads="1" noChangeShapeType="1"/>
            </p:cNvSpPr>
            <p:nvPr/>
          </p:nvSpPr>
          <p:spPr bwMode="auto">
            <a:xfrm>
              <a:off x="10817224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9" name="Rectangle 45"/>
            <p:cNvSpPr>
              <a:spLocks noChangeArrowheads="1" noChangeShapeType="1"/>
            </p:cNvSpPr>
            <p:nvPr/>
          </p:nvSpPr>
          <p:spPr bwMode="auto">
            <a:xfrm>
              <a:off x="10851612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0" name="AutoShape 46"/>
            <p:cNvSpPr>
              <a:spLocks noChangeArrowheads="1" noChangeShapeType="1"/>
            </p:cNvSpPr>
            <p:nvPr/>
          </p:nvSpPr>
          <p:spPr bwMode="auto">
            <a:xfrm>
              <a:off x="10852226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1" name="Oval 47"/>
            <p:cNvSpPr>
              <a:spLocks noChangeArrowheads="1" noChangeShapeType="1"/>
            </p:cNvSpPr>
            <p:nvPr/>
          </p:nvSpPr>
          <p:spPr bwMode="auto">
            <a:xfrm>
              <a:off x="10872812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2" name="AutoShape 48"/>
            <p:cNvSpPr>
              <a:spLocks noChangeArrowheads="1" noChangeShapeType="1"/>
            </p:cNvSpPr>
            <p:nvPr/>
          </p:nvSpPr>
          <p:spPr bwMode="auto">
            <a:xfrm>
              <a:off x="10907815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3" name="Oval 49"/>
            <p:cNvSpPr>
              <a:spLocks noChangeArrowheads="1" noChangeShapeType="1"/>
            </p:cNvSpPr>
            <p:nvPr/>
          </p:nvSpPr>
          <p:spPr bwMode="auto">
            <a:xfrm>
              <a:off x="10928400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4" name="Rectangle 50"/>
            <p:cNvSpPr>
              <a:spLocks noChangeArrowheads="1" noChangeShapeType="1"/>
            </p:cNvSpPr>
            <p:nvPr/>
          </p:nvSpPr>
          <p:spPr bwMode="auto">
            <a:xfrm>
              <a:off x="10962789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5" name="AutoShape 51"/>
            <p:cNvSpPr>
              <a:spLocks noChangeArrowheads="1" noChangeShapeType="1"/>
            </p:cNvSpPr>
            <p:nvPr/>
          </p:nvSpPr>
          <p:spPr bwMode="auto">
            <a:xfrm>
              <a:off x="10963403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6" name="Oval 52"/>
            <p:cNvSpPr>
              <a:spLocks noChangeArrowheads="1" noChangeShapeType="1"/>
            </p:cNvSpPr>
            <p:nvPr/>
          </p:nvSpPr>
          <p:spPr bwMode="auto">
            <a:xfrm>
              <a:off x="10983988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7" name="AutoShape 53"/>
            <p:cNvSpPr>
              <a:spLocks noChangeArrowheads="1" noChangeShapeType="1"/>
            </p:cNvSpPr>
            <p:nvPr/>
          </p:nvSpPr>
          <p:spPr bwMode="auto">
            <a:xfrm>
              <a:off x="11018991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8" name="Oval 54"/>
            <p:cNvSpPr>
              <a:spLocks noChangeArrowheads="1" noChangeShapeType="1"/>
            </p:cNvSpPr>
            <p:nvPr/>
          </p:nvSpPr>
          <p:spPr bwMode="auto">
            <a:xfrm>
              <a:off x="11039577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09" name="Rectangle 55"/>
            <p:cNvSpPr>
              <a:spLocks noChangeArrowheads="1" noChangeShapeType="1"/>
            </p:cNvSpPr>
            <p:nvPr/>
          </p:nvSpPr>
          <p:spPr bwMode="auto">
            <a:xfrm>
              <a:off x="11073965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0" name="AutoShape 56"/>
            <p:cNvSpPr>
              <a:spLocks noChangeArrowheads="1" noChangeShapeType="1"/>
            </p:cNvSpPr>
            <p:nvPr/>
          </p:nvSpPr>
          <p:spPr bwMode="auto">
            <a:xfrm>
              <a:off x="11074579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1" name="Oval 57"/>
            <p:cNvSpPr>
              <a:spLocks noChangeArrowheads="1" noChangeShapeType="1"/>
            </p:cNvSpPr>
            <p:nvPr/>
          </p:nvSpPr>
          <p:spPr bwMode="auto">
            <a:xfrm>
              <a:off x="11095165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2" name="AutoShape 58"/>
            <p:cNvSpPr>
              <a:spLocks noChangeArrowheads="1" noChangeShapeType="1"/>
            </p:cNvSpPr>
            <p:nvPr/>
          </p:nvSpPr>
          <p:spPr bwMode="auto">
            <a:xfrm>
              <a:off x="111301680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3" name="Oval 59"/>
            <p:cNvSpPr>
              <a:spLocks noChangeArrowheads="1" noChangeShapeType="1"/>
            </p:cNvSpPr>
            <p:nvPr/>
          </p:nvSpPr>
          <p:spPr bwMode="auto">
            <a:xfrm>
              <a:off x="111507536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4" name="Rectangle 60"/>
            <p:cNvSpPr>
              <a:spLocks noChangeArrowheads="1" noChangeShapeType="1"/>
            </p:cNvSpPr>
            <p:nvPr/>
          </p:nvSpPr>
          <p:spPr bwMode="auto">
            <a:xfrm>
              <a:off x="111851421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5" name="AutoShape 61"/>
            <p:cNvSpPr>
              <a:spLocks noChangeArrowheads="1" noChangeShapeType="1"/>
            </p:cNvSpPr>
            <p:nvPr/>
          </p:nvSpPr>
          <p:spPr bwMode="auto">
            <a:xfrm>
              <a:off x="111857563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6" name="Oval 62"/>
            <p:cNvSpPr>
              <a:spLocks noChangeArrowheads="1" noChangeShapeType="1"/>
            </p:cNvSpPr>
            <p:nvPr/>
          </p:nvSpPr>
          <p:spPr bwMode="auto">
            <a:xfrm>
              <a:off x="112063419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7" name="AutoShape 63"/>
            <p:cNvSpPr>
              <a:spLocks noChangeArrowheads="1" noChangeShapeType="1"/>
            </p:cNvSpPr>
            <p:nvPr/>
          </p:nvSpPr>
          <p:spPr bwMode="auto">
            <a:xfrm>
              <a:off x="112413445" y="105332449"/>
              <a:ext cx="544823" cy="487548"/>
            </a:xfrm>
            <a:prstGeom prst="diamond">
              <a:avLst/>
            </a:prstGeom>
            <a:solidFill>
              <a:srgbClr val="FF0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8" name="Oval 64"/>
            <p:cNvSpPr>
              <a:spLocks noChangeArrowheads="1" noChangeShapeType="1"/>
            </p:cNvSpPr>
            <p:nvPr/>
          </p:nvSpPr>
          <p:spPr bwMode="auto">
            <a:xfrm>
              <a:off x="112619301" y="105516664"/>
              <a:ext cx="133111" cy="119120"/>
            </a:xfrm>
            <a:prstGeom prst="ellipse">
              <a:avLst/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9" name="Rectangle 65"/>
            <p:cNvSpPr>
              <a:spLocks noChangeArrowheads="1" noChangeShapeType="1"/>
            </p:cNvSpPr>
            <p:nvPr/>
          </p:nvSpPr>
          <p:spPr bwMode="auto">
            <a:xfrm>
              <a:off x="112963186" y="105318149"/>
              <a:ext cx="555884" cy="506250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0" name="AutoShape 66"/>
            <p:cNvSpPr>
              <a:spLocks noChangeArrowheads="1" noChangeShapeType="1"/>
            </p:cNvSpPr>
            <p:nvPr/>
          </p:nvSpPr>
          <p:spPr bwMode="auto">
            <a:xfrm>
              <a:off x="112969328" y="105332449"/>
              <a:ext cx="544823" cy="487548"/>
            </a:xfrm>
            <a:prstGeom prst="diamond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1" name="Oval 67"/>
            <p:cNvSpPr>
              <a:spLocks noChangeArrowheads="1" noChangeShapeType="1"/>
            </p:cNvSpPr>
            <p:nvPr/>
          </p:nvSpPr>
          <p:spPr bwMode="auto">
            <a:xfrm>
              <a:off x="113175184" y="105516664"/>
              <a:ext cx="133111" cy="119120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20484" name="Picture 69" descr="Безымянный"/>
          <p:cNvPicPr>
            <a:picLocks noChangeAspect="1" noChangeArrowheads="1"/>
          </p:cNvPicPr>
          <p:nvPr/>
        </p:nvPicPr>
        <p:blipFill>
          <a:blip r:embed="rId2" cstate="print">
            <a:lum bright="-12000" contrast="46000"/>
          </a:blip>
          <a:srcRect/>
          <a:stretch>
            <a:fillRect/>
          </a:stretch>
        </p:blipFill>
        <p:spPr bwMode="auto">
          <a:xfrm>
            <a:off x="1042988" y="-747713"/>
            <a:ext cx="76327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2" descr="водорость зелена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4292600"/>
            <a:ext cx="4029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3" descr="Рисунок4"/>
          <p:cNvPicPr>
            <a:picLocks noChangeAspect="1" noChangeArrowheads="1"/>
          </p:cNvPicPr>
          <p:nvPr/>
        </p:nvPicPr>
        <p:blipFill>
          <a:blip r:embed="rId4" cstate="print">
            <a:lum contrast="-24000"/>
          </a:blip>
          <a:srcRect/>
          <a:stretch>
            <a:fillRect/>
          </a:stretch>
        </p:blipFill>
        <p:spPr bwMode="auto">
          <a:xfrm>
            <a:off x="0" y="2492375"/>
            <a:ext cx="24018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4" descr="водорость зелена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92600"/>
            <a:ext cx="4029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5" descr="водорость зелена 6"/>
          <p:cNvPicPr>
            <a:picLocks noChangeAspect="1" noChangeArrowheads="1"/>
          </p:cNvPicPr>
          <p:nvPr/>
        </p:nvPicPr>
        <p:blipFill>
          <a:blip r:embed="rId3" cstate="print"/>
          <a:srcRect r="41922"/>
          <a:stretch>
            <a:fillRect/>
          </a:stretch>
        </p:blipFill>
        <p:spPr bwMode="auto">
          <a:xfrm>
            <a:off x="6804025" y="4221163"/>
            <a:ext cx="2339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76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565400"/>
            <a:ext cx="24018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/>
          <p:cNvPicPr>
            <a:picLocks noChangeAspect="1"/>
          </p:cNvPicPr>
          <p:nvPr/>
        </p:nvPicPr>
        <p:blipFill>
          <a:blip r:embed="rId2" cstate="print">
            <a:lum bright="10000" contrast="54000"/>
          </a:blip>
          <a:srcRect/>
          <a:stretch>
            <a:fillRect/>
          </a:stretch>
        </p:blipFill>
        <p:spPr bwMode="auto">
          <a:xfrm>
            <a:off x="107950" y="188913"/>
            <a:ext cx="8928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print">
            <a:lum bright="-14000" contrast="46000"/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08963" cy="1008062"/>
          </a:xfrm>
        </p:spPr>
        <p:txBody>
          <a:bodyPr/>
          <a:lstStyle/>
          <a:p>
            <a:r>
              <a:rPr lang="uk-UA" sz="6000" b="1" smtClean="0">
                <a:solidFill>
                  <a:srgbClr val="FFFF00"/>
                </a:solidFill>
              </a:rPr>
              <a:t>“Чиж та голуб”</a:t>
            </a:r>
            <a:endParaRPr lang="en-US" sz="60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lum bright="-1000" contrast="78000"/>
          </a:blip>
          <a:srcRect/>
          <a:stretch>
            <a:fillRect/>
          </a:stretch>
        </p:blipFill>
        <p:spPr bwMode="auto">
          <a:xfrm>
            <a:off x="1331640" y="1484784"/>
            <a:ext cx="6480720" cy="51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print">
            <a:lum bright="-24000" contrast="20000"/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uk-UA" sz="5400" b="1" smtClean="0">
                <a:solidFill>
                  <a:srgbClr val="FFFF00"/>
                </a:solidFill>
              </a:rPr>
              <a:t>“Хлопчик та гадюка”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752528" cy="52565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295400"/>
          </a:xfrm>
        </p:spPr>
        <p:txBody>
          <a:bodyPr/>
          <a:lstStyle/>
          <a:p>
            <a:r>
              <a:rPr lang="uk-UA" sz="6600" b="1" smtClean="0">
                <a:solidFill>
                  <a:srgbClr val="FFFF00"/>
                </a:solidFill>
              </a:rPr>
              <a:t>“Дуб і лозина”</a:t>
            </a:r>
            <a:endParaRPr lang="en-US" sz="6600" b="1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i_0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24024"/>
            <a:ext cx="6912768" cy="4441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26638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FF00"/>
                </a:solidFill>
              </a:rPr>
              <a:t>Народився Леонід Іванович Глібов 5 березня 1827 року в селі Великий Поділ на Полтавщині.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96952"/>
            <a:ext cx="6048672" cy="35809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print">
            <a:lum bright="-22000" contrast="62000"/>
          </a:blip>
          <a:srcRect/>
          <a:stretch>
            <a:fillRect/>
          </a:stretch>
        </p:blipFill>
        <p:spPr bwMode="auto">
          <a:xfrm>
            <a:off x="179388" y="182563"/>
            <a:ext cx="87852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152525"/>
          </a:xfrm>
        </p:spPr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</a:rPr>
              <a:t>«Бачить – не бачить»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>
            <a:lum bright="-14000" contrast="66000"/>
          </a:blip>
          <a:stretch>
            <a:fillRect/>
          </a:stretch>
        </p:blipFill>
        <p:spPr>
          <a:xfrm>
            <a:off x="2339975" y="1916113"/>
            <a:ext cx="4319588" cy="4537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439862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</a:rPr>
              <a:t>«Бдж</a:t>
            </a:r>
            <a:r>
              <a:rPr lang="uk-UA" sz="6000" b="1" smtClean="0">
                <a:solidFill>
                  <a:srgbClr val="FFFF00"/>
                </a:solidFill>
              </a:rPr>
              <a:t>ілка й мед”</a:t>
            </a:r>
            <a:endParaRPr lang="en-US" sz="60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lum bright="-6000" contrast="29000"/>
          </a:blip>
          <a:srcRect/>
          <a:stretch>
            <a:fillRect/>
          </a:stretch>
        </p:blipFill>
        <p:spPr bwMode="auto">
          <a:xfrm>
            <a:off x="2195736" y="2204864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081088"/>
          </a:xfrm>
        </p:spPr>
        <p:txBody>
          <a:bodyPr/>
          <a:lstStyle/>
          <a:p>
            <a:r>
              <a:rPr lang="uk-UA" sz="4800" b="1" smtClean="0">
                <a:solidFill>
                  <a:srgbClr val="FFFF00"/>
                </a:solidFill>
              </a:rPr>
              <a:t>“Химерний, маленький”</a:t>
            </a:r>
            <a:endParaRPr lang="en-US" sz="48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>
            <a:lum bright="-10000" contrast="24000"/>
          </a:blip>
          <a:stretch>
            <a:fillRect/>
          </a:stretch>
        </p:blipFill>
        <p:spPr>
          <a:xfrm>
            <a:off x="1691680" y="1772816"/>
            <a:ext cx="5832648" cy="45365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txBody>
          <a:bodyPr/>
          <a:lstStyle/>
          <a:p>
            <a:r>
              <a:rPr lang="uk-UA" sz="5400" b="1" smtClean="0">
                <a:solidFill>
                  <a:srgbClr val="FFFF00"/>
                </a:solidFill>
              </a:rPr>
              <a:t>“Коник-стрибунець”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lum bright="-21000" contrast="53000"/>
          </a:blip>
          <a:srcRect/>
          <a:stretch>
            <a:fillRect/>
          </a:stretch>
        </p:blipFill>
        <p:spPr bwMode="auto">
          <a:xfrm>
            <a:off x="1835696" y="1484784"/>
            <a:ext cx="53285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 cstate="print">
            <a:lum bright="-20000" contrast="54000"/>
          </a:blip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628775"/>
            <a:ext cx="7408862" cy="4176713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3500" b="1" i="1" dirty="0" err="1" smtClean="0">
                <a:solidFill>
                  <a:srgbClr val="FF0000"/>
                </a:solidFill>
              </a:rPr>
              <a:t>С</a:t>
            </a:r>
            <a:r>
              <a:rPr lang="ru-RU" sz="5700" b="1" i="1" dirty="0" err="1" smtClean="0"/>
              <a:t>идит</a:t>
            </a:r>
            <a:r>
              <a:rPr lang="ru-RU" sz="6300" b="1" i="1" dirty="0" err="1" smtClean="0"/>
              <a:t>ь</a:t>
            </a:r>
            <a:r>
              <a:rPr lang="ru-RU" sz="6300" b="1" i="1" dirty="0" smtClean="0"/>
              <a:t> хитра </a:t>
            </a:r>
            <a:r>
              <a:rPr lang="ru-RU" sz="6300" b="1" i="1" dirty="0"/>
              <a:t>баба аж на </a:t>
            </a:r>
            <a:r>
              <a:rPr lang="ru-RU" sz="6300" b="1" i="1" dirty="0" err="1"/>
              <a:t>версі</a:t>
            </a:r>
            <a:r>
              <a:rPr lang="ru-RU" sz="6300" b="1" i="1" dirty="0"/>
              <a:t> граба.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3500" b="1" i="1" dirty="0" smtClean="0">
                <a:solidFill>
                  <a:srgbClr val="FF0000"/>
                </a:solidFill>
              </a:rPr>
              <a:t>О</a:t>
            </a:r>
            <a:r>
              <a:rPr lang="ru-RU" sz="6400" b="1" i="1" dirty="0" smtClean="0"/>
              <a:t>й </a:t>
            </a:r>
            <a:r>
              <a:rPr lang="ru-RU" sz="6400" b="1" i="1" dirty="0"/>
              <a:t>не </a:t>
            </a:r>
            <a:r>
              <a:rPr lang="ru-RU" sz="7000" b="1" i="1" dirty="0" err="1"/>
              <a:t>злізу</a:t>
            </a:r>
            <a:r>
              <a:rPr lang="ru-RU" sz="7000" b="1" i="1" dirty="0"/>
              <a:t> з граба! — дурить </a:t>
            </a:r>
            <a:r>
              <a:rPr lang="ru-RU" sz="7000" b="1" i="1" dirty="0" err="1"/>
              <a:t>діток</a:t>
            </a:r>
            <a:r>
              <a:rPr lang="ru-RU" sz="7000" b="1" i="1" dirty="0"/>
              <a:t> баба. —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i="1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3500" b="1" i="1" dirty="0" err="1" smtClean="0">
                <a:solidFill>
                  <a:srgbClr val="FF0000"/>
                </a:solidFill>
              </a:rPr>
              <a:t>В</a:t>
            </a:r>
            <a:r>
              <a:rPr lang="ru-RU" sz="7000" b="1" i="1" dirty="0" err="1" smtClean="0"/>
              <a:t>ловіть</a:t>
            </a:r>
            <a:r>
              <a:rPr lang="ru-RU" sz="7000" b="1" i="1" dirty="0" smtClean="0"/>
              <a:t> </a:t>
            </a:r>
            <a:r>
              <a:rPr lang="ru-RU" sz="7000" b="1" i="1" dirty="0" err="1" smtClean="0"/>
              <a:t>мені</a:t>
            </a:r>
            <a:r>
              <a:rPr lang="ru-RU" sz="7000" b="1" i="1" dirty="0" smtClean="0"/>
              <a:t> </a:t>
            </a:r>
            <a:r>
              <a:rPr lang="ru-RU" sz="7000" b="1" i="1" dirty="0"/>
              <a:t>тую курочку рябую.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i="1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3500" b="1" i="1" dirty="0" smtClean="0">
                <a:solidFill>
                  <a:srgbClr val="FF0000"/>
                </a:solidFill>
              </a:rPr>
              <a:t>А </a:t>
            </a:r>
            <a:r>
              <a:rPr lang="ru-RU" b="1" i="1" dirty="0" smtClean="0"/>
              <a:t> </a:t>
            </a:r>
            <a:r>
              <a:rPr lang="ru-RU" sz="8000" b="1" i="1" dirty="0"/>
              <a:t>я </a:t>
            </a:r>
            <a:r>
              <a:rPr lang="ru-RU" sz="8000" b="1" i="1" dirty="0" err="1"/>
              <a:t>подарую</a:t>
            </a:r>
            <a:r>
              <a:rPr lang="ru-RU" sz="8000" b="1" i="1" dirty="0"/>
              <a:t> </a:t>
            </a:r>
            <a:r>
              <a:rPr lang="ru-RU" sz="8000" b="1" i="1" dirty="0" err="1"/>
              <a:t>грушку</a:t>
            </a:r>
            <a:r>
              <a:rPr lang="ru-RU" sz="8000" b="1" i="1" dirty="0"/>
              <a:t> золотую».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uk-UA" b="1" i="1" dirty="0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002588" cy="1146175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rgbClr val="FFFF00"/>
                </a:solidFill>
              </a:rPr>
              <a:t>Акровірш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342188" cy="331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У </a:t>
            </a:r>
            <a:r>
              <a:rPr lang="ru-RU" sz="4000" b="1" dirty="0" err="1" smtClean="0">
                <a:solidFill>
                  <a:srgbClr val="FFFF00"/>
                </a:solidFill>
              </a:rPr>
              <a:t>дитинств</a:t>
            </a:r>
            <a:r>
              <a:rPr lang="uk-UA" sz="4000" b="1" dirty="0" smtClean="0">
                <a:solidFill>
                  <a:srgbClr val="FFFF00"/>
                </a:solidFill>
              </a:rPr>
              <a:t>і майбутній письменник любив доглядати за квітами – за що його й називали </a:t>
            </a:r>
            <a:r>
              <a:rPr lang="uk-UA" sz="4000" b="1" dirty="0" err="1" smtClean="0">
                <a:solidFill>
                  <a:srgbClr val="FFFF00"/>
                </a:solidFill>
              </a:rPr>
              <a:t>“Льолик</a:t>
            </a:r>
            <a:r>
              <a:rPr lang="uk-UA" sz="4000" b="1" dirty="0" smtClean="0">
                <a:solidFill>
                  <a:srgbClr val="FFFF00"/>
                </a:solidFill>
              </a:rPr>
              <a:t> – квітчастий </a:t>
            </a:r>
            <a:r>
              <a:rPr lang="uk-UA" sz="4000" b="1" dirty="0" err="1" smtClean="0">
                <a:solidFill>
                  <a:srgbClr val="FFFF00"/>
                </a:solidFill>
              </a:rPr>
              <a:t>королик”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10243" name="Рисунок 3" descr="Рисунок1 - копия.jpg"/>
          <p:cNvPicPr>
            <a:picLocks noChangeAspect="1"/>
          </p:cNvPicPr>
          <p:nvPr/>
        </p:nvPicPr>
        <p:blipFill>
          <a:blip r:embed="rId2" cstate="print">
            <a:lum bright="-19000" contrast="24000"/>
          </a:blip>
          <a:srcRect/>
          <a:stretch>
            <a:fillRect/>
          </a:stretch>
        </p:blipFill>
        <p:spPr bwMode="auto">
          <a:xfrm>
            <a:off x="1115616" y="3471484"/>
            <a:ext cx="2448272" cy="31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4920000" algn="ctr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>
            <a:lum bright="-14000" contrast="38000"/>
          </a:blip>
          <a:stretch>
            <a:fillRect/>
          </a:stretch>
        </p:blipFill>
        <p:spPr>
          <a:xfrm>
            <a:off x="5364088" y="3573016"/>
            <a:ext cx="2726573" cy="28803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36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92375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Завжди зачаровувався народними піснями, звичаями та обрядами…</a:t>
            </a:r>
            <a:endParaRPr lang="en-US" sz="40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3831441" cy="421098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2519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Проживав біля панського маєтку, через що ставав свідком жорстоких розправ панів на кріпаками…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>
            <a:lum bright="-5000" contrast="50000"/>
          </a:blip>
          <a:stretch>
            <a:fillRect/>
          </a:stretch>
        </p:blipFill>
        <p:spPr>
          <a:xfrm>
            <a:off x="1979712" y="2852936"/>
            <a:ext cx="4760107" cy="38485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356100" y="765175"/>
            <a:ext cx="3960813" cy="5111750"/>
          </a:xfrm>
        </p:spPr>
        <p:txBody>
          <a:bodyPr/>
          <a:lstStyle/>
          <a:p>
            <a:r>
              <a:rPr lang="uk-UA" sz="3600" b="1" smtClean="0">
                <a:solidFill>
                  <a:srgbClr val="FFFF00"/>
                </a:solidFill>
              </a:rPr>
              <a:t>Якийсь час Леонід Іванович працював учителем історії та географії, свої твори він підписував псевдонімом “дідусь Кенир”.</a:t>
            </a:r>
            <a:endParaRPr lang="en-US" sz="3600" b="1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hlib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3"/>
            <a:ext cx="3747387" cy="50405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>
            <a:lum bright="-16000" contrast="66000"/>
          </a:blip>
          <a:srcRect/>
          <a:stretch>
            <a:fillRect/>
          </a:stretch>
        </p:blipFill>
        <p:spPr bwMode="auto">
          <a:xfrm rot="1124529">
            <a:off x="5795963" y="404813"/>
            <a:ext cx="3025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>
            <a:lum bright="22000" contrast="74000"/>
          </a:blip>
          <a:srcRect/>
          <a:stretch>
            <a:fillRect/>
          </a:stretch>
        </p:blipFill>
        <p:spPr bwMode="auto">
          <a:xfrm rot="600531">
            <a:off x="6488113" y="3573463"/>
            <a:ext cx="26558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 cstate="print">
            <a:lum bright="-2000" contrast="40000"/>
          </a:blip>
          <a:srcRect/>
          <a:stretch>
            <a:fillRect/>
          </a:stretch>
        </p:blipFill>
        <p:spPr bwMode="auto">
          <a:xfrm rot="805412">
            <a:off x="2987675" y="0"/>
            <a:ext cx="28162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6" cstate="print">
            <a:lum bright="6000" contrast="54000"/>
          </a:blip>
          <a:srcRect l="12447" r="12912" b="1535"/>
          <a:stretch>
            <a:fillRect/>
          </a:stretch>
        </p:blipFill>
        <p:spPr bwMode="auto">
          <a:xfrm rot="-632310">
            <a:off x="179388" y="1989138"/>
            <a:ext cx="28082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250825" y="0"/>
            <a:ext cx="24114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9666053136-225px"/>
          <p:cNvPicPr>
            <a:picLocks noChangeAspect="1" noChangeArrowheads="1"/>
          </p:cNvPicPr>
          <p:nvPr/>
        </p:nvPicPr>
        <p:blipFill>
          <a:blip r:embed="rId8" cstate="print">
            <a:lum bright="-16000" contrast="54000"/>
          </a:blip>
          <a:srcRect/>
          <a:stretch>
            <a:fillRect/>
          </a:stretch>
        </p:blipFill>
        <p:spPr bwMode="auto">
          <a:xfrm>
            <a:off x="3276600" y="3289300"/>
            <a:ext cx="26860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6337300" cy="2305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Байки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364" name="Picture 8" descr="Рисунок3"/>
          <p:cNvPicPr>
            <a:picLocks noChangeAspect="1" noChangeArrowheads="1"/>
          </p:cNvPicPr>
          <p:nvPr/>
        </p:nvPicPr>
        <p:blipFill>
          <a:blip r:embed="rId2" cstate="print"/>
          <a:srcRect l="84653" t="43704" b="22314"/>
          <a:stretch>
            <a:fillRect/>
          </a:stretch>
        </p:blipFill>
        <p:spPr bwMode="auto">
          <a:xfrm>
            <a:off x="7740650" y="4292600"/>
            <a:ext cx="14033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Рисунок3"/>
          <p:cNvPicPr>
            <a:picLocks noChangeAspect="1" noChangeArrowheads="1"/>
          </p:cNvPicPr>
          <p:nvPr/>
        </p:nvPicPr>
        <p:blipFill>
          <a:blip r:embed="rId2" cstate="print"/>
          <a:srcRect l="41336" t="93056" r="16129" b="648"/>
          <a:stretch>
            <a:fillRect/>
          </a:stretch>
        </p:blipFill>
        <p:spPr bwMode="auto">
          <a:xfrm>
            <a:off x="4500563" y="6426200"/>
            <a:ext cx="3889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1042988" y="5097463"/>
            <a:ext cx="395446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Рисунок1"/>
          <p:cNvPicPr>
            <a:picLocks noChangeAspect="1" noChangeArrowheads="1"/>
          </p:cNvPicPr>
          <p:nvPr/>
        </p:nvPicPr>
        <p:blipFill>
          <a:blip r:embed="rId4" cstate="print">
            <a:lum bright="-26000" contrast="42000"/>
          </a:blip>
          <a:srcRect/>
          <a:stretch>
            <a:fillRect/>
          </a:stretch>
        </p:blipFill>
        <p:spPr bwMode="auto">
          <a:xfrm>
            <a:off x="4500563" y="5097463"/>
            <a:ext cx="395446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книга 20"/>
          <p:cNvPicPr>
            <a:picLocks noChangeAspect="1" noChangeArrowheads="1"/>
          </p:cNvPicPr>
          <p:nvPr/>
        </p:nvPicPr>
        <p:blipFill>
          <a:blip r:embed="rId5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3635375" y="2708275"/>
            <a:ext cx="24495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8"/>
          <p:cNvSpPr txBox="1">
            <a:spLocks noChangeArrowheads="1"/>
          </p:cNvSpPr>
          <p:nvPr/>
        </p:nvSpPr>
        <p:spPr bwMode="auto">
          <a:xfrm>
            <a:off x="323850" y="620713"/>
            <a:ext cx="882015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6600" b="1" u="sng" dirty="0">
                <a:solidFill>
                  <a:srgbClr val="FF0000"/>
                </a:solidFill>
                <a:latin typeface="Arial Narrow" pitchFamily="34" charset="0"/>
              </a:rPr>
              <a:t>Б</a:t>
            </a:r>
            <a:r>
              <a:rPr lang="uk-UA" altLang="ru-RU" sz="6000" b="1" u="sng" dirty="0">
                <a:solidFill>
                  <a:srgbClr val="FF0000"/>
                </a:solidFill>
                <a:latin typeface="Arial Narrow" pitchFamily="34" charset="0"/>
              </a:rPr>
              <a:t>АЙКА </a:t>
            </a:r>
            <a:r>
              <a:rPr lang="uk-UA" altLang="ru-RU" sz="6000" b="1" dirty="0">
                <a:latin typeface="Arial Narrow" pitchFamily="34" charset="0"/>
              </a:rPr>
              <a:t>– </a:t>
            </a:r>
            <a:r>
              <a:rPr lang="uk-UA" altLang="ru-RU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ЦЕ НЕВЕЛИЧКА, ЧАСТО КОМІЧНА, ОПОВІДКА, У ЯКІЙ У ОБРАЗАХ ТВАРИН, РОСЛИН РЕЧЕЙ ЗОБРАЖЕНО ЛЮДЕЙ.</a:t>
            </a:r>
            <a:endParaRPr lang="ru-RU" alt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B87D5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850</TotalTime>
  <Words>182</Words>
  <Application>Microsoft Office PowerPoint</Application>
  <PresentationFormat>Экран (4:3)</PresentationFormat>
  <Paragraphs>25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Леонід Глібов 1827-1893 190-річниця від Дня  народження українського байкаря, поета-лірика</vt:lpstr>
      <vt:lpstr>Народився Леонід Іванович Глібов 5 березня 1827 року в селі Великий Поділ на Полтавщині.</vt:lpstr>
      <vt:lpstr>У дитинстві майбутній письменник любив доглядати за квітами – за що його й називали “Льолик – квітчастий королик”</vt:lpstr>
      <vt:lpstr>Завжди зачаровувався народними піснями, звичаями та обрядами…</vt:lpstr>
      <vt:lpstr>Проживав біля панського маєтку, через що ставав свідком жорстоких розправ панів на кріпаками…</vt:lpstr>
      <vt:lpstr>Якийсь час Леонід Іванович працював учителем історії та географії, свої твори він підписував псевдонімом “дідусь Кенир”.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“Чиж та голуб”</vt:lpstr>
      <vt:lpstr>Слайд 17</vt:lpstr>
      <vt:lpstr>“Хлопчик та гадюка”</vt:lpstr>
      <vt:lpstr>“Дуб і лозина”</vt:lpstr>
      <vt:lpstr>Слайд 20</vt:lpstr>
      <vt:lpstr>«Бачить – не бачить»</vt:lpstr>
      <vt:lpstr>«Бджілка й мед”</vt:lpstr>
      <vt:lpstr>“Химерний, маленький”</vt:lpstr>
      <vt:lpstr>“Коник-стрибунець”</vt:lpstr>
      <vt:lpstr>Слайд 25</vt:lpstr>
      <vt:lpstr>Акровірш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140</cp:revision>
  <dcterms:created xsi:type="dcterms:W3CDTF">2010-10-31T12:51:13Z</dcterms:created>
  <dcterms:modified xsi:type="dcterms:W3CDTF">2017-03-20T06:39:37Z</dcterms:modified>
</cp:coreProperties>
</file>