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"/>
            <a:ext cx="7772400" cy="1340767"/>
          </a:xfrm>
        </p:spPr>
        <p:txBody>
          <a:bodyPr numCol="1">
            <a:normAutofit/>
          </a:bodyPr>
          <a:lstStyle/>
          <a:p>
            <a:pPr algn="ctr"/>
            <a:r>
              <a:rPr lang="uk-UA" sz="7200" b="1" dirty="0" smtClean="0">
                <a:solidFill>
                  <a:srgbClr val="FFFF00"/>
                </a:solidFill>
                <a:effectLst/>
              </a:rPr>
              <a:t>Прислів’я</a:t>
            </a:r>
            <a:endParaRPr lang="en-US" sz="7200" dirty="0">
              <a:solidFill>
                <a:srgbClr val="FFFF00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2060848"/>
            <a:ext cx="7992888" cy="4320480"/>
          </a:xfrm>
          <a:noFill/>
        </p:spPr>
        <p:txBody>
          <a:bodyPr numCol="1">
            <a:normAutofit fontScale="92500" lnSpcReduction="20000"/>
          </a:bodyPr>
          <a:lstStyle/>
          <a:p>
            <a:pPr marL="274320" indent="-274320" algn="ctr">
              <a:defRPr/>
            </a:pPr>
            <a:r>
              <a:rPr lang="ru-RU" sz="5800" b="1" i="1" dirty="0" smtClean="0">
                <a:solidFill>
                  <a:srgbClr val="FFFF00"/>
                </a:solidFill>
              </a:rPr>
              <a:t>Людей питай, а </a:t>
            </a:r>
            <a:r>
              <a:rPr lang="ru-RU" sz="5800" b="1" i="1" dirty="0" err="1" smtClean="0">
                <a:solidFill>
                  <a:srgbClr val="FFFF00"/>
                </a:solidFill>
              </a:rPr>
              <a:t>свій</a:t>
            </a:r>
            <a:r>
              <a:rPr lang="ru-RU" sz="5800" b="1" i="1" dirty="0" smtClean="0">
                <a:solidFill>
                  <a:srgbClr val="FFFF00"/>
                </a:solidFill>
              </a:rPr>
              <a:t> </a:t>
            </a:r>
            <a:r>
              <a:rPr lang="ru-RU" sz="5800" b="1" i="1" dirty="0" err="1" smtClean="0">
                <a:solidFill>
                  <a:srgbClr val="FFFF00"/>
                </a:solidFill>
              </a:rPr>
              <a:t>розум</a:t>
            </a:r>
            <a:r>
              <a:rPr lang="ru-RU" sz="5800" b="1" i="1" dirty="0" smtClean="0">
                <a:solidFill>
                  <a:srgbClr val="FFFF00"/>
                </a:solidFill>
              </a:rPr>
              <a:t>…</a:t>
            </a:r>
            <a:r>
              <a:rPr lang="en-US" sz="5800" b="1" i="1" dirty="0" smtClean="0">
                <a:solidFill>
                  <a:srgbClr val="FFFF00"/>
                </a:solidFill>
              </a:rPr>
              <a:t> (</a:t>
            </a:r>
            <a:r>
              <a:rPr lang="uk-UA" sz="5800" b="1" i="1" dirty="0" smtClean="0">
                <a:solidFill>
                  <a:srgbClr val="FFFF00"/>
                </a:solidFill>
              </a:rPr>
              <a:t>м…й)</a:t>
            </a:r>
            <a:endParaRPr lang="en-US" sz="5800" b="1" i="1" dirty="0" smtClean="0">
              <a:solidFill>
                <a:srgbClr val="FFFF00"/>
              </a:solidFill>
            </a:endParaRPr>
          </a:p>
          <a:p>
            <a:pPr marL="274320" indent="-274320" algn="ctr">
              <a:defRPr/>
            </a:pPr>
            <a:endParaRPr lang="en-US" sz="5800" b="1" i="1" dirty="0" smtClean="0">
              <a:solidFill>
                <a:srgbClr val="FFFF00"/>
              </a:solidFill>
            </a:endParaRPr>
          </a:p>
          <a:p>
            <a:pPr marL="274320" indent="-274320" algn="ctr">
              <a:defRPr/>
            </a:pPr>
            <a:r>
              <a:rPr lang="ru-RU" sz="5800" b="1" i="1" dirty="0" smtClean="0">
                <a:solidFill>
                  <a:srgbClr val="FFFF00"/>
                </a:solidFill>
              </a:rPr>
              <a:t>Пташку </a:t>
            </a:r>
            <a:r>
              <a:rPr lang="ru-RU" sz="5800" b="1" i="1" dirty="0" err="1" smtClean="0">
                <a:solidFill>
                  <a:srgbClr val="FFFF00"/>
                </a:solidFill>
              </a:rPr>
              <a:t>пізнають</a:t>
            </a:r>
            <a:r>
              <a:rPr lang="ru-RU" sz="5800" b="1" i="1" dirty="0" smtClean="0">
                <a:solidFill>
                  <a:srgbClr val="FFFF00"/>
                </a:solidFill>
              </a:rPr>
              <a:t> по </a:t>
            </a:r>
            <a:r>
              <a:rPr lang="ru-RU" sz="5800" b="1" i="1" dirty="0" err="1" smtClean="0">
                <a:solidFill>
                  <a:srgbClr val="FFFF00"/>
                </a:solidFill>
              </a:rPr>
              <a:t>пір'ю</a:t>
            </a:r>
            <a:r>
              <a:rPr lang="ru-RU" sz="5800" b="1" i="1" dirty="0" smtClean="0">
                <a:solidFill>
                  <a:srgbClr val="FFFF00"/>
                </a:solidFill>
              </a:rPr>
              <a:t>, а </a:t>
            </a:r>
            <a:r>
              <a:rPr lang="ru-RU" sz="5800" b="1" i="1" dirty="0" err="1" smtClean="0">
                <a:solidFill>
                  <a:srgbClr val="FFFF00"/>
                </a:solidFill>
              </a:rPr>
              <a:t>людину</a:t>
            </a:r>
            <a:r>
              <a:rPr lang="ru-RU" sz="5800" b="1" i="1" dirty="0" smtClean="0">
                <a:solidFill>
                  <a:srgbClr val="FFFF00"/>
                </a:solidFill>
              </a:rPr>
              <a:t> </a:t>
            </a:r>
            <a:r>
              <a:rPr lang="ru-RU" sz="5800" b="1" i="1" dirty="0" smtClean="0">
                <a:solidFill>
                  <a:srgbClr val="FFFF00"/>
                </a:solidFill>
              </a:rPr>
              <a:t>– (по- </a:t>
            </a:r>
            <a:r>
              <a:rPr lang="ru-RU" sz="5800" b="1" i="1" dirty="0" err="1" smtClean="0">
                <a:solidFill>
                  <a:srgbClr val="FFFF00"/>
                </a:solidFill>
              </a:rPr>
              <a:t>р</a:t>
            </a:r>
            <a:r>
              <a:rPr lang="en-US" sz="5800" b="1" i="1" dirty="0" smtClean="0">
                <a:solidFill>
                  <a:srgbClr val="FFFF00"/>
                </a:solidFill>
              </a:rPr>
              <a:t>…</a:t>
            </a:r>
            <a:r>
              <a:rPr lang="uk-UA" sz="5800" b="1" i="1" dirty="0" smtClean="0">
                <a:solidFill>
                  <a:srgbClr val="FFFF00"/>
                </a:solidFill>
              </a:rPr>
              <a:t>з…</a:t>
            </a:r>
            <a:r>
              <a:rPr lang="uk-UA" sz="5800" b="1" i="1" dirty="0" err="1" smtClean="0">
                <a:solidFill>
                  <a:srgbClr val="FFFF00"/>
                </a:solidFill>
              </a:rPr>
              <a:t>му</a:t>
            </a:r>
            <a:r>
              <a:rPr lang="uk-UA" sz="5800" b="1" i="1" dirty="0" smtClean="0">
                <a:solidFill>
                  <a:srgbClr val="FFFF00"/>
                </a:solidFill>
              </a:rPr>
              <a:t>)</a:t>
            </a:r>
            <a:r>
              <a:rPr lang="ru-RU" sz="5800" b="1" i="1" dirty="0" smtClean="0">
                <a:solidFill>
                  <a:srgbClr val="FFFF00"/>
                </a:solidFill>
              </a:rPr>
              <a:t> </a:t>
            </a:r>
            <a:endParaRPr lang="ru-RU" sz="5800" b="1" i="1" dirty="0" smtClean="0">
              <a:solidFill>
                <a:srgbClr val="FFFF00"/>
              </a:solidFill>
            </a:endParaRPr>
          </a:p>
          <a:p>
            <a:pPr marL="274320" indent="-274320">
              <a:defRPr/>
            </a:pPr>
            <a:endParaRPr lang="ru-RU" sz="4800" b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548680"/>
            <a:ext cx="8062912" cy="5328592"/>
          </a:xfrm>
        </p:spPr>
        <p:txBody>
          <a:bodyPr>
            <a:noAutofit/>
          </a:bodyPr>
          <a:lstStyle/>
          <a:p>
            <a:r>
              <a:rPr lang="uk-UA" sz="6600" b="1" dirty="0" smtClean="0">
                <a:solidFill>
                  <a:srgbClr val="FFFF00"/>
                </a:solidFill>
              </a:rPr>
              <a:t>Ніколи не хвались, поки ти сам не </a:t>
            </a:r>
            <a:r>
              <a:rPr lang="uk-UA" sz="6600" b="1" dirty="0" smtClean="0">
                <a:solidFill>
                  <a:srgbClr val="FFFF00"/>
                </a:solidFill>
              </a:rPr>
              <a:t>зробиш</a:t>
            </a:r>
            <a:r>
              <a:rPr lang="uk-UA" sz="6600" b="1" dirty="0" smtClean="0">
                <a:solidFill>
                  <a:srgbClr val="FFFF00"/>
                </a:solidFill>
              </a:rPr>
              <a:t/>
            </a:r>
            <a:br>
              <a:rPr lang="uk-UA" sz="6600" b="1" dirty="0" smtClean="0">
                <a:solidFill>
                  <a:srgbClr val="FFFF00"/>
                </a:solidFill>
              </a:rPr>
            </a:br>
            <a:r>
              <a:rPr lang="uk-UA" sz="6600" b="1" dirty="0" smtClean="0">
                <a:solidFill>
                  <a:srgbClr val="FFFF00"/>
                </a:solidFill>
              </a:rPr>
              <a:t>д…л…</a:t>
            </a:r>
            <a:endParaRPr lang="en-US" sz="6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332656"/>
            <a:ext cx="8062912" cy="3816424"/>
          </a:xfrm>
        </p:spPr>
        <p:txBody>
          <a:bodyPr>
            <a:normAutofit/>
          </a:bodyPr>
          <a:lstStyle/>
          <a:p>
            <a:pPr marL="274320" indent="-274320" algn="ctr">
              <a:defRPr/>
            </a:pP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8000" b="1" dirty="0" smtClean="0">
                <a:solidFill>
                  <a:srgbClr val="FFFF00"/>
                </a:solidFill>
              </a:rPr>
              <a:t>Запитання</a:t>
            </a:r>
            <a:endParaRPr lang="en-US" sz="8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188640"/>
            <a:ext cx="7272808" cy="2304256"/>
          </a:xfrm>
        </p:spPr>
        <p:txBody>
          <a:bodyPr>
            <a:normAutofit fontScale="90000"/>
          </a:bodyPr>
          <a:lstStyle/>
          <a:p>
            <a:pPr algn="l"/>
            <a:r>
              <a:rPr lang="uk-UA" sz="6700" b="1" dirty="0" smtClean="0">
                <a:solidFill>
                  <a:srgbClr val="FFFF00"/>
                </a:solidFill>
                <a:effectLst/>
              </a:rPr>
              <a:t/>
            </a:r>
            <a:br>
              <a:rPr lang="uk-UA" sz="6700" b="1" dirty="0" smtClean="0">
                <a:solidFill>
                  <a:srgbClr val="FFFF00"/>
                </a:solidFill>
                <a:effectLst/>
              </a:rPr>
            </a:br>
            <a:r>
              <a:rPr lang="uk-UA" sz="6700" b="1" dirty="0" smtClean="0">
                <a:solidFill>
                  <a:srgbClr val="FFFF00"/>
                </a:solidFill>
                <a:effectLst/>
              </a:rPr>
              <a:t/>
            </a:r>
            <a:br>
              <a:rPr lang="uk-UA" sz="6700" b="1" dirty="0" smtClean="0">
                <a:solidFill>
                  <a:srgbClr val="FFFF00"/>
                </a:solidFill>
                <a:effectLst/>
              </a:rPr>
            </a:br>
            <a:r>
              <a:rPr lang="uk-UA" sz="6700" b="1" dirty="0" smtClean="0">
                <a:solidFill>
                  <a:srgbClr val="FF0000"/>
                </a:solidFill>
                <a:effectLst/>
              </a:rPr>
              <a:t>1. Де народився Леонід Глібов?</a:t>
            </a:r>
            <a:r>
              <a:rPr lang="uk-UA" b="1" dirty="0" smtClean="0">
                <a:solidFill>
                  <a:srgbClr val="FF0000"/>
                </a:solidFill>
                <a:effectLst/>
              </a:rPr>
              <a:t/>
            </a:r>
            <a:br>
              <a:rPr lang="uk-UA" b="1" dirty="0" smtClean="0">
                <a:solidFill>
                  <a:srgbClr val="FF0000"/>
                </a:solidFill>
                <a:effectLst/>
              </a:rPr>
            </a:br>
            <a:endParaRPr lang="en-US" b="1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0544" y="2492896"/>
            <a:ext cx="8062912" cy="3240360"/>
          </a:xfrm>
        </p:spPr>
        <p:txBody>
          <a:bodyPr>
            <a:normAutofit lnSpcReduction="10000"/>
          </a:bodyPr>
          <a:lstStyle/>
          <a:p>
            <a:pPr algn="l"/>
            <a:r>
              <a:rPr lang="uk-UA" sz="5400" b="1" dirty="0" smtClean="0">
                <a:solidFill>
                  <a:srgbClr val="FFFF00"/>
                </a:solidFill>
              </a:rPr>
              <a:t>а) на Сумщині</a:t>
            </a:r>
          </a:p>
          <a:p>
            <a:pPr algn="l"/>
            <a:r>
              <a:rPr lang="uk-UA" sz="5400" b="1" dirty="0" smtClean="0">
                <a:solidFill>
                  <a:srgbClr val="FFFF00"/>
                </a:solidFill>
              </a:rPr>
              <a:t>б)на Тернопільщині</a:t>
            </a:r>
          </a:p>
          <a:p>
            <a:pPr algn="l"/>
            <a:r>
              <a:rPr lang="uk-UA" sz="5400" b="1" dirty="0" smtClean="0">
                <a:solidFill>
                  <a:srgbClr val="FFFF00"/>
                </a:solidFill>
              </a:rPr>
              <a:t>в</a:t>
            </a:r>
            <a:r>
              <a:rPr lang="uk-UA" sz="5400" b="1" dirty="0" smtClean="0">
                <a:solidFill>
                  <a:srgbClr val="FFFF00"/>
                </a:solidFill>
              </a:rPr>
              <a:t>) на Полтавщині</a:t>
            </a:r>
          </a:p>
          <a:p>
            <a:pPr algn="l"/>
            <a:r>
              <a:rPr lang="uk-UA" sz="5400" b="1" dirty="0" smtClean="0">
                <a:solidFill>
                  <a:srgbClr val="FFFF00"/>
                </a:solidFill>
              </a:rPr>
              <a:t>г) на Волині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8424936" cy="1872208"/>
          </a:xfrm>
        </p:spPr>
        <p:txBody>
          <a:bodyPr>
            <a:normAutofit fontScale="90000"/>
          </a:bodyPr>
          <a:lstStyle/>
          <a:p>
            <a:pPr algn="ctr"/>
            <a:r>
              <a:rPr lang="uk-UA" sz="5400" b="1" dirty="0" smtClean="0">
                <a:solidFill>
                  <a:srgbClr val="FF0000"/>
                </a:solidFill>
                <a:effectLst/>
              </a:rPr>
              <a:t>2. </a:t>
            </a:r>
            <a:r>
              <a:rPr lang="uk-UA" sz="6000" b="1" dirty="0" smtClean="0">
                <a:solidFill>
                  <a:srgbClr val="FF0000"/>
                </a:solidFill>
                <a:effectLst/>
              </a:rPr>
              <a:t>Леонід Глібов – це…</a:t>
            </a:r>
            <a:br>
              <a:rPr lang="uk-UA" sz="6000" b="1" dirty="0" smtClean="0">
                <a:solidFill>
                  <a:srgbClr val="FF0000"/>
                </a:solidFill>
                <a:effectLst/>
              </a:rPr>
            </a:br>
            <a:r>
              <a:rPr lang="uk-UA" sz="6000" dirty="0" smtClean="0"/>
              <a:t> </a:t>
            </a:r>
            <a:endParaRPr lang="en-US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0544" y="1988840"/>
            <a:ext cx="8062912" cy="4680520"/>
          </a:xfrm>
        </p:spPr>
        <p:txBody>
          <a:bodyPr>
            <a:normAutofit fontScale="92500"/>
          </a:bodyPr>
          <a:lstStyle/>
          <a:p>
            <a:pPr marL="514350" indent="-514350" algn="l"/>
            <a:r>
              <a:rPr lang="uk-UA" sz="4800" b="1" dirty="0" smtClean="0">
                <a:solidFill>
                  <a:srgbClr val="FFFF00"/>
                </a:solidFill>
              </a:rPr>
              <a:t>а)український актор</a:t>
            </a:r>
          </a:p>
          <a:p>
            <a:pPr marL="514350" indent="-514350" algn="l"/>
            <a:r>
              <a:rPr lang="uk-UA" sz="4800" b="1" dirty="0" smtClean="0">
                <a:solidFill>
                  <a:srgbClr val="FFFF00"/>
                </a:solidFill>
              </a:rPr>
              <a:t>б) український байкар й поет-лірик</a:t>
            </a:r>
          </a:p>
          <a:p>
            <a:pPr marL="514350" indent="-514350" algn="l"/>
            <a:r>
              <a:rPr lang="uk-UA" sz="4800" b="1" dirty="0" smtClean="0">
                <a:solidFill>
                  <a:srgbClr val="FFFF00"/>
                </a:solidFill>
              </a:rPr>
              <a:t>в) український драматург</a:t>
            </a:r>
          </a:p>
          <a:p>
            <a:pPr marL="514350" indent="-514350" algn="l"/>
            <a:r>
              <a:rPr lang="uk-UA" sz="4800" b="1" dirty="0" smtClean="0">
                <a:solidFill>
                  <a:srgbClr val="FFFF00"/>
                </a:solidFill>
              </a:rPr>
              <a:t>г) український космонавт</a:t>
            </a:r>
          </a:p>
          <a:p>
            <a:pPr marL="514350" indent="-514350">
              <a:buAutoNum type="arabicPeriod"/>
            </a:pPr>
            <a:endParaRPr lang="en-US" sz="4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2004640"/>
          </a:xfrm>
        </p:spPr>
        <p:txBody>
          <a:bodyPr>
            <a:noAutofit/>
          </a:bodyPr>
          <a:lstStyle/>
          <a:p>
            <a:pPr algn="ctr"/>
            <a:r>
              <a:rPr lang="uk-UA" sz="6000" b="1" dirty="0" smtClean="0">
                <a:solidFill>
                  <a:srgbClr val="FF0000"/>
                </a:solidFill>
                <a:effectLst/>
              </a:rPr>
              <a:t>3</a:t>
            </a:r>
            <a:r>
              <a:rPr lang="uk-UA" sz="6000" b="1" dirty="0" smtClean="0">
                <a:solidFill>
                  <a:srgbClr val="FF0000"/>
                </a:solidFill>
                <a:effectLst/>
              </a:rPr>
              <a:t>. Як в дитинстві називали Леоніда Глібова?</a:t>
            </a:r>
            <a:endParaRPr lang="en-US" sz="6000" b="1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0544" y="2924944"/>
            <a:ext cx="8062912" cy="3600400"/>
          </a:xfrm>
        </p:spPr>
        <p:txBody>
          <a:bodyPr>
            <a:noAutofit/>
          </a:bodyPr>
          <a:lstStyle/>
          <a:p>
            <a:pPr algn="l"/>
            <a:r>
              <a:rPr lang="uk-UA" sz="5400" b="1" dirty="0" smtClean="0">
                <a:solidFill>
                  <a:srgbClr val="FFFF00"/>
                </a:solidFill>
              </a:rPr>
              <a:t>а</a:t>
            </a:r>
            <a:r>
              <a:rPr lang="uk-UA" sz="4800" b="1" dirty="0" smtClean="0">
                <a:solidFill>
                  <a:srgbClr val="FFFF00"/>
                </a:solidFill>
              </a:rPr>
              <a:t>) Ясне Сонечко</a:t>
            </a:r>
          </a:p>
          <a:p>
            <a:pPr algn="l"/>
            <a:r>
              <a:rPr lang="uk-UA" sz="4800" b="1" dirty="0" smtClean="0">
                <a:solidFill>
                  <a:srgbClr val="FFFF00"/>
                </a:solidFill>
              </a:rPr>
              <a:t>б) Мудрий Ворон</a:t>
            </a:r>
          </a:p>
          <a:p>
            <a:pPr algn="l"/>
            <a:r>
              <a:rPr lang="uk-UA" sz="4800" b="1" dirty="0" smtClean="0">
                <a:solidFill>
                  <a:srgbClr val="FFFF00"/>
                </a:solidFill>
              </a:rPr>
              <a:t>в</a:t>
            </a:r>
            <a:r>
              <a:rPr lang="uk-UA" sz="4800" b="1" dirty="0" smtClean="0">
                <a:solidFill>
                  <a:srgbClr val="FFFF00"/>
                </a:solidFill>
              </a:rPr>
              <a:t>) Черепашка </a:t>
            </a:r>
            <a:r>
              <a:rPr lang="uk-UA" sz="4800" b="1" dirty="0" err="1" smtClean="0">
                <a:solidFill>
                  <a:srgbClr val="FFFF00"/>
                </a:solidFill>
              </a:rPr>
              <a:t>Ніндзя</a:t>
            </a:r>
            <a:endParaRPr lang="uk-UA" sz="4800" b="1" dirty="0" smtClean="0">
              <a:solidFill>
                <a:srgbClr val="FFFF00"/>
              </a:solidFill>
            </a:endParaRPr>
          </a:p>
          <a:p>
            <a:pPr algn="l"/>
            <a:r>
              <a:rPr lang="uk-UA" sz="4800" b="1" dirty="0" smtClean="0">
                <a:solidFill>
                  <a:srgbClr val="FFFF00"/>
                </a:solidFill>
              </a:rPr>
              <a:t>г) </a:t>
            </a:r>
            <a:r>
              <a:rPr lang="uk-UA" sz="4800" b="1" dirty="0" err="1" smtClean="0">
                <a:solidFill>
                  <a:srgbClr val="FFFF00"/>
                </a:solidFill>
              </a:rPr>
              <a:t>Льолик</a:t>
            </a:r>
            <a:r>
              <a:rPr lang="uk-UA" sz="4800" b="1" dirty="0" smtClean="0">
                <a:solidFill>
                  <a:srgbClr val="FFFF00"/>
                </a:solidFill>
              </a:rPr>
              <a:t> – квітчастий королик</a:t>
            </a:r>
            <a:endParaRPr lang="en-US" sz="4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716608"/>
          </a:xfrm>
        </p:spPr>
        <p:txBody>
          <a:bodyPr>
            <a:noAutofit/>
          </a:bodyPr>
          <a:lstStyle/>
          <a:p>
            <a:pPr algn="ctr"/>
            <a:r>
              <a:rPr lang="uk-UA" sz="5400" b="1" dirty="0" smtClean="0">
                <a:solidFill>
                  <a:srgbClr val="FF0000"/>
                </a:solidFill>
                <a:effectLst/>
              </a:rPr>
              <a:t>4. Скільки байок написав Леонід Глібов?</a:t>
            </a:r>
            <a:endParaRPr lang="en-US" sz="5400" b="1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0544" y="2492896"/>
            <a:ext cx="8062912" cy="1509984"/>
          </a:xfrm>
        </p:spPr>
        <p:txBody>
          <a:bodyPr>
            <a:noAutofit/>
          </a:bodyPr>
          <a:lstStyle/>
          <a:p>
            <a:pPr algn="l"/>
            <a:r>
              <a:rPr lang="uk-UA" sz="6000" b="1" dirty="0" smtClean="0">
                <a:solidFill>
                  <a:srgbClr val="FFFF00"/>
                </a:solidFill>
              </a:rPr>
              <a:t>а) 8 байок</a:t>
            </a:r>
          </a:p>
          <a:p>
            <a:pPr algn="l"/>
            <a:r>
              <a:rPr lang="uk-UA" sz="6000" b="1" dirty="0" smtClean="0">
                <a:solidFill>
                  <a:srgbClr val="FFFF00"/>
                </a:solidFill>
              </a:rPr>
              <a:t>б) 30 байок</a:t>
            </a:r>
          </a:p>
          <a:p>
            <a:pPr algn="l"/>
            <a:r>
              <a:rPr lang="uk-UA" sz="6000" b="1" dirty="0" smtClean="0">
                <a:solidFill>
                  <a:srgbClr val="FFFF00"/>
                </a:solidFill>
              </a:rPr>
              <a:t>в) 70 байок</a:t>
            </a:r>
          </a:p>
          <a:p>
            <a:pPr algn="l"/>
            <a:r>
              <a:rPr lang="uk-UA" sz="6000" b="1" dirty="0" smtClean="0">
                <a:solidFill>
                  <a:srgbClr val="FFFF00"/>
                </a:solidFill>
              </a:rPr>
              <a:t>г) 107 байок</a:t>
            </a:r>
            <a:endParaRPr lang="en-US" sz="6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260649"/>
            <a:ext cx="8062912" cy="1656184"/>
          </a:xfrm>
        </p:spPr>
        <p:txBody>
          <a:bodyPr>
            <a:noAutofit/>
          </a:bodyPr>
          <a:lstStyle/>
          <a:p>
            <a:pPr algn="ctr"/>
            <a:r>
              <a:rPr lang="uk-UA" sz="5400" b="1" dirty="0" smtClean="0">
                <a:solidFill>
                  <a:srgbClr val="FF0000"/>
                </a:solidFill>
                <a:effectLst/>
              </a:rPr>
              <a:t>Чому вчать байки Леоніда Глібова?</a:t>
            </a:r>
            <a:endParaRPr lang="en-US" sz="5400" b="1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pPr algn="ctr">
              <a:lnSpc>
                <a:spcPct val="80000"/>
              </a:lnSpc>
            </a:pPr>
            <a:r>
              <a:rPr lang="uk-UA" altLang="ru-RU" sz="28800" b="1" dirty="0" smtClean="0">
                <a:solidFill>
                  <a:srgbClr val="FFFF00"/>
                </a:solidFill>
                <a:latin typeface="Algerian" pitchFamily="82" charset="0"/>
              </a:rPr>
              <a:t>- дружбі</a:t>
            </a:r>
          </a:p>
          <a:p>
            <a:pPr algn="ctr">
              <a:lnSpc>
                <a:spcPct val="80000"/>
              </a:lnSpc>
            </a:pPr>
            <a:r>
              <a:rPr lang="uk-UA" altLang="ru-RU" sz="28800" b="1" dirty="0" smtClean="0">
                <a:solidFill>
                  <a:srgbClr val="FFFF00"/>
                </a:solidFill>
                <a:latin typeface="Algerian" pitchFamily="82" charset="0"/>
              </a:rPr>
              <a:t>- працьовитості</a:t>
            </a:r>
          </a:p>
          <a:p>
            <a:pPr algn="ctr">
              <a:lnSpc>
                <a:spcPct val="80000"/>
              </a:lnSpc>
            </a:pPr>
            <a:r>
              <a:rPr lang="uk-UA" altLang="ru-RU" sz="28800" b="1" dirty="0" smtClean="0">
                <a:solidFill>
                  <a:srgbClr val="FFFF00"/>
                </a:solidFill>
                <a:latin typeface="Algerian" pitchFamily="82" charset="0"/>
              </a:rPr>
              <a:t>- чесності</a:t>
            </a:r>
          </a:p>
          <a:p>
            <a:pPr algn="ctr">
              <a:lnSpc>
                <a:spcPct val="80000"/>
              </a:lnSpc>
            </a:pPr>
            <a:r>
              <a:rPr lang="uk-UA" altLang="ru-RU" sz="28800" b="1" dirty="0" smtClean="0">
                <a:solidFill>
                  <a:srgbClr val="FFFF00"/>
                </a:solidFill>
                <a:latin typeface="Algerian" pitchFamily="82" charset="0"/>
              </a:rPr>
              <a:t>- доброті</a:t>
            </a:r>
          </a:p>
          <a:p>
            <a:pPr algn="ctr">
              <a:lnSpc>
                <a:spcPct val="80000"/>
              </a:lnSpc>
            </a:pPr>
            <a:r>
              <a:rPr lang="uk-UA" altLang="ru-RU" sz="28800" b="1" dirty="0" smtClean="0">
                <a:solidFill>
                  <a:srgbClr val="FFFF00"/>
                </a:solidFill>
                <a:latin typeface="Algerian" pitchFamily="82" charset="0"/>
              </a:rPr>
              <a:t>- чуйності</a:t>
            </a:r>
          </a:p>
          <a:p>
            <a:pPr algn="ctr">
              <a:lnSpc>
                <a:spcPct val="80000"/>
              </a:lnSpc>
            </a:pPr>
            <a:r>
              <a:rPr lang="uk-UA" altLang="ru-RU" sz="28800" b="1" dirty="0" smtClean="0">
                <a:solidFill>
                  <a:srgbClr val="FFFF00"/>
                </a:solidFill>
                <a:latin typeface="Algerian" pitchFamily="82" charset="0"/>
              </a:rPr>
              <a:t>- благородству</a:t>
            </a:r>
          </a:p>
          <a:p>
            <a:pPr algn="ctr">
              <a:lnSpc>
                <a:spcPct val="80000"/>
              </a:lnSpc>
            </a:pPr>
            <a:r>
              <a:rPr lang="uk-UA" altLang="ru-RU" sz="28800" b="1" dirty="0" smtClean="0">
                <a:solidFill>
                  <a:srgbClr val="FFFF00"/>
                </a:solidFill>
                <a:latin typeface="Algerian" pitchFamily="82" charset="0"/>
              </a:rPr>
              <a:t>- вдячності</a:t>
            </a:r>
          </a:p>
          <a:p>
            <a:endParaRPr lang="en-US" dirty="0"/>
          </a:p>
        </p:txBody>
      </p:sp>
      <p:pic>
        <p:nvPicPr>
          <p:cNvPr id="4" name="Picture 5" descr="dbdee13c60c9204fee7ec8d256b5f9fa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682957"/>
            <a:ext cx="2591186" cy="262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260649"/>
            <a:ext cx="8062912" cy="1296144"/>
          </a:xfrm>
        </p:spPr>
        <p:txBody>
          <a:bodyPr>
            <a:noAutofit/>
          </a:bodyPr>
          <a:lstStyle/>
          <a:p>
            <a:pPr algn="ctr"/>
            <a:r>
              <a:rPr lang="uk-UA" sz="6000" b="1" dirty="0" smtClean="0">
                <a:solidFill>
                  <a:srgbClr val="FF0000"/>
                </a:solidFill>
                <a:effectLst/>
              </a:rPr>
              <a:t>Байки висміюють:</a:t>
            </a:r>
            <a:endParaRPr lang="en-US" sz="6000" b="1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pPr marL="274320" indent="-274320" algn="ctr">
              <a:lnSpc>
                <a:spcPct val="80000"/>
              </a:lnSpc>
              <a:defRPr/>
            </a:pPr>
            <a:r>
              <a:rPr lang="ru-RU" altLang="ru-RU" sz="32000" b="1" dirty="0" smtClean="0">
                <a:solidFill>
                  <a:srgbClr val="FFFF00"/>
                </a:solidFill>
                <a:latin typeface="Algerian" pitchFamily="82" charset="0"/>
              </a:rPr>
              <a:t>- </a:t>
            </a:r>
            <a:r>
              <a:rPr lang="uk-UA" altLang="ru-RU" sz="32000" b="1" dirty="0" smtClean="0">
                <a:solidFill>
                  <a:srgbClr val="FFFF00"/>
                </a:solidFill>
                <a:latin typeface="Algerian" pitchFamily="82" charset="0"/>
              </a:rPr>
              <a:t>лицемірство</a:t>
            </a:r>
          </a:p>
          <a:p>
            <a:pPr marL="274320" indent="-274320" algn="ctr">
              <a:lnSpc>
                <a:spcPct val="80000"/>
              </a:lnSpc>
              <a:defRPr/>
            </a:pPr>
            <a:r>
              <a:rPr lang="uk-UA" altLang="ru-RU" sz="32000" b="1" dirty="0" smtClean="0">
                <a:solidFill>
                  <a:srgbClr val="FFFF00"/>
                </a:solidFill>
                <a:latin typeface="Algerian" pitchFamily="82" charset="0"/>
              </a:rPr>
              <a:t>- кривду</a:t>
            </a:r>
          </a:p>
          <a:p>
            <a:pPr marL="274320" indent="-274320" algn="ctr">
              <a:lnSpc>
                <a:spcPct val="80000"/>
              </a:lnSpc>
              <a:defRPr/>
            </a:pPr>
            <a:r>
              <a:rPr lang="uk-UA" altLang="ru-RU" sz="32000" b="1" dirty="0" smtClean="0">
                <a:solidFill>
                  <a:srgbClr val="FFFF00"/>
                </a:solidFill>
                <a:latin typeface="Algerian" pitchFamily="82" charset="0"/>
              </a:rPr>
              <a:t>- дурість</a:t>
            </a:r>
          </a:p>
          <a:p>
            <a:pPr marL="274320" indent="-274320" algn="ctr">
              <a:lnSpc>
                <a:spcPct val="80000"/>
              </a:lnSpc>
              <a:defRPr/>
            </a:pPr>
            <a:r>
              <a:rPr lang="uk-UA" altLang="ru-RU" sz="32000" b="1" dirty="0" smtClean="0">
                <a:solidFill>
                  <a:srgbClr val="FFFF00"/>
                </a:solidFill>
                <a:latin typeface="Algerian" pitchFamily="82" charset="0"/>
              </a:rPr>
              <a:t>- лінь</a:t>
            </a:r>
          </a:p>
          <a:p>
            <a:pPr marL="274320" indent="-274320" algn="ctr">
              <a:lnSpc>
                <a:spcPct val="80000"/>
              </a:lnSpc>
              <a:defRPr/>
            </a:pPr>
            <a:r>
              <a:rPr lang="uk-UA" altLang="ru-RU" sz="32000" b="1" dirty="0" smtClean="0">
                <a:solidFill>
                  <a:srgbClr val="FFFF00"/>
                </a:solidFill>
                <a:latin typeface="Algerian" pitchFamily="82" charset="0"/>
              </a:rPr>
              <a:t>- неосвіченість</a:t>
            </a:r>
          </a:p>
          <a:p>
            <a:pPr marL="274320" indent="-274320" algn="ctr">
              <a:lnSpc>
                <a:spcPct val="80000"/>
              </a:lnSpc>
              <a:defRPr/>
            </a:pPr>
            <a:r>
              <a:rPr lang="uk-UA" altLang="ru-RU" sz="32000" b="1" dirty="0" smtClean="0">
                <a:solidFill>
                  <a:srgbClr val="FFFF00"/>
                </a:solidFill>
                <a:latin typeface="Algerian" pitchFamily="82" charset="0"/>
              </a:rPr>
              <a:t>- хвалькуватість</a:t>
            </a:r>
          </a:p>
          <a:p>
            <a:endParaRPr lang="en-US" dirty="0"/>
          </a:p>
        </p:txBody>
      </p:sp>
      <p:pic>
        <p:nvPicPr>
          <p:cNvPr id="4" name="Picture 6" descr="jiv182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293096"/>
            <a:ext cx="1671637" cy="2179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jiv187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2600" y="4509120"/>
            <a:ext cx="2311400" cy="182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50</TotalTime>
  <Words>157</Words>
  <Application>Microsoft Office PowerPoint</Application>
  <PresentationFormat>Экран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Яркая</vt:lpstr>
      <vt:lpstr>Прислів’я</vt:lpstr>
      <vt:lpstr>Ніколи не хвались, поки ти сам не зробиш д…л…</vt:lpstr>
      <vt:lpstr> Запитання</vt:lpstr>
      <vt:lpstr>  1. Де народився Леонід Глібов? </vt:lpstr>
      <vt:lpstr>2. Леонід Глібов – це…  </vt:lpstr>
      <vt:lpstr>3. Як в дитинстві називали Леоніда Глібова?</vt:lpstr>
      <vt:lpstr>4. Скільки байок написав Леонід Глібов?</vt:lpstr>
      <vt:lpstr>Чому вчать байки Леоніда Глібова?</vt:lpstr>
      <vt:lpstr>Байки висміюють: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14</cp:revision>
  <dcterms:created xsi:type="dcterms:W3CDTF">2017-03-19T16:35:31Z</dcterms:created>
  <dcterms:modified xsi:type="dcterms:W3CDTF">2017-03-19T17:36:34Z</dcterms:modified>
</cp:coreProperties>
</file>