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34" r:id="rId1"/>
  </p:sldMasterIdLst>
  <p:sldIdLst>
    <p:sldId id="256" r:id="rId2"/>
    <p:sldId id="257" r:id="rId3"/>
    <p:sldId id="268" r:id="rId4"/>
    <p:sldId id="270" r:id="rId5"/>
    <p:sldId id="260" r:id="rId6"/>
    <p:sldId id="258" r:id="rId7"/>
    <p:sldId id="259" r:id="rId8"/>
    <p:sldId id="269" r:id="rId9"/>
    <p:sldId id="262" r:id="rId10"/>
    <p:sldId id="265" r:id="rId11"/>
    <p:sldId id="264" r:id="rId12"/>
    <p:sldId id="263" r:id="rId13"/>
    <p:sldId id="266" r:id="rId14"/>
    <p:sldId id="26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 snapToGrid="0">
      <p:cViewPr varScale="1">
        <p:scale>
          <a:sx n="66" d="100"/>
          <a:sy n="66" d="100"/>
        </p:scale>
        <p:origin x="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DDA51639-B2D6-4652-B8C3-1B4C224A7BAF}" type="datetimeFigureOut">
              <a:rPr lang="en-US" smtClean="0"/>
              <a:t>1/28/2018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864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0">
        <p15:prstTrans prst="curtains"/>
      </p:transition>
    </mc:Choice>
    <mc:Fallback xmlns="">
      <p:transition spd="slow" advClick="0" advTm="3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1/28/2018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587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0">
        <p15:prstTrans prst="curtains"/>
      </p:transition>
    </mc:Choice>
    <mc:Fallback xmlns="">
      <p:transition spd="slow" advClick="0" advTm="30000">
        <p:fade/>
      </p:transition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BC48EC7-AF6A-48D3-8284-14BACBEBDD84}" type="datetimeFigureOut">
              <a:rPr lang="en-US" smtClean="0"/>
              <a:t>1/28/2018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229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0">
        <p15:prstTrans prst="curtains"/>
      </p:transition>
    </mc:Choice>
    <mc:Fallback xmlns="">
      <p:transition spd="slow" advClick="0" advTm="30000">
        <p:fade/>
      </p:transition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BC48EC7-AF6A-48D3-8284-14BACBEBDD84}" type="datetimeFigureOut">
              <a:rPr lang="en-US" smtClean="0"/>
              <a:t>1/28/2018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91550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0">
        <p15:prstTrans prst="curtains"/>
      </p:transition>
    </mc:Choice>
    <mc:Fallback xmlns="">
      <p:transition spd="slow" advClick="0" advTm="30000">
        <p:fade/>
      </p:transition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BC48EC7-AF6A-48D3-8284-14BACBEBDD84}" type="datetimeFigureOut">
              <a:rPr lang="en-US" smtClean="0"/>
              <a:t>1/28/2018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212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0">
        <p15:prstTrans prst="curtains"/>
      </p:transition>
    </mc:Choice>
    <mc:Fallback xmlns="">
      <p:transition spd="slow" advClick="0" advTm="30000">
        <p:fade/>
      </p:transition>
    </mc:Fallback>
  </mc:AlternateContent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1/28/2018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503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0">
        <p15:prstTrans prst="curtains"/>
      </p:transition>
    </mc:Choice>
    <mc:Fallback xmlns="">
      <p:transition spd="slow" advClick="0" advTm="30000">
        <p:fade/>
      </p:transition>
    </mc:Fallback>
  </mc:AlternateContent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1/28/2018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03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0">
        <p15:prstTrans prst="curtains"/>
      </p:transition>
    </mc:Choice>
    <mc:Fallback xmlns="">
      <p:transition spd="slow" advClick="0" advTm="30000">
        <p:fade/>
      </p:transition>
    </mc:Fallback>
  </mc:AlternateContent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smtClean="0"/>
              <a:t>1/28/2018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139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0">
        <p15:prstTrans prst="curtains"/>
      </p:transition>
    </mc:Choice>
    <mc:Fallback xmlns="">
      <p:transition spd="slow" advClick="0" advTm="30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4E0BF79-FAC6-4A96-8DE1-F7B82E2E1652}" type="datetimeFigureOut">
              <a:rPr lang="en-US" smtClean="0"/>
              <a:t>1/28/2018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511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0">
        <p15:prstTrans prst="curtains"/>
      </p:transition>
    </mc:Choice>
    <mc:Fallback xmlns="">
      <p:transition spd="slow" advClick="0" advTm="3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smtClean="0"/>
              <a:t>1/28/2018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768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0">
        <p15:prstTrans prst="curtains"/>
      </p:transition>
    </mc:Choice>
    <mc:Fallback xmlns="">
      <p:transition spd="slow" advClick="0" advTm="3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44961B7-6B89-48AB-966F-622E2788EECC}" type="datetimeFigureOut">
              <a:rPr lang="en-US" smtClean="0"/>
              <a:t>1/28/2018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78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0">
        <p15:prstTrans prst="curtains"/>
      </p:transition>
    </mc:Choice>
    <mc:Fallback xmlns="">
      <p:transition spd="slow" advClick="0" advTm="3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smtClean="0"/>
              <a:t>1/28/2018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568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0">
        <p15:prstTrans prst="curtains"/>
      </p:transition>
    </mc:Choice>
    <mc:Fallback xmlns="">
      <p:transition spd="slow" advClick="0" advTm="3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smtClean="0"/>
              <a:t>1/28/2018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757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0">
        <p15:prstTrans prst="curtains"/>
      </p:transition>
    </mc:Choice>
    <mc:Fallback xmlns="">
      <p:transition spd="slow" advClick="0" advTm="3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smtClean="0"/>
              <a:t>1/28/2018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289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0">
        <p15:prstTrans prst="curtains"/>
      </p:transition>
    </mc:Choice>
    <mc:Fallback xmlns="">
      <p:transition spd="slow" advClick="0" advTm="3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smtClean="0"/>
              <a:t>1/28/2018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379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0">
        <p15:prstTrans prst="curtains"/>
      </p:transition>
    </mc:Choice>
    <mc:Fallback xmlns="">
      <p:transition spd="slow" advClick="0" advTm="3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smtClean="0"/>
              <a:t>1/28/2018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593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0">
        <p15:prstTrans prst="curtains"/>
      </p:transition>
    </mc:Choice>
    <mc:Fallback xmlns="">
      <p:transition spd="slow" advClick="0" advTm="3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34A90-EB03-42F3-8859-2C2B2724C058}" type="datetimeFigureOut">
              <a:rPr lang="en-US" smtClean="0"/>
              <a:t>1/28/2018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58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0">
        <p15:prstTrans prst="curtains"/>
      </p:transition>
    </mc:Choice>
    <mc:Fallback xmlns="">
      <p:transition spd="slow" advClick="0" advTm="3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smtClean="0"/>
              <a:t>1/28/2018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78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0">
        <p15:prstTrans prst="curtains"/>
      </p:transition>
    </mc:Choice>
    <mc:Fallback xmlns="">
      <p:transition spd="slow" advClick="0" advTm="30000">
        <p:fade/>
      </p:transition>
    </mc:Fallback>
  </mc:AlternateConten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11" Type="http://schemas.openxmlformats.org/officeDocument/2006/relationships/image" Target="../media/image25.jpg"/><Relationship Id="rId5" Type="http://schemas.openxmlformats.org/officeDocument/2006/relationships/image" Target="../media/image19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1338948"/>
            <a:ext cx="9448800" cy="1825096"/>
          </a:xfrm>
        </p:spPr>
        <p:txBody>
          <a:bodyPr/>
          <a:lstStyle/>
          <a:p>
            <a:pPr algn="ctr"/>
            <a:r>
              <a:rPr lang="uk-UA" dirty="0" smtClean="0"/>
              <a:t> вчитель початкових класів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762829"/>
            <a:ext cx="9448800" cy="1680028"/>
          </a:xfrm>
        </p:spPr>
        <p:txBody>
          <a:bodyPr>
            <a:noAutofit/>
          </a:bodyPr>
          <a:lstStyle/>
          <a:p>
            <a:pPr algn="ctr"/>
            <a:r>
              <a:rPr lang="uk-UA" sz="2800" b="1" i="1" dirty="0" smtClean="0"/>
              <a:t>Тернопільська спеціалізована загальноосвітня школа  І ст. </a:t>
            </a:r>
          </a:p>
          <a:p>
            <a:pPr algn="ctr"/>
            <a:r>
              <a:rPr lang="uk-UA" sz="2800" b="1" i="1" dirty="0" smtClean="0"/>
              <a:t>повного дня з поглибленим вивченням основ економіки</a:t>
            </a:r>
            <a:endParaRPr lang="uk-UA" sz="2800" b="1" i="1" dirty="0"/>
          </a:p>
        </p:txBody>
      </p:sp>
    </p:spTree>
    <p:extLst>
      <p:ext uri="{BB962C8B-B14F-4D97-AF65-F5344CB8AC3E}">
        <p14:creationId xmlns:p14="http://schemas.microsoft.com/office/powerpoint/2010/main" val="1845950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10000">
        <p15:prstTrans prst="pageCurlDouble"/>
      </p:transition>
    </mc:Choice>
    <mc:Fallback xmlns="">
      <p:transition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1393371" y="493486"/>
            <a:ext cx="10348686" cy="615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114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 advTm="30000">
        <p15:prstTrans prst="pageCurlDouble"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88458" y="101600"/>
            <a:ext cx="8713568" cy="1306285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uk-UA" sz="2800" b="1" i="1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ІННОВАЦІЙНІ ТЕХНОЛОГІЇ: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uk-UA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72456" y="980922"/>
            <a:ext cx="10203543" cy="5565020"/>
          </a:xfrm>
        </p:spPr>
        <p:txBody>
          <a:bodyPr/>
          <a:lstStyle/>
          <a:p>
            <a:r>
              <a:rPr lang="uk-UA" dirty="0"/>
              <a:t>•	</a:t>
            </a:r>
            <a:r>
              <a:rPr lang="uk-UA" sz="1800" b="1" i="1" dirty="0"/>
              <a:t>Особистісно орієнтована технологія;</a:t>
            </a:r>
          </a:p>
          <a:p>
            <a:r>
              <a:rPr lang="uk-UA" sz="1800" b="1" i="1" dirty="0"/>
              <a:t>•	Ігрові технології навчання;</a:t>
            </a:r>
          </a:p>
          <a:p>
            <a:r>
              <a:rPr lang="uk-UA" sz="1800" b="1" i="1" dirty="0"/>
              <a:t>•	Технологія формування творчої особистості;</a:t>
            </a:r>
          </a:p>
          <a:p>
            <a:r>
              <a:rPr lang="uk-UA" sz="1800" b="1" i="1" dirty="0"/>
              <a:t>•	Технологія інтерактивного навчання;</a:t>
            </a:r>
          </a:p>
          <a:p>
            <a:r>
              <a:rPr lang="uk-UA" sz="1800" b="1" i="1" dirty="0"/>
              <a:t>•	Технологія формування </a:t>
            </a:r>
            <a:r>
              <a:rPr lang="uk-UA" sz="1800" b="1" i="1" dirty="0" smtClean="0"/>
              <a:t>критичного мислення</a:t>
            </a:r>
            <a:r>
              <a:rPr lang="uk-UA" sz="1800" b="1" i="1" dirty="0"/>
              <a:t>;</a:t>
            </a:r>
          </a:p>
          <a:p>
            <a:r>
              <a:rPr lang="uk-UA" sz="1800" b="1" i="1" dirty="0"/>
              <a:t>•	Технологія       проектного      навчання;</a:t>
            </a:r>
          </a:p>
          <a:p>
            <a:r>
              <a:rPr lang="uk-UA" sz="1800" b="1" i="1" dirty="0"/>
              <a:t>•	Технологія проблемного навчання;</a:t>
            </a:r>
          </a:p>
          <a:p>
            <a:r>
              <a:rPr lang="uk-UA" sz="1800" b="1" i="1" dirty="0"/>
              <a:t>•	Технологія організації групової навчальної діяльності школярів;</a:t>
            </a:r>
          </a:p>
          <a:p>
            <a:r>
              <a:rPr lang="uk-UA" sz="1800" b="1" i="1" dirty="0"/>
              <a:t>•	Технологія навчання як дослідження;</a:t>
            </a:r>
          </a:p>
          <a:p>
            <a:r>
              <a:rPr lang="uk-UA" sz="1800" b="1" i="1" dirty="0"/>
              <a:t>•	Технологія колективного творчого виховання;</a:t>
            </a:r>
          </a:p>
          <a:p>
            <a:r>
              <a:rPr lang="uk-UA" sz="1800" b="1" i="1" dirty="0"/>
              <a:t>•	Інформаційні технології навчання;</a:t>
            </a:r>
          </a:p>
          <a:p>
            <a:r>
              <a:rPr lang="uk-UA" sz="1800" b="1" i="1" dirty="0"/>
              <a:t>•	Технологія створення ситуації успіху   </a:t>
            </a:r>
          </a:p>
          <a:p>
            <a:endParaRPr lang="uk-UA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844174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0">
        <p15:prstTrans prst="pageCurlDouble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114" y="369010"/>
            <a:ext cx="9873676" cy="634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069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30000">
        <p15:prstTrans prst="pageCurlDouble"/>
      </p:transition>
    </mc:Choice>
    <mc:Fallback xmlns="">
      <p:transition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599" y="449943"/>
            <a:ext cx="8919029" cy="765630"/>
          </a:xfrm>
        </p:spPr>
        <p:txBody>
          <a:bodyPr>
            <a:normAutofit/>
          </a:bodyPr>
          <a:lstStyle/>
          <a:p>
            <a:pPr algn="ctr"/>
            <a:r>
              <a:rPr lang="uk-UA" sz="3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Освітні моделі</a:t>
            </a:r>
            <a:endParaRPr lang="uk-UA" sz="36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1433288"/>
            <a:ext cx="10820400" cy="5424712"/>
          </a:xfrm>
        </p:spPr>
        <p:txBody>
          <a:bodyPr/>
          <a:lstStyle/>
          <a:p>
            <a:r>
              <a:rPr lang="uk-UA" dirty="0"/>
              <a:t>•	</a:t>
            </a:r>
            <a:r>
              <a:rPr lang="uk-UA" sz="2400" b="1" dirty="0"/>
              <a:t>модель прискорення </a:t>
            </a:r>
            <a:r>
              <a:rPr lang="uk-UA" sz="2400" dirty="0"/>
              <a:t>(дозволяє врахувати потреби та можливості певної категорії дітей, які вирізняються прискореним темпом розвитку);</a:t>
            </a:r>
          </a:p>
          <a:p>
            <a:r>
              <a:rPr lang="uk-UA" sz="2400" dirty="0"/>
              <a:t>•	</a:t>
            </a:r>
            <a:r>
              <a:rPr lang="uk-UA" sz="2400" b="1" dirty="0"/>
              <a:t>модель поглиблення </a:t>
            </a:r>
            <a:r>
              <a:rPr lang="uk-UA" sz="2400" dirty="0"/>
              <a:t>(передбачається поглиблене вивчення обдарованими учнями певних навчальних дисциплін);</a:t>
            </a:r>
          </a:p>
          <a:p>
            <a:r>
              <a:rPr lang="uk-UA" sz="2400" dirty="0"/>
              <a:t>•	</a:t>
            </a:r>
            <a:r>
              <a:rPr lang="uk-UA" sz="2400" b="1" dirty="0"/>
              <a:t>модель збагачення </a:t>
            </a:r>
            <a:r>
              <a:rPr lang="uk-UA" sz="2400" dirty="0"/>
              <a:t>(орієнтована на якісно інший зміст навчання з виходом за межі вивчення традиційних тем, установленням </a:t>
            </a:r>
            <a:r>
              <a:rPr lang="uk-UA" sz="2400" dirty="0" err="1"/>
              <a:t>зв’язків</a:t>
            </a:r>
            <a:r>
              <a:rPr lang="uk-UA" sz="2400" dirty="0"/>
              <a:t> з іншими темами, проблемами , дисциплінами);</a:t>
            </a:r>
          </a:p>
          <a:p>
            <a:r>
              <a:rPr lang="uk-UA" sz="2400" dirty="0"/>
              <a:t>•	</a:t>
            </a:r>
            <a:r>
              <a:rPr lang="uk-UA" sz="2400" b="1" dirty="0"/>
              <a:t>модель </a:t>
            </a:r>
            <a:r>
              <a:rPr lang="uk-UA" sz="2400" b="1" dirty="0" err="1"/>
              <a:t>проблематизації</a:t>
            </a:r>
            <a:r>
              <a:rPr lang="uk-UA" sz="2400" b="1" dirty="0"/>
              <a:t> </a:t>
            </a:r>
            <a:r>
              <a:rPr lang="uk-UA" sz="2400" dirty="0"/>
              <a:t>(передбачає стимулювання інтелектуального та особистісного розвитку учня через використання проблемних методів і завдань проблемного характеру, пошуку альтернативних інтерпретацій навчальної інформації, що сприяють  формуванню в учнів творчого підходу).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0551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0">
        <p15:prstTrans prst="pageCurlDouble"/>
      </p:transition>
    </mc:Choice>
    <mc:Fallback xmlns="">
      <p:transition spd="slow" advClick="0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71" y="122465"/>
            <a:ext cx="8984343" cy="67382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22" y="122464"/>
            <a:ext cx="8984344" cy="67382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10" y="160110"/>
            <a:ext cx="8984344" cy="67382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39" y="239259"/>
            <a:ext cx="8853714" cy="66402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517" y="239258"/>
            <a:ext cx="9931993" cy="66187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4818"/>
            <a:ext cx="9823554" cy="67731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0110"/>
            <a:ext cx="9968488" cy="669789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585" y="138565"/>
            <a:ext cx="9931993" cy="66375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234" y="21545"/>
            <a:ext cx="9591343" cy="6858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103640"/>
            <a:ext cx="10564577" cy="675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810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0">
        <p15:prstTrans prst="curtains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3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80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3000"/>
                            </p:stCondLst>
                            <p:childTnLst>
                              <p:par>
                                <p:cTn id="41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229" y="751241"/>
            <a:ext cx="7196183" cy="1364343"/>
          </a:xfrm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/>
          <a:lstStyle/>
          <a:p>
            <a:pPr algn="ctr"/>
            <a:r>
              <a:rPr lang="uk-UA" b="1" dirty="0" smtClean="0"/>
              <a:t>Андрощук   </a:t>
            </a:r>
            <a:r>
              <a:rPr lang="uk-UA" b="1" dirty="0" err="1" smtClean="0"/>
              <a:t>АЛЛа</a:t>
            </a: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 smtClean="0"/>
              <a:t>  </a:t>
            </a:r>
            <a:r>
              <a:rPr lang="uk-UA" b="1" dirty="0" err="1" smtClean="0"/>
              <a:t>іванівна</a:t>
            </a:r>
            <a:r>
              <a:rPr lang="uk-UA" b="1" dirty="0" smtClean="0"/>
              <a:t> </a:t>
            </a:r>
            <a:endParaRPr lang="uk-UA" b="1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" b="20"/>
          <a:stretch>
            <a:fillRect/>
          </a:stretch>
        </p:blipFill>
        <p:spPr>
          <a:xfrm>
            <a:off x="7759638" y="347343"/>
            <a:ext cx="4229162" cy="6343743"/>
          </a:xfrm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232229" y="2233664"/>
            <a:ext cx="7196183" cy="4457422"/>
          </a:xfr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r>
              <a:rPr lang="uk-UA" sz="2000" b="1" u="sng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Освіта:</a:t>
            </a:r>
            <a:r>
              <a:rPr lang="uk-UA" sz="2000" b="1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    вища,  Тернопільський Державний    </a:t>
            </a:r>
          </a:p>
          <a:p>
            <a:r>
              <a:rPr lang="uk-UA" sz="2000" b="1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педагогічний інститут, 1982 р.                             </a:t>
            </a:r>
          </a:p>
          <a:p>
            <a:r>
              <a:rPr lang="uk-UA" sz="2000" b="1" u="sng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Кваліфікація</a:t>
            </a:r>
            <a:r>
              <a:rPr lang="uk-UA" sz="2000" b="1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:  педагогіка і методика викладання                        </a:t>
            </a:r>
          </a:p>
          <a:p>
            <a:r>
              <a:rPr lang="uk-UA" sz="2000" b="1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початкового навчання</a:t>
            </a:r>
          </a:p>
          <a:p>
            <a:r>
              <a:rPr lang="uk-UA" sz="2000" b="1" u="sng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Спеціальність</a:t>
            </a:r>
            <a:r>
              <a:rPr lang="uk-UA" sz="2000" b="1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: вчитель  початкових  класів</a:t>
            </a:r>
          </a:p>
          <a:p>
            <a:endParaRPr lang="uk-UA" sz="2000" b="1" u="sng" dirty="0" smtClean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uk-UA" sz="2000" b="1" u="sng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Стаж роботи</a:t>
            </a:r>
            <a:r>
              <a:rPr lang="uk-UA" sz="2000" b="1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:  27 років</a:t>
            </a:r>
          </a:p>
          <a:p>
            <a:endParaRPr lang="uk-UA" sz="2000" b="1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uk-UA" sz="2000" b="1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Кваліфікація: спеціаліст вищої категорії</a:t>
            </a:r>
          </a:p>
          <a:p>
            <a:endParaRPr lang="uk-UA" sz="2000" b="1" dirty="0" smtClean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uk-UA" sz="2000" b="1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Звання:  Старший вчитель      </a:t>
            </a:r>
            <a:endParaRPr lang="uk-UA" sz="2000" b="1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36535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10000">
        <p15:prstTrans prst="pageCurlDouble"/>
      </p:transition>
    </mc:Choice>
    <mc:Fallback xmlns="">
      <p:transition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i="1" dirty="0" smtClean="0"/>
              <a:t>Вірити в талант і творчі сили кожної дитини</a:t>
            </a:r>
            <a:br>
              <a:rPr lang="uk-UA" i="1" dirty="0" smtClean="0"/>
            </a:br>
            <a:r>
              <a:rPr lang="uk-UA" sz="2700" b="1" i="1" dirty="0" err="1" smtClean="0"/>
              <a:t>В.О.Сухомлинський</a:t>
            </a:r>
            <a:endParaRPr lang="uk-UA" sz="2700" b="1" i="1" dirty="0"/>
          </a:p>
        </p:txBody>
      </p:sp>
      <p:pic>
        <p:nvPicPr>
          <p:cNvPr id="18" name="Объект 1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05831"/>
            <a:ext cx="5767464" cy="4325598"/>
          </a:xfrm>
        </p:spPr>
      </p:pic>
      <p:pic>
        <p:nvPicPr>
          <p:cNvPr id="17" name="Объект 1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01" y="1886857"/>
            <a:ext cx="5759299" cy="4319474"/>
          </a:xfrm>
        </p:spPr>
      </p:pic>
    </p:spTree>
    <p:extLst>
      <p:ext uri="{BB962C8B-B14F-4D97-AF65-F5344CB8AC3E}">
        <p14:creationId xmlns:p14="http://schemas.microsoft.com/office/powerpoint/2010/main" val="1048608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ageCurlDoubl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20" y="1524001"/>
            <a:ext cx="6445527" cy="4694684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714" y="215369"/>
            <a:ext cx="4684486" cy="6431523"/>
          </a:xfrm>
        </p:spPr>
      </p:pic>
    </p:spTree>
    <p:extLst>
      <p:ext uri="{BB962C8B-B14F-4D97-AF65-F5344CB8AC3E}">
        <p14:creationId xmlns:p14="http://schemas.microsoft.com/office/powerpoint/2010/main" val="25007069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10000">
        <p15:prstTrans prst="pageCurlDouble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44" y="1198341"/>
            <a:ext cx="4078514" cy="5599562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769" y="649349"/>
            <a:ext cx="4051713" cy="5562765"/>
          </a:xfrm>
        </p:spPr>
      </p:pic>
    </p:spTree>
    <p:extLst>
      <p:ext uri="{BB962C8B-B14F-4D97-AF65-F5344CB8AC3E}">
        <p14:creationId xmlns:p14="http://schemas.microsoft.com/office/powerpoint/2010/main" val="1505359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10000">
        <p15:prstTrans prst="pageCurlDoubl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8695" y="477761"/>
            <a:ext cx="10481732" cy="280193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SimSun" panose="02010600030101010101" pitchFamily="2" charset="-122"/>
              </a:rPr>
              <a:t>„Розвиток інтелектуальних здібностей молодших</a:t>
            </a:r>
            <a:r>
              <a:rPr lang="uk-UA" sz="3200" dirty="0">
                <a:latin typeface="Times New Roman" panose="02020603050405020304" pitchFamily="18" charset="0"/>
                <a:ea typeface="SimSun" panose="02010600030101010101" pitchFamily="2" charset="-122"/>
              </a:rPr>
              <a:t/>
            </a:r>
            <a:br>
              <a:rPr lang="uk-UA" sz="3200" dirty="0">
                <a:latin typeface="Times New Roman" panose="02020603050405020304" pitchFamily="18" charset="0"/>
                <a:ea typeface="SimSun" panose="02010600030101010101" pitchFamily="2" charset="-122"/>
              </a:rPr>
            </a:br>
            <a:r>
              <a:rPr lang="uk-UA" b="1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школярів </a:t>
            </a:r>
            <a:r>
              <a:rPr lang="uk-UA" b="1" dirty="0">
                <a:latin typeface="Times New Roman" panose="02020603050405020304" pitchFamily="18" charset="0"/>
                <a:ea typeface="SimSun" panose="02010600030101010101" pitchFamily="2" charset="-122"/>
              </a:rPr>
              <a:t>засобами інноваційних технологій”.</a:t>
            </a:r>
            <a:r>
              <a:rPr lang="uk-UA" sz="3200" dirty="0">
                <a:latin typeface="Times New Roman" panose="02020603050405020304" pitchFamily="18" charset="0"/>
                <a:ea typeface="SimSun" panose="02010600030101010101" pitchFamily="2" charset="-122"/>
              </a:rPr>
              <a:t/>
            </a:r>
            <a:br>
              <a:rPr lang="uk-UA" sz="3200" dirty="0">
                <a:latin typeface="Times New Roman" panose="02020603050405020304" pitchFamily="18" charset="0"/>
                <a:ea typeface="SimSun" panose="02010600030101010101" pitchFamily="2" charset="-122"/>
              </a:rPr>
            </a:br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48695" y="3540126"/>
            <a:ext cx="10490200" cy="1191532"/>
          </a:xfr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rmAutofit lnSpcReduction="10000"/>
          </a:bodyPr>
          <a:lstStyle/>
          <a:p>
            <a:r>
              <a:rPr lang="uk-UA" b="1" i="1" dirty="0">
                <a:solidFill>
                  <a:schemeClr val="accent4">
                    <a:lumMod val="50000"/>
                  </a:schemeClr>
                </a:solidFill>
              </a:rPr>
              <a:t>„Формування творчої людини треба починати</a:t>
            </a:r>
            <a:endParaRPr lang="uk-UA" b="1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uk-UA" b="1" i="1" dirty="0">
                <a:solidFill>
                  <a:schemeClr val="accent4">
                    <a:lumMod val="50000"/>
                  </a:schemeClr>
                </a:solidFill>
              </a:rPr>
              <a:t>у весну життя, тобто в дитинстві”.</a:t>
            </a:r>
            <a:endParaRPr lang="uk-UA" b="1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uk-UA" b="1" i="1" dirty="0">
                <a:solidFill>
                  <a:schemeClr val="accent4">
                    <a:lumMod val="50000"/>
                  </a:schemeClr>
                </a:solidFill>
              </a:rPr>
              <a:t> Ян Амос </a:t>
            </a:r>
            <a:r>
              <a:rPr lang="uk-UA" b="1" i="1" dirty="0" err="1">
                <a:solidFill>
                  <a:schemeClr val="accent4">
                    <a:lumMod val="50000"/>
                  </a:schemeClr>
                </a:solidFill>
              </a:rPr>
              <a:t>Коменський</a:t>
            </a:r>
            <a:endParaRPr lang="uk-UA" b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29360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ageCurlDoubl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6" r="27786"/>
          <a:stretch>
            <a:fillRect/>
          </a:stretch>
        </p:blipFill>
        <p:spPr>
          <a:xfrm>
            <a:off x="7387771" y="148670"/>
            <a:ext cx="4804229" cy="6571444"/>
          </a:xfrm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235857" y="1162676"/>
            <a:ext cx="6873240" cy="5557438"/>
          </a:xfrm>
        </p:spPr>
        <p:txBody>
          <a:bodyPr>
            <a:normAutofit fontScale="92500" lnSpcReduction="20000"/>
          </a:bodyPr>
          <a:lstStyle/>
          <a:p>
            <a:pPr marR="27305" indent="540385" algn="just">
              <a:lnSpc>
                <a:spcPct val="150000"/>
              </a:lnSpc>
              <a:spcAft>
                <a:spcPts val="0"/>
              </a:spcAft>
            </a:pPr>
            <a:r>
              <a:rPr lang="uk-UA" sz="2200" b="1" dirty="0">
                <a:latin typeface="Times New Roman" panose="02020603050405020304" pitchFamily="18" charset="0"/>
                <a:ea typeface="SimSun" panose="02010600030101010101" pitchFamily="2" charset="-122"/>
              </a:rPr>
              <a:t>„Немає абстрактного учня... Мистецтво й майстерність навчання і виховання полягає в тому, щоб, розкривши сили і можливості кожної дитини, дати їй радість успіху у розумовій праці. А це значить, що в навчанні має бути індивідуалізація – і у змісті розумової праці, і в характері завдань, і в часі. Дитина народжується не з готовими здібностями, а тільки з їх задатками. Тому, якщо створити відповідні умови для розвитку цих задатків то школяр поглиблює їх швидко, невимушено, успішно. Такі діти в подальшому житті стають радісними, щасливими людьми, приносять користь собі і суспільству в цілому</a:t>
            </a:r>
            <a:r>
              <a:rPr lang="uk-UA" sz="2200" b="1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”.</a:t>
            </a:r>
          </a:p>
          <a:p>
            <a:pPr marR="27305" indent="540385" algn="r">
              <a:lnSpc>
                <a:spcPct val="150000"/>
              </a:lnSpc>
              <a:spcAft>
                <a:spcPts val="0"/>
              </a:spcAft>
            </a:pPr>
            <a:r>
              <a:rPr lang="uk-UA" sz="22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В.Сухомлинський</a:t>
            </a:r>
            <a:r>
              <a:rPr lang="uk-UA" sz="22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  </a:t>
            </a:r>
            <a:endParaRPr lang="uk-UA" sz="22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946835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0">
        <p15:prstTrans prst="pageCurlDouble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1628" y="5080000"/>
            <a:ext cx="10994571" cy="1778000"/>
          </a:xfrm>
        </p:spPr>
        <p:txBody>
          <a:bodyPr>
            <a:normAutofit fontScale="90000"/>
          </a:bodyPr>
          <a:lstStyle/>
          <a:p>
            <a:pPr marL="228600" lvl="0" indent="-228600">
              <a:spcBef>
                <a:spcPts val="1000"/>
              </a:spcBef>
            </a:pPr>
            <a:r>
              <a:rPr lang="uk-UA" sz="2600" b="1" i="1" u="sng" cap="none" dirty="0">
                <a:solidFill>
                  <a:prstClr val="black"/>
                </a:solidFill>
                <a:ea typeface="+mn-ea"/>
                <a:cs typeface="+mn-cs"/>
              </a:rPr>
              <a:t>Мета досвіду</a:t>
            </a:r>
            <a:r>
              <a:rPr lang="uk-UA" sz="2600" b="1" i="1" cap="none" dirty="0">
                <a:solidFill>
                  <a:prstClr val="black"/>
                </a:solidFill>
                <a:ea typeface="+mn-ea"/>
                <a:cs typeface="+mn-cs"/>
              </a:rPr>
              <a:t>.     </a:t>
            </a:r>
            <a:r>
              <a:rPr lang="uk-UA" sz="2600" i="1" cap="none" dirty="0">
                <a:solidFill>
                  <a:prstClr val="black"/>
                </a:solidFill>
                <a:ea typeface="+mn-ea"/>
                <a:cs typeface="+mn-cs"/>
              </a:rPr>
              <a:t>Дібрати, теоретично обґрунтувати,  експериментально </a:t>
            </a:r>
            <a:r>
              <a:rPr lang="uk-UA" sz="2600" i="1" cap="none" dirty="0" smtClean="0">
                <a:solidFill>
                  <a:prstClr val="black"/>
                </a:solidFill>
                <a:ea typeface="+mn-ea"/>
                <a:cs typeface="+mn-cs"/>
              </a:rPr>
              <a:t>     перевірити </a:t>
            </a:r>
            <a:r>
              <a:rPr lang="uk-UA" sz="2600" i="1" cap="none" dirty="0">
                <a:solidFill>
                  <a:prstClr val="black"/>
                </a:solidFill>
                <a:ea typeface="+mn-ea"/>
                <a:cs typeface="+mn-cs"/>
              </a:rPr>
              <a:t>і практично випробувати </a:t>
            </a:r>
            <a:r>
              <a:rPr lang="uk-UA" sz="2600" i="1" cap="none" dirty="0" smtClean="0">
                <a:solidFill>
                  <a:prstClr val="black"/>
                </a:solidFill>
                <a:ea typeface="+mn-ea"/>
                <a:cs typeface="+mn-cs"/>
              </a:rPr>
              <a:t>інноваційні </a:t>
            </a:r>
            <a:r>
              <a:rPr lang="uk-UA" sz="2600" i="1" cap="none" dirty="0">
                <a:solidFill>
                  <a:prstClr val="black"/>
                </a:solidFill>
                <a:ea typeface="+mn-ea"/>
                <a:cs typeface="+mn-cs"/>
              </a:rPr>
              <a:t>технології </a:t>
            </a:r>
            <a:r>
              <a:rPr lang="uk-UA" sz="2600" i="1" cap="none" dirty="0" smtClean="0">
                <a:solidFill>
                  <a:prstClr val="black"/>
                </a:solidFill>
                <a:ea typeface="+mn-ea"/>
                <a:cs typeface="+mn-cs"/>
              </a:rPr>
              <a:t> </a:t>
            </a:r>
            <a:br>
              <a:rPr lang="uk-UA" sz="2600" i="1" cap="none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uk-UA" sz="2600" i="1" cap="none" dirty="0" smtClean="0">
                <a:solidFill>
                  <a:prstClr val="black"/>
                </a:solidFill>
                <a:ea typeface="+mn-ea"/>
                <a:cs typeface="+mn-cs"/>
              </a:rPr>
              <a:t>навчання</a:t>
            </a:r>
            <a:r>
              <a:rPr lang="uk-UA" sz="2600" i="1" cap="none" dirty="0">
                <a:solidFill>
                  <a:prstClr val="black"/>
                </a:solidFill>
                <a:ea typeface="+mn-ea"/>
                <a:cs typeface="+mn-cs"/>
              </a:rPr>
              <a:t>, спрямовані на </a:t>
            </a:r>
            <a:r>
              <a:rPr lang="uk-UA" sz="2600" i="1" cap="none" dirty="0" smtClean="0">
                <a:solidFill>
                  <a:prstClr val="black"/>
                </a:solidFill>
                <a:ea typeface="+mn-ea"/>
                <a:cs typeface="+mn-cs"/>
              </a:rPr>
              <a:t>розвиток </a:t>
            </a:r>
            <a:r>
              <a:rPr lang="uk-UA" sz="2600" i="1" cap="none" dirty="0">
                <a:solidFill>
                  <a:prstClr val="black"/>
                </a:solidFill>
                <a:ea typeface="+mn-ea"/>
                <a:cs typeface="+mn-cs"/>
              </a:rPr>
              <a:t>пізнавальних, </a:t>
            </a:r>
            <a:r>
              <a:rPr lang="uk-UA" sz="2600" i="1" cap="none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uk-UA" sz="2600" i="1" cap="none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uk-UA" sz="2600" i="1" cap="none" dirty="0" smtClean="0">
                <a:solidFill>
                  <a:prstClr val="black"/>
                </a:solidFill>
                <a:ea typeface="+mn-ea"/>
                <a:cs typeface="+mn-cs"/>
              </a:rPr>
              <a:t>  інтелектуальних </a:t>
            </a:r>
            <a:r>
              <a:rPr lang="uk-UA" sz="2600" i="1" cap="none" dirty="0">
                <a:solidFill>
                  <a:prstClr val="black"/>
                </a:solidFill>
                <a:ea typeface="+mn-ea"/>
                <a:cs typeface="+mn-cs"/>
              </a:rPr>
              <a:t>здібностей молодших школярів</a:t>
            </a:r>
            <a:br>
              <a:rPr lang="uk-UA" sz="2600" i="1" cap="none" dirty="0">
                <a:solidFill>
                  <a:prstClr val="black"/>
                </a:solidFill>
                <a:ea typeface="+mn-ea"/>
                <a:cs typeface="+mn-cs"/>
              </a:rPr>
            </a:br>
            <a:endParaRPr lang="uk-UA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54855"/>
            <a:ext cx="5540375" cy="415528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142" y="333829"/>
            <a:ext cx="5760205" cy="4320154"/>
          </a:xfrm>
        </p:spPr>
      </p:pic>
    </p:spTree>
    <p:extLst>
      <p:ext uri="{BB962C8B-B14F-4D97-AF65-F5344CB8AC3E}">
        <p14:creationId xmlns:p14="http://schemas.microsoft.com/office/powerpoint/2010/main" val="1048289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0">
        <p15:prstTrans prst="pageCurlDouble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31542" y="130630"/>
            <a:ext cx="6357258" cy="2264228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/>
              <a:t>Для </a:t>
            </a:r>
            <a:r>
              <a:rPr lang="ru-RU" sz="2800" b="1" dirty="0" err="1"/>
              <a:t>досягнення</a:t>
            </a:r>
            <a:r>
              <a:rPr lang="ru-RU" sz="2800" b="1" dirty="0"/>
              <a:t> </a:t>
            </a:r>
            <a:r>
              <a:rPr lang="ru-RU" sz="2800" b="1" dirty="0" err="1"/>
              <a:t>поставленої</a:t>
            </a:r>
            <a:r>
              <a:rPr lang="ru-RU" sz="2800" b="1" dirty="0"/>
              <a:t> мети </a:t>
            </a:r>
            <a:r>
              <a:rPr lang="ru-RU" sz="2800" b="1" dirty="0" err="1"/>
              <a:t>сформулювала</a:t>
            </a:r>
            <a:r>
              <a:rPr lang="ru-RU" sz="2800" b="1" dirty="0"/>
              <a:t> для себе  </a:t>
            </a:r>
            <a:r>
              <a:rPr lang="ru-RU" sz="2800" b="1" dirty="0" err="1"/>
              <a:t>наступні</a:t>
            </a:r>
            <a:r>
              <a:rPr lang="ru-RU" sz="2800" b="1" dirty="0"/>
              <a:t> </a:t>
            </a:r>
            <a:r>
              <a:rPr lang="ru-RU" sz="2800" b="1" dirty="0" err="1"/>
              <a:t>завдання</a:t>
            </a:r>
            <a:r>
              <a:rPr lang="ru-RU" sz="2800" b="1" dirty="0"/>
              <a:t>:</a:t>
            </a:r>
            <a:endParaRPr lang="uk-UA" sz="2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949371" y="2104572"/>
            <a:ext cx="6919686" cy="4524315"/>
          </a:xfrm>
          <a:prstGeom prst="rect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  <a:tab pos="571500" algn="l"/>
              </a:tabLst>
            </a:pP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з’ясувати суть категорій „здібності”, „інтелектуальні здібності”;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  <a:tab pos="571500" algn="l"/>
              </a:tabLst>
            </a:pP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проаналізувати та дібрати педагогічні технології, спрямовані на всебічний розвиток учнів початкової школи;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  <a:tab pos="571500" algn="l"/>
              </a:tabLst>
            </a:pP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застосувати на практиці дібрані форми і методи навчання та проаналізувати їхній вплив на розвиток школярів.</a:t>
            </a:r>
            <a:endParaRPr lang="uk-U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29" y="493486"/>
            <a:ext cx="4088670" cy="613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493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0">
        <p15:prstTrans prst="pageCurlDouble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255</TotalTime>
  <Words>273</Words>
  <Application>Microsoft Office PowerPoint</Application>
  <PresentationFormat>Широкоэкранный</PresentationFormat>
  <Paragraphs>45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 Unicode MS</vt:lpstr>
      <vt:lpstr>SimSun</vt:lpstr>
      <vt:lpstr>Arial</vt:lpstr>
      <vt:lpstr>Century Gothic</vt:lpstr>
      <vt:lpstr>Times New Roman</vt:lpstr>
      <vt:lpstr>След самолета</vt:lpstr>
      <vt:lpstr> вчитель початкових класів</vt:lpstr>
      <vt:lpstr>Андрощук   АЛЛа   іванівна </vt:lpstr>
      <vt:lpstr>Вірити в талант і творчі сили кожної дитини В.О.Сухомлинський</vt:lpstr>
      <vt:lpstr>Презентация PowerPoint</vt:lpstr>
      <vt:lpstr>Презентация PowerPoint</vt:lpstr>
      <vt:lpstr>„Розвиток інтелектуальних здібностей молодших школярів засобами інноваційних технологій”. </vt:lpstr>
      <vt:lpstr>Презентация PowerPoint</vt:lpstr>
      <vt:lpstr>Мета досвіду.     Дібрати, теоретично обґрунтувати,  експериментально      перевірити і практично випробувати інноваційні технології   навчання, спрямовані на розвиток пізнавальних,    інтелектуальних здібностей молодших школярів </vt:lpstr>
      <vt:lpstr>Для досягнення поставленої мети сформулювала для себе  наступні завдання:</vt:lpstr>
      <vt:lpstr>Презентация PowerPoint</vt:lpstr>
      <vt:lpstr>ІННОВАЦІЙНІ ТЕХНОЛОГІЇ: </vt:lpstr>
      <vt:lpstr>Презентация PowerPoint</vt:lpstr>
      <vt:lpstr>Освітні моделі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Alla</dc:creator>
  <cp:lastModifiedBy>Alla</cp:lastModifiedBy>
  <cp:revision>27</cp:revision>
  <dcterms:created xsi:type="dcterms:W3CDTF">2018-01-26T19:39:53Z</dcterms:created>
  <dcterms:modified xsi:type="dcterms:W3CDTF">2018-01-28T15:33:20Z</dcterms:modified>
</cp:coreProperties>
</file>