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5" r:id="rId10"/>
    <p:sldId id="277" r:id="rId11"/>
    <p:sldId id="278" r:id="rId12"/>
    <p:sldId id="292" r:id="rId13"/>
    <p:sldId id="279" r:id="rId14"/>
    <p:sldId id="280" r:id="rId15"/>
    <p:sldId id="281" r:id="rId16"/>
    <p:sldId id="282" r:id="rId17"/>
    <p:sldId id="293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271" autoAdjust="0"/>
    <p:restoredTop sz="94660"/>
  </p:normalViewPr>
  <p:slideViewPr>
    <p:cSldViewPr>
      <p:cViewPr varScale="1">
        <p:scale>
          <a:sx n="110" d="100"/>
          <a:sy n="110" d="100"/>
        </p:scale>
        <p:origin x="-17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379AB-4673-4D62-BA5E-84D2F9159114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09999-BD75-4772-A6E0-EE00D9450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09999-BD75-4772-A6E0-EE00D9450CF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09999-BD75-4772-A6E0-EE00D9450CF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642918"/>
            <a:ext cx="83582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bg1">
                    <a:lumMod val="95000"/>
                  </a:schemeClr>
                </a:solidFill>
              </a:rPr>
              <a:t>ОСОБИСТІСНИЙ ТВОРЧИЙ РОЗВИТОК ВЧИТЕЛЯ З ОБДАРОВАНИМИ ДІТЬМИ НА УРОКАХ УКРАЇНСЬКОЇ МОВИ ТА ЛІТЕРАТУРИ. </a:t>
            </a:r>
            <a:endParaRPr lang="ru-RU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2" descr="http://ukrtvoru.info/wp-content/uploads/2011/09/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929066"/>
            <a:ext cx="3978560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accent1"/>
                </a:solidFill>
              </a:rPr>
              <a:t>Сучасне суспільство потребує неординарних, творчих особистостей. Виявляючи обдарованих і здібних учнів, необхідно відстежувати й вивчати такі характерні особливості:</a:t>
            </a:r>
            <a:br>
              <a:rPr lang="uk-UA" sz="2400" dirty="0" smtClean="0">
                <a:solidFill>
                  <a:schemeClr val="accent1"/>
                </a:solidFill>
              </a:rPr>
            </a:b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42910" y="1643050"/>
            <a:ext cx="3000396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Інтелект</a:t>
            </a:r>
            <a:endParaRPr lang="ru-RU" sz="2400" dirty="0"/>
          </a:p>
        </p:txBody>
      </p:sp>
      <p:sp>
        <p:nvSpPr>
          <p:cNvPr id="11" name="Овал 10"/>
          <p:cNvSpPr/>
          <p:nvPr/>
        </p:nvSpPr>
        <p:spPr>
          <a:xfrm>
            <a:off x="3000364" y="3000372"/>
            <a:ext cx="3000396" cy="142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Креативність</a:t>
            </a:r>
            <a:endParaRPr lang="ru-RU" sz="2400" dirty="0"/>
          </a:p>
        </p:txBody>
      </p:sp>
      <p:sp>
        <p:nvSpPr>
          <p:cNvPr id="12" name="Овал 11"/>
          <p:cNvSpPr/>
          <p:nvPr/>
        </p:nvSpPr>
        <p:spPr>
          <a:xfrm>
            <a:off x="0" y="3857628"/>
            <a:ext cx="3428992" cy="142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Соціальна компетентність</a:t>
            </a:r>
            <a:endParaRPr lang="ru-RU" sz="2400" dirty="0"/>
          </a:p>
        </p:txBody>
      </p:sp>
      <p:sp>
        <p:nvSpPr>
          <p:cNvPr id="13" name="Овал 12"/>
          <p:cNvSpPr/>
          <p:nvPr/>
        </p:nvSpPr>
        <p:spPr>
          <a:xfrm>
            <a:off x="4929190" y="1643050"/>
            <a:ext cx="3286148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Психологічні здібності</a:t>
            </a:r>
            <a:endParaRPr lang="ru-RU" sz="2400" dirty="0"/>
          </a:p>
        </p:txBody>
      </p:sp>
      <p:sp>
        <p:nvSpPr>
          <p:cNvPr id="14" name="Овал 13"/>
          <p:cNvSpPr/>
          <p:nvPr/>
        </p:nvSpPr>
        <p:spPr>
          <a:xfrm>
            <a:off x="6215074" y="3214686"/>
            <a:ext cx="2786082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Досягнення, захоплення</a:t>
            </a:r>
            <a:endParaRPr lang="ru-RU" sz="2400" dirty="0"/>
          </a:p>
        </p:txBody>
      </p:sp>
      <p:sp>
        <p:nvSpPr>
          <p:cNvPr id="15" name="Овал 14"/>
          <p:cNvSpPr/>
          <p:nvPr/>
        </p:nvSpPr>
        <p:spPr>
          <a:xfrm>
            <a:off x="5643570" y="4643446"/>
            <a:ext cx="3500430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dirty="0" smtClean="0"/>
              <a:t>Шкільне та сімейне оточення</a:t>
            </a:r>
            <a:endParaRPr lang="ru-RU" sz="2200" dirty="0"/>
          </a:p>
        </p:txBody>
      </p:sp>
      <p:sp>
        <p:nvSpPr>
          <p:cNvPr id="16" name="Овал 15"/>
          <p:cNvSpPr/>
          <p:nvPr/>
        </p:nvSpPr>
        <p:spPr>
          <a:xfrm>
            <a:off x="1857356" y="5286388"/>
            <a:ext cx="3429024" cy="1428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 smtClean="0"/>
              <a:t>Некогнітивні</a:t>
            </a:r>
            <a:r>
              <a:rPr lang="uk-UA" sz="2400" dirty="0" smtClean="0"/>
              <a:t> особливості характеру</a:t>
            </a:r>
            <a:endParaRPr lang="ru-RU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42844" y="0"/>
            <a:ext cx="878687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Учнівські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нагороди за участь  </a:t>
            </a:r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олімпіадах, конкурсах.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" name="Рисунок 14" descr="8 клас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428736"/>
            <a:ext cx="1928826" cy="26528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406" y="857232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</a:t>
            </a:r>
            <a:r>
              <a:rPr lang="uk-UA" sz="2000" b="1" dirty="0" smtClean="0"/>
              <a:t>2017-2018 рр.</a:t>
            </a:r>
            <a:endParaRPr lang="ru-RU" sz="2000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428736"/>
            <a:ext cx="1928826" cy="265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357298"/>
            <a:ext cx="1921743" cy="264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143380"/>
            <a:ext cx="1869827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143380"/>
            <a:ext cx="1902243" cy="261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4071942"/>
            <a:ext cx="186982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 обдарованих дітей чітко виявляється потреба в дослідницькій і пошуковій активності – це одна з умов, що дозволяє учневі зануритися у творчий процес навчання і виховує в ньому жагу до знань, прагнення до відкриттів, активної розумової праці та самопізнання.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386" name="AutoShape 2" descr="Image result for книг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Image result for книг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9" name="Picture 5" descr="C:\Users\1\Desktop\Боднарчук Зіновій Петрович\1-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717504"/>
            <a:ext cx="6215106" cy="3140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pic>
        <p:nvPicPr>
          <p:cNvPr id="3" name="Рисунок 2" descr="IMG_20181126_232114_8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28926" cy="3317084"/>
          </a:xfrm>
          <a:prstGeom prst="rect">
            <a:avLst/>
          </a:prstGeom>
        </p:spPr>
      </p:pic>
      <p:pic>
        <p:nvPicPr>
          <p:cNvPr id="4" name="Рисунок 3" descr="IMG_20181122_182816_86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652" y="0"/>
            <a:ext cx="2886348" cy="3000372"/>
          </a:xfrm>
          <a:prstGeom prst="rect">
            <a:avLst/>
          </a:prstGeom>
        </p:spPr>
      </p:pic>
      <p:pic>
        <p:nvPicPr>
          <p:cNvPr id="5" name="Рисунок 4" descr="IMG_20181122_172342_58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86124"/>
            <a:ext cx="2857488" cy="3571876"/>
          </a:xfrm>
          <a:prstGeom prst="rect">
            <a:avLst/>
          </a:prstGeom>
        </p:spPr>
      </p:pic>
      <p:pic>
        <p:nvPicPr>
          <p:cNvPr id="2050" name="Picture 2" descr="C:\Users\1\Documents\ViberDownloads\0-02-05-0ed2819c8c634d17a2ed99fc2124c2bf87ab91b79abf7a715db88cfb3d101985_2bf55d7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77" y="3000372"/>
            <a:ext cx="2700323" cy="3857628"/>
          </a:xfrm>
          <a:prstGeom prst="rect">
            <a:avLst/>
          </a:prstGeom>
          <a:noFill/>
        </p:spPr>
      </p:pic>
      <p:pic>
        <p:nvPicPr>
          <p:cNvPr id="7" name="Рисунок 6" descr="20180525_1300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2357430"/>
            <a:ext cx="3837623" cy="3071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4678" y="214290"/>
            <a:ext cx="271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Інтелектуальні зусилля – шлях до успіху!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26" y="0"/>
            <a:ext cx="878687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Учнівські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нагороди за участь  </a:t>
            </a:r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олімпіадах, конкурсах.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85794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2018-2019 рр.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2120332" cy="29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214421"/>
            <a:ext cx="1967169" cy="270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142984"/>
            <a:ext cx="2129520" cy="292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071942"/>
            <a:ext cx="1993180" cy="264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071942"/>
            <a:ext cx="2064618" cy="264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4143380"/>
            <a:ext cx="1869819" cy="257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pic>
        <p:nvPicPr>
          <p:cNvPr id="3" name="Рисунок 2" descr="20180518_104913(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64379" y="2464587"/>
            <a:ext cx="4857783" cy="36433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034" y="142852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200" dirty="0" smtClean="0">
                <a:solidFill>
                  <a:prstClr val="black"/>
                </a:solidFill>
              </a:rPr>
              <a:t>Нагородження : номінація </a:t>
            </a:r>
          </a:p>
          <a:p>
            <a:pPr lvl="0"/>
            <a:r>
              <a:rPr lang="uk-UA" sz="3200" dirty="0" smtClean="0">
                <a:solidFill>
                  <a:prstClr val="black"/>
                </a:solidFill>
              </a:rPr>
              <a:t>“ Українська мова та </a:t>
            </a:r>
            <a:r>
              <a:rPr lang="uk-UA" sz="3200" dirty="0" err="1" smtClean="0">
                <a:solidFill>
                  <a:prstClr val="black"/>
                </a:solidFill>
              </a:rPr>
              <a:t>література”</a:t>
            </a:r>
            <a:r>
              <a:rPr lang="uk-UA" sz="3200" dirty="0" smtClean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uk-UA" sz="3200" dirty="0" smtClean="0">
                <a:solidFill>
                  <a:prstClr val="black"/>
                </a:solidFill>
              </a:rPr>
              <a:t>імені Богдана Лепкого ( місто Тернопіль).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85926"/>
            <a:ext cx="3772529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78687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Учнівські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нагороди за участь  </a:t>
            </a:r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олімпіадах, конкурсах.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2918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2019-2020 рр.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2000264" cy="2751147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928670"/>
            <a:ext cx="2064618" cy="283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000108"/>
            <a:ext cx="2025622" cy="278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3857628"/>
            <a:ext cx="2077562" cy="28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3857628"/>
            <a:ext cx="2039260" cy="28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pic>
        <p:nvPicPr>
          <p:cNvPr id="2050" name="Picture 2" descr="C:\Users\1\Desktop\Методичка\Грамоти\0-02-0a-adbd09431e26e47da95b701ba05504a596703cef00f14e553748f25e4b28a903_56f9f1f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0"/>
            <a:ext cx="4071934" cy="2928934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0"/>
            <a:ext cx="3714744" cy="294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 descr="C:\Users\1\Desktop\Методичка\Грамоти\0-02-05-c55fa40f675a629bb668a6ad1b4c884c32a58d069b32fb212a8ab02ef148da62_30ef85d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2928935"/>
            <a:ext cx="3643338" cy="392906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72066" y="4071942"/>
            <a:ext cx="3857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“З народженням кожної людини у світ вноситься щось нове, чого ще не було, щось первозданне й неповторне…”</a:t>
            </a:r>
          </a:p>
          <a:p>
            <a:r>
              <a:rPr lang="uk-UA" sz="2000" dirty="0" smtClean="0"/>
              <a:t> </a:t>
            </a:r>
            <a:r>
              <a:rPr lang="uk-UA" sz="2000" dirty="0" smtClean="0"/>
              <a:t>                           Мартін Бубер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71414"/>
            <a:ext cx="9358378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Міжнародний мовно-літературний конкурс учнівської</a:t>
            </a:r>
          </a:p>
          <a:p>
            <a:pPr algn="ctr"/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та студентської молоді імені Тараса Шевченка</a:t>
            </a:r>
            <a:endParaRPr lang="uk-UA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3643338" cy="501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Users\1\Documents\ViberDownloads\0-02-0a-5b85462c5424febfe3778b3e22334db4fe9ee7fd8690874fc823e4c2f1a29b54_7ef526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714488"/>
            <a:ext cx="3714776" cy="4953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pic>
        <p:nvPicPr>
          <p:cNvPr id="6" name="Рисунок 5" descr="Безымянныйtrdjhdfhj.bmp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1802" y="2071678"/>
            <a:ext cx="2928958" cy="4000528"/>
          </a:xfrm>
          <a:prstGeom prst="rect">
            <a:avLst/>
          </a:prstGeom>
        </p:spPr>
      </p:pic>
      <p:pic>
        <p:nvPicPr>
          <p:cNvPr id="6147" name="Picture 3" descr="C:\Users\1\Desktop\Грамоти\БЛВ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633333"/>
            <a:ext cx="3071802" cy="4224667"/>
          </a:xfrm>
          <a:prstGeom prst="rect">
            <a:avLst/>
          </a:prstGeom>
          <a:noFill/>
        </p:spPr>
      </p:pic>
      <p:pic>
        <p:nvPicPr>
          <p:cNvPr id="9" name="Рисунок 8" descr="jcjncjm.bmp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844" y="1428736"/>
            <a:ext cx="3000364" cy="421484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За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систематичну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цілеспрямовану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роботу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з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утвердження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державного статусу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української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мови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,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піднесення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її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престижу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серед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учнів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,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підготовку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переможців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(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районних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,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обласних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,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міжнародних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)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етапів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олімпіад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та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конкурсів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нагороджено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Боднарчук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Людмилу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Василівну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357166"/>
            <a:ext cx="321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C00000"/>
                </a:solidFill>
              </a:rPr>
              <a:t>У кожній людині – сонце.</a:t>
            </a:r>
          </a:p>
          <a:p>
            <a:r>
              <a:rPr lang="uk-UA" sz="2000" dirty="0" smtClean="0">
                <a:solidFill>
                  <a:srgbClr val="C00000"/>
                </a:solidFill>
              </a:rPr>
              <a:t>Тільки дайте йому світити.</a:t>
            </a:r>
          </a:p>
          <a:p>
            <a:r>
              <a:rPr lang="uk-UA" sz="2000" dirty="0" smtClean="0">
                <a:solidFill>
                  <a:srgbClr val="C00000"/>
                </a:solidFill>
              </a:rPr>
              <a:t>                       Сократ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1714488"/>
            <a:ext cx="62151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uk-UA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Здібний</a:t>
            </a:r>
            <a:r>
              <a:rPr lang="uk-UA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учень”</a:t>
            </a:r>
            <a:r>
              <a:rPr lang="uk-UA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це такі </a:t>
            </a:r>
            <a:r>
              <a:rPr lang="uk-UA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індивідуально-</a:t>
            </a:r>
            <a:r>
              <a:rPr lang="uk-UA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психологічні особистості людини, </a:t>
            </a:r>
          </a:p>
          <a:p>
            <a:r>
              <a:rPr lang="uk-UA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які сприяють успішному виконанню нею тієї чи іншої діяльності і зводять до знань, умінь та навичок,</a:t>
            </a:r>
          </a:p>
          <a:p>
            <a:r>
              <a:rPr lang="uk-UA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які вона має</a:t>
            </a:r>
            <a: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47" y="0"/>
            <a:ext cx="2809853" cy="280985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pic>
        <p:nvPicPr>
          <p:cNvPr id="3" name="Рисунок 2" descr="Денеь сел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71802" cy="4224932"/>
          </a:xfrm>
          <a:prstGeom prst="rect">
            <a:avLst/>
          </a:prstGeom>
        </p:spPr>
      </p:pic>
      <p:pic>
        <p:nvPicPr>
          <p:cNvPr id="4" name="Рисунок 3" descr="БЛВ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7576" y="2571696"/>
            <a:ext cx="3116424" cy="4286304"/>
          </a:xfrm>
          <a:prstGeom prst="rect">
            <a:avLst/>
          </a:prstGeom>
        </p:spPr>
      </p:pic>
      <p:pic>
        <p:nvPicPr>
          <p:cNvPr id="5" name="Picture 2" descr="C:\Users\1\Desktop\Грамоти\БЛ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857232"/>
            <a:ext cx="2980265" cy="4098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pic>
        <p:nvPicPr>
          <p:cNvPr id="7170" name="Picture 2" descr="C:\Users\1\Desktop\Грамоти\0-02-05-a2d43e40756acfb1059fa01ed091e10c958a9752af7edc1f722df8314f5bc4e6_9b1321c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226712" y="654829"/>
            <a:ext cx="4214818" cy="5619757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85860"/>
            <a:ext cx="2607496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" y="1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Найцінніша нагорода: </a:t>
            </a:r>
          </a:p>
          <a:p>
            <a:pPr algn="ctr"/>
            <a:r>
              <a:rPr lang="uk-U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Грамота Верховної Ради України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C:\Users\1\Desktop\Методичка\Грамоти\0-02-05-3bbf4167497e9f9a83df74b0380b7641d833b9ad4a40c62262b375e2e9698e39_b37675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786948"/>
            <a:ext cx="2214578" cy="3071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pic>
        <p:nvPicPr>
          <p:cNvPr id="36866" name="Picture 2" descr="C:\Users\1\Desktop\Грамоти\нака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3274209" cy="4143404"/>
          </a:xfrm>
          <a:prstGeom prst="rect">
            <a:avLst/>
          </a:prstGeom>
          <a:noFill/>
        </p:spPr>
      </p:pic>
      <p:pic>
        <p:nvPicPr>
          <p:cNvPr id="36870" name="Picture 6" descr="C:\Users\1\Desktop\Грамоти\Безымянныйауорпа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785926"/>
            <a:ext cx="2786082" cy="383171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Наказ про підсумки ІІ етапу ХХІ Міжнародного конкурсу </a:t>
            </a:r>
          </a:p>
          <a:p>
            <a:pPr algn="ctr"/>
            <a:r>
              <a:rPr lang="uk-UA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 української мови імені Петра </a:t>
            </a:r>
            <a:r>
              <a:rPr lang="uk-UA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Яцика</a:t>
            </a:r>
            <a:r>
              <a:rPr lang="uk-UA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від 23 грудня 2020р.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6871" name="Picture 7" descr="C:\Users\1\Desktop\Грамоти\наказ 456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7399" y="2571720"/>
            <a:ext cx="3116601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pic>
        <p:nvPicPr>
          <p:cNvPr id="37890" name="Picture 2" descr="C:\Users\1\Desktop\Грамоти\Сторытейлын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64146" y="1896011"/>
            <a:ext cx="3843807" cy="5286412"/>
          </a:xfrm>
          <a:prstGeom prst="rect">
            <a:avLst/>
          </a:prstGeom>
          <a:noFill/>
        </p:spPr>
      </p:pic>
      <p:pic>
        <p:nvPicPr>
          <p:cNvPr id="37891" name="Picture 3" descr="C:\Users\1\Desktop\Грамоти\Всеосві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928802"/>
            <a:ext cx="3500462" cy="48142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Учитель повинен іти </a:t>
            </a:r>
          </a:p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</a:t>
            </a:r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 ногу з </a:t>
            </a:r>
            <a:r>
              <a:rPr lang="uk-UA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часом”</a:t>
            </a:r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357166"/>
            <a:ext cx="9001156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Отже, виявлення обдарованих і талановитих дітей – тривалий процес. К. Ушинський стверджував, що “ Учень – </a:t>
            </a:r>
          </a:p>
          <a:p>
            <a:pPr algn="ctr"/>
            <a:r>
              <a:rPr lang="uk-UA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це не посудина, яку треба наповнити, а факел, </a:t>
            </a:r>
          </a:p>
          <a:p>
            <a:pPr algn="ctr"/>
            <a:r>
              <a:rPr lang="uk-UA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який треба </a:t>
            </a:r>
            <a:r>
              <a:rPr lang="uk-UA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запалити”</a:t>
            </a:r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pic>
        <p:nvPicPr>
          <p:cNvPr id="38914" name="Picture 2" descr="Image result for дякую за увагу смайл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35"/>
            <a:ext cx="9144000" cy="6840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Прямоугольник 2"/>
          <p:cNvSpPr/>
          <p:nvPr/>
        </p:nvSpPr>
        <p:spPr>
          <a:xfrm>
            <a:off x="1643042" y="571480"/>
            <a:ext cx="5072098" cy="1143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Психологи розрізняють здібності:</a:t>
            </a:r>
            <a:endParaRPr lang="ru-RU" sz="3200" b="1" dirty="0">
              <a:solidFill>
                <a:srgbClr val="FFFF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16200000" flipH="1">
            <a:off x="4929190" y="1785926"/>
            <a:ext cx="1500198" cy="13573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>
            <a:off x="1857356" y="1928802"/>
            <a:ext cx="1571636" cy="1143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5214942" y="3143248"/>
            <a:ext cx="3286148" cy="25717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Спеціальні</a:t>
            </a:r>
          </a:p>
          <a:p>
            <a:pPr algn="ctr"/>
            <a:r>
              <a:rPr lang="uk-UA" b="1" dirty="0" smtClean="0"/>
              <a:t>( здібності до окремих видів діяльності: до тих чи інших видів мистецтва, мов, математики, техніки).</a:t>
            </a:r>
            <a:endParaRPr lang="ru-RU" b="1" dirty="0"/>
          </a:p>
        </p:txBody>
      </p:sp>
      <p:sp>
        <p:nvSpPr>
          <p:cNvPr id="13" name="Овал 12"/>
          <p:cNvSpPr/>
          <p:nvPr/>
        </p:nvSpPr>
        <p:spPr>
          <a:xfrm>
            <a:off x="714348" y="3286124"/>
            <a:ext cx="3000396" cy="23574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/>
              <a:t>Загально-</a:t>
            </a:r>
            <a:r>
              <a:rPr lang="uk-UA" sz="2000" b="1" dirty="0" smtClean="0"/>
              <a:t> розумові або інтелектуальні здібності</a:t>
            </a:r>
            <a:endParaRPr lang="ru-RU" sz="2000" b="1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285728"/>
            <a:ext cx="814393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Характерні особливості</a:t>
            </a:r>
          </a:p>
          <a:p>
            <a:r>
              <a:rPr lang="uk-UA" sz="2800" b="1" dirty="0" smtClean="0"/>
              <a:t> </a:t>
            </a:r>
            <a:r>
              <a:rPr lang="uk-UA" sz="2800" b="1" dirty="0" err="1" smtClean="0"/>
              <a:t>“творчості</a:t>
            </a:r>
            <a:r>
              <a:rPr lang="uk-UA" sz="2800" b="1" dirty="0" smtClean="0"/>
              <a:t> обдарованих </a:t>
            </a:r>
            <a:r>
              <a:rPr lang="uk-UA" sz="2800" b="1" dirty="0" err="1" smtClean="0"/>
              <a:t>дітей”</a:t>
            </a:r>
            <a:r>
              <a:rPr lang="uk-UA" sz="2800" b="1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uk-UA" sz="2800" b="1" dirty="0" smtClean="0"/>
              <a:t> </a:t>
            </a:r>
            <a:r>
              <a:rPr lang="uk-UA" sz="2400" b="1" dirty="0" smtClean="0"/>
              <a:t>дуже допитливі, активно досліджують навколишній світ;</a:t>
            </a:r>
          </a:p>
          <a:p>
            <a:pPr>
              <a:buFont typeface="Arial" pitchFamily="34" charset="0"/>
              <a:buChar char="•"/>
            </a:pPr>
            <a:r>
              <a:rPr lang="uk-UA" sz="2400" b="1" dirty="0" smtClean="0"/>
              <a:t> мають великий словниковий запас, </a:t>
            </a:r>
          </a:p>
          <a:p>
            <a:r>
              <a:rPr lang="uk-UA" sz="2400" b="1" dirty="0" smtClean="0"/>
              <a:t>із задоволенням читають словники або енциклопедії, вигадують нові слова, пишуть вірші;</a:t>
            </a:r>
          </a:p>
          <a:p>
            <a:pPr>
              <a:buFont typeface="Arial" pitchFamily="34" charset="0"/>
              <a:buChar char="•"/>
            </a:pPr>
            <a:r>
              <a:rPr lang="uk-UA" sz="2800" b="1" dirty="0" smtClean="0"/>
              <a:t> </a:t>
            </a:r>
            <a:r>
              <a:rPr lang="uk-UA" sz="2400" b="1" dirty="0" smtClean="0"/>
              <a:t>у них чудова пам’ять;</a:t>
            </a:r>
          </a:p>
          <a:p>
            <a:pPr>
              <a:buFont typeface="Arial" pitchFamily="34" charset="0"/>
              <a:buChar char="•"/>
            </a:pPr>
            <a:r>
              <a:rPr lang="uk-UA" sz="2400" b="1" dirty="0" smtClean="0"/>
              <a:t> відрізняються різноманітністю інтересів.</a:t>
            </a:r>
            <a:endParaRPr lang="ru-RU" sz="2400" b="1" dirty="0"/>
          </a:p>
        </p:txBody>
      </p:sp>
      <p:pic>
        <p:nvPicPr>
          <p:cNvPr id="2050" name="Picture 2" descr="Image result for ÐºÐ½Ð¸Ð³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357694"/>
            <a:ext cx="3538623" cy="2356998"/>
          </a:xfrm>
          <a:prstGeom prst="rect">
            <a:avLst/>
          </a:prstGeom>
          <a:noFill/>
        </p:spPr>
      </p:pic>
      <p:pic>
        <p:nvPicPr>
          <p:cNvPr id="2052" name="Picture 4" descr="Image result for Ð½Ð°Ð²ÐºÐ¾Ð»Ð¸ÑÐ½ÑÐ¹ ÑÐ²ÑÑ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286256"/>
            <a:ext cx="3238523" cy="24288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1604" y="1"/>
            <a:ext cx="61436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/>
            <a:r>
              <a:rPr lang="uk-UA" sz="2400" b="1" dirty="0" smtClean="0">
                <a:solidFill>
                  <a:srgbClr val="0070C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44" y="357166"/>
            <a:ext cx="571504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Ефективними є такі форми роботи </a:t>
            </a:r>
          </a:p>
          <a:p>
            <a:r>
              <a:rPr lang="uk-UA" sz="2400" b="1" dirty="0" smtClean="0">
                <a:solidFill>
                  <a:srgbClr val="0070C0"/>
                </a:solidFill>
              </a:rPr>
              <a:t>             з учнями, як-от:</a:t>
            </a:r>
          </a:p>
          <a:p>
            <a:endParaRPr lang="uk-UA" sz="2400" b="1" dirty="0" smtClean="0">
              <a:solidFill>
                <a:srgbClr val="0070C0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0070C0"/>
                </a:solidFill>
              </a:rPr>
              <a:t>Предметні олімпіади, конкурси;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0070C0"/>
                </a:solidFill>
              </a:rPr>
              <a:t>ігрові методи навчання:інтелектуальні ігри “ </a:t>
            </a:r>
            <a:r>
              <a:rPr lang="uk-UA" sz="2000" b="1" dirty="0" err="1" smtClean="0">
                <a:solidFill>
                  <a:srgbClr val="0070C0"/>
                </a:solidFill>
              </a:rPr>
              <a:t>Ерудит”</a:t>
            </a:r>
            <a:r>
              <a:rPr lang="uk-UA" sz="2000" b="1" dirty="0" smtClean="0">
                <a:solidFill>
                  <a:srgbClr val="0070C0"/>
                </a:solidFill>
              </a:rPr>
              <a:t>, “ Колесо </a:t>
            </a:r>
            <a:r>
              <a:rPr lang="uk-UA" sz="2000" b="1" dirty="0" err="1" smtClean="0">
                <a:solidFill>
                  <a:srgbClr val="0070C0"/>
                </a:solidFill>
              </a:rPr>
              <a:t>фортуни”</a:t>
            </a:r>
            <a:r>
              <a:rPr lang="uk-UA" sz="2000" b="1" dirty="0" smtClean="0">
                <a:solidFill>
                  <a:srgbClr val="0070C0"/>
                </a:solidFill>
              </a:rPr>
              <a:t>, </a:t>
            </a:r>
          </a:p>
          <a:p>
            <a:pPr marL="514350" indent="-514350"/>
            <a:r>
              <a:rPr lang="uk-UA" sz="2000" b="1" dirty="0" smtClean="0">
                <a:solidFill>
                  <a:srgbClr val="0070C0"/>
                </a:solidFill>
              </a:rPr>
              <a:t>      “ </a:t>
            </a:r>
            <a:r>
              <a:rPr lang="uk-UA" sz="2000" b="1" dirty="0" err="1" smtClean="0">
                <a:solidFill>
                  <a:srgbClr val="0070C0"/>
                </a:solidFill>
              </a:rPr>
              <a:t>Найрозумніший”</a:t>
            </a:r>
            <a:r>
              <a:rPr lang="uk-UA" sz="2000" b="1" dirty="0" smtClean="0">
                <a:solidFill>
                  <a:srgbClr val="0070C0"/>
                </a:solidFill>
              </a:rPr>
              <a:t>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0070C0"/>
                </a:solidFill>
              </a:rPr>
              <a:t>робота в групах ( у спілкуванні один з одним розкриваються вміння виконувати завдання разом);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0070C0"/>
                </a:solidFill>
              </a:rPr>
              <a:t>творчі вправи ( розгадування ребусів, складання письмових творів-мініатюр);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0070C0"/>
                </a:solidFill>
              </a:rPr>
              <a:t> інтерактивне навчання: </a:t>
            </a:r>
          </a:p>
          <a:p>
            <a:pPr marL="514350" indent="-514350"/>
            <a:r>
              <a:rPr lang="uk-UA" sz="2000" b="1" dirty="0" smtClean="0">
                <a:solidFill>
                  <a:srgbClr val="0070C0"/>
                </a:solidFill>
              </a:rPr>
              <a:t>    “ запитання – відповідь ”;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0070C0"/>
                </a:solidFill>
              </a:rPr>
              <a:t>збагачуємо словниковий запас </a:t>
            </a:r>
          </a:p>
          <a:p>
            <a:pPr marL="514350" indent="-514350"/>
            <a:r>
              <a:rPr lang="uk-UA" sz="2000" b="1" dirty="0" smtClean="0">
                <a:solidFill>
                  <a:srgbClr val="0070C0"/>
                </a:solidFill>
              </a:rPr>
              <a:t>( пояснити значення слів та дібрати синоніми);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0070C0"/>
                </a:solidFill>
              </a:rPr>
              <a:t>проекти з різної тематики.</a:t>
            </a:r>
          </a:p>
          <a:p>
            <a:pPr marL="514350" indent="-514350"/>
            <a:r>
              <a:rPr lang="uk-UA" sz="2000" b="1" dirty="0" smtClean="0">
                <a:solidFill>
                  <a:srgbClr val="0070C0"/>
                </a:solidFill>
              </a:rPr>
              <a:t> </a:t>
            </a:r>
          </a:p>
          <a:p>
            <a:pPr marL="514350" indent="-514350"/>
            <a:r>
              <a:rPr lang="uk-UA" sz="2000" b="1" dirty="0" smtClean="0">
                <a:solidFill>
                  <a:srgbClr val="0070C0"/>
                </a:solidFill>
              </a:rPr>
              <a:t>   </a:t>
            </a:r>
            <a:endParaRPr lang="ru-RU" sz="1600" dirty="0"/>
          </a:p>
        </p:txBody>
      </p:sp>
      <p:pic>
        <p:nvPicPr>
          <p:cNvPr id="1026" name="Picture 2" descr="Image result for ÑÐµÐ±ÑÑ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9332" y="285728"/>
            <a:ext cx="3414668" cy="2143140"/>
          </a:xfrm>
          <a:prstGeom prst="rect">
            <a:avLst/>
          </a:prstGeom>
          <a:noFill/>
        </p:spPr>
      </p:pic>
      <p:pic>
        <p:nvPicPr>
          <p:cNvPr id="1028" name="Picture 4" descr="Image result for ÑÐ»Ð¾Ð²Ð° ÑÐºÑÐ°ÑÐ½ÑÑÐºÑ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2857496"/>
            <a:ext cx="3125411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57290" y="571480"/>
            <a:ext cx="6500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Обдарований ( талановитий) є той, хто має великі здібності. </a:t>
            </a:r>
          </a:p>
          <a:p>
            <a:r>
              <a:rPr lang="uk-UA" sz="3200" dirty="0" smtClean="0"/>
              <a:t>Дар ( талант) – це видатні природні здібності, хист, обдарування…</a:t>
            </a:r>
            <a:endParaRPr lang="ru-RU" sz="3200" dirty="0"/>
          </a:p>
        </p:txBody>
      </p:sp>
      <p:pic>
        <p:nvPicPr>
          <p:cNvPr id="32770" name="Picture 2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071810"/>
            <a:ext cx="6072230" cy="341563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500042"/>
            <a:ext cx="664373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4">
                    <a:lumMod val="75000"/>
                  </a:schemeClr>
                </a:solidFill>
              </a:rPr>
              <a:t>Широкий спектр позакласної роботи на виявлення та розвиток здібностей учнів</a:t>
            </a: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  це підготовка й участь школярів в олімпіадах, конкурсах;</a:t>
            </a:r>
          </a:p>
          <a:p>
            <a:pPr>
              <a:buFont typeface="Arial" pitchFamily="34" charset="0"/>
              <a:buChar char="•"/>
            </a:pP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 участь у гуртках( драматичних…)</a:t>
            </a:r>
          </a:p>
          <a:p>
            <a:pPr>
              <a:buFont typeface="Arial" pitchFamily="34" charset="0"/>
              <a:buChar char="•"/>
            </a:pP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 участь в </a:t>
            </a:r>
            <a:r>
              <a:rPr lang="uk-UA" sz="2800" b="1" dirty="0" err="1" smtClean="0">
                <a:solidFill>
                  <a:schemeClr val="accent4">
                    <a:lumMod val="75000"/>
                  </a:schemeClr>
                </a:solidFill>
              </a:rPr>
              <a:t>Інтернет-</a:t>
            </a: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 олімпіадах;</a:t>
            </a:r>
          </a:p>
          <a:p>
            <a:pPr>
              <a:buFont typeface="Arial" pitchFamily="34" charset="0"/>
              <a:buChar char="•"/>
            </a:pP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 участь у науково-практичних конференціях;</a:t>
            </a:r>
          </a:p>
          <a:p>
            <a:pPr>
              <a:buFont typeface="Arial" pitchFamily="34" charset="0"/>
              <a:buChar char="•"/>
            </a:pP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 участь у різних поетичних конкурсах;</a:t>
            </a:r>
          </a:p>
          <a:p>
            <a:pPr>
              <a:buFont typeface="Arial" pitchFamily="34" charset="0"/>
              <a:buChar char="•"/>
            </a:pPr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 дослідницька робота в МАН.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pic>
        <p:nvPicPr>
          <p:cNvPr id="4" name="Рисунок 3" descr="http://image.slidesharecdn.com/random-130324100957-phpapp01/95/slide-12-638.jpg?136414407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0"/>
            <a:ext cx="7786742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Ð·ÐµÐ»ÐµÐ½Ð¸Ð¹ ÑÐ¾Ð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472" y="142853"/>
            <a:ext cx="78581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Пам'ятаймо, що кожна дитина </a:t>
            </a:r>
          </a:p>
          <a:p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– своєму неповторна. Вона приходить </a:t>
            </a:r>
          </a:p>
          <a:p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цей світ, щоб творити своє життя, </a:t>
            </a:r>
          </a:p>
          <a:p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знайти себе: хтось здібний до музики, образотворчого мистецтва, художньої праці, хтось до математики, а хтось пише вірші, оповідання. </a:t>
            </a:r>
          </a:p>
          <a:p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 дітей -  стільки творчих здібностей! 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CEs1LPweLm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1970" y="3643314"/>
            <a:ext cx="4822030" cy="321468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642</Words>
  <PresentationFormat>Экран (4:3)</PresentationFormat>
  <Paragraphs>96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Сучасне суспільство потребує неординарних, творчих особистостей. Виявляючи обдарованих і здібних учнів, необхідно відстежувати й вивчати такі характерні особливості: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 Windows</cp:lastModifiedBy>
  <cp:revision>64</cp:revision>
  <dcterms:created xsi:type="dcterms:W3CDTF">2018-11-26T21:10:01Z</dcterms:created>
  <dcterms:modified xsi:type="dcterms:W3CDTF">2021-02-15T18:35:01Z</dcterms:modified>
</cp:coreProperties>
</file>