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4" r:id="rId2"/>
    <p:sldMasterId id="2147483698" r:id="rId3"/>
    <p:sldMasterId id="2147483715" r:id="rId4"/>
    <p:sldMasterId id="2147483752" r:id="rId5"/>
    <p:sldMasterId id="2147483772" r:id="rId6"/>
    <p:sldMasterId id="2147483794" r:id="rId7"/>
  </p:sldMasterIdLst>
  <p:notesMasterIdLst>
    <p:notesMasterId r:id="rId27"/>
  </p:notesMasterIdLst>
  <p:sldIdLst>
    <p:sldId id="269" r:id="rId8"/>
    <p:sldId id="273" r:id="rId9"/>
    <p:sldId id="274" r:id="rId10"/>
    <p:sldId id="268" r:id="rId11"/>
    <p:sldId id="276" r:id="rId12"/>
    <p:sldId id="278" r:id="rId13"/>
    <p:sldId id="277" r:id="rId14"/>
    <p:sldId id="279" r:id="rId15"/>
    <p:sldId id="280" r:id="rId16"/>
    <p:sldId id="287" r:id="rId17"/>
    <p:sldId id="291" r:id="rId18"/>
    <p:sldId id="281" r:id="rId19"/>
    <p:sldId id="290" r:id="rId20"/>
    <p:sldId id="282" r:id="rId21"/>
    <p:sldId id="283" r:id="rId22"/>
    <p:sldId id="288" r:id="rId23"/>
    <p:sldId id="284" r:id="rId24"/>
    <p:sldId id="285" r:id="rId25"/>
    <p:sldId id="286" r:id="rId26"/>
  </p:sldIdLst>
  <p:sldSz cx="12192000" cy="6858000"/>
  <p:notesSz cx="6858000" cy="9144000"/>
  <p:embeddedFontLst>
    <p:embeddedFont>
      <p:font typeface="Uk_Bruskovaya" panose="02070404040404040404" pitchFamily="18" charset="0"/>
      <p:bold r:id="rId28"/>
    </p:embeddedFont>
    <p:embeddedFont>
      <p:font typeface="Shadows Into Light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Varela Round" panose="020B0604020202020204" charset="0"/>
      <p:regular r:id="rId34"/>
    </p:embeddedFont>
    <p:embeddedFont>
      <p:font typeface="Uk_Bukvarnaya" panose="020B0404040404040404" pitchFamily="34" charset="0"/>
      <p:regular r:id="rId35"/>
      <p:bold r:id="rId36"/>
      <p:italic r:id="rId37"/>
    </p:embeddedFont>
    <p:embeddedFont>
      <p:font typeface="맑은 고딕" panose="020B0503020000020004" pitchFamily="34" charset="-127"/>
      <p:regular r:id="rId38"/>
      <p:bold r:id="rId39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BCF"/>
    <a:srgbClr val="32AEB8"/>
    <a:srgbClr val="0058DA"/>
    <a:srgbClr val="0C4666"/>
    <a:srgbClr val="8A2B84"/>
    <a:srgbClr val="A0C505"/>
    <a:srgbClr val="F2A40D"/>
    <a:srgbClr val="F9AC08"/>
    <a:srgbClr val="AACF20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0" y="52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7607B-32A1-4749-B50C-B0A7A2EA9FAC}" type="datetimeFigureOut">
              <a:rPr lang="uk-UA" smtClean="0"/>
              <a:t>18.09.2018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10510-BDF5-41F6-9E44-6E441890B36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35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791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4081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870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600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224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16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98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69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628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5367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9919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Shape 8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84" name="Shape 8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0251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744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10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427100" y="1918650"/>
            <a:ext cx="9408400" cy="4083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400"/>
              <a:buChar char="▧"/>
              <a:defRPr/>
            </a:lvl1pPr>
            <a:lvl2pPr lvl="1">
              <a:spcBef>
                <a:spcPts val="0"/>
              </a:spcBef>
              <a:buSzPts val="2000"/>
              <a:buChar char="○"/>
              <a:defRPr/>
            </a:lvl2pPr>
            <a:lvl3pPr lvl="2">
              <a:spcBef>
                <a:spcPts val="0"/>
              </a:spcBef>
              <a:buSzPts val="2000"/>
              <a:buChar char="■"/>
              <a:defRPr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" name="Shape 27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8" name="Shape 28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23829998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479967" y="1831450"/>
            <a:ext cx="4355200" cy="411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▧"/>
              <a:defRPr sz="1800"/>
            </a:lvl1pPr>
            <a:lvl2pPr lvl="1">
              <a:spcBef>
                <a:spcPts val="0"/>
              </a:spcBef>
              <a:buSzPts val="1800"/>
              <a:buChar char="○"/>
              <a:defRPr sz="1800"/>
            </a:lvl2pPr>
            <a:lvl3pPr lvl="2">
              <a:spcBef>
                <a:spcPts val="0"/>
              </a:spcBef>
              <a:buSzPts val="1800"/>
              <a:buChar char="■"/>
              <a:defRPr sz="1800"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6554067" y="1831450"/>
            <a:ext cx="4207200" cy="411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▧"/>
              <a:defRPr sz="1800"/>
            </a:lvl1pPr>
            <a:lvl2pPr lvl="1">
              <a:spcBef>
                <a:spcPts val="0"/>
              </a:spcBef>
              <a:buSzPts val="1800"/>
              <a:buChar char="○"/>
              <a:defRPr sz="1800"/>
            </a:lvl2pPr>
            <a:lvl3pPr lvl="2">
              <a:spcBef>
                <a:spcPts val="0"/>
              </a:spcBef>
              <a:buSzPts val="1800"/>
              <a:buChar char="■"/>
              <a:defRPr sz="1800"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3" name="Shape 33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4" name="Shape 34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11124116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1353100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573233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3"/>
          </p:nvPr>
        </p:nvSpPr>
        <p:spPr>
          <a:xfrm>
            <a:off x="7793367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1" name="Shape 41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23788547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307200" y="5494075"/>
            <a:ext cx="9577600" cy="692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360"/>
              </a:spcBef>
              <a:buClr>
                <a:srgbClr val="979CB8"/>
              </a:buClr>
              <a:buSzPts val="16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4789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4133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402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146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1756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86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479967" y="1831450"/>
            <a:ext cx="4355200" cy="411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▧"/>
              <a:defRPr sz="1800"/>
            </a:lvl1pPr>
            <a:lvl2pPr lvl="1">
              <a:spcBef>
                <a:spcPts val="0"/>
              </a:spcBef>
              <a:buSzPts val="1800"/>
              <a:buChar char="○"/>
              <a:defRPr sz="1800"/>
            </a:lvl2pPr>
            <a:lvl3pPr lvl="2">
              <a:spcBef>
                <a:spcPts val="0"/>
              </a:spcBef>
              <a:buSzPts val="1800"/>
              <a:buChar char="■"/>
              <a:defRPr sz="1800"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6554067" y="1831450"/>
            <a:ext cx="4207200" cy="411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▧"/>
              <a:defRPr sz="1800"/>
            </a:lvl1pPr>
            <a:lvl2pPr lvl="1">
              <a:spcBef>
                <a:spcPts val="0"/>
              </a:spcBef>
              <a:buSzPts val="1800"/>
              <a:buChar char="○"/>
              <a:defRPr sz="1800"/>
            </a:lvl2pPr>
            <a:lvl3pPr lvl="2">
              <a:spcBef>
                <a:spcPts val="0"/>
              </a:spcBef>
              <a:buSzPts val="1800"/>
              <a:buChar char="■"/>
              <a:defRPr sz="1800"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3" name="Shape 33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4" name="Shape 34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3197912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1353100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573233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3"/>
          </p:nvPr>
        </p:nvSpPr>
        <p:spPr>
          <a:xfrm>
            <a:off x="7793367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1" name="Shape 41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1232213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5" name="Shape 45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2046261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307200" y="5494075"/>
            <a:ext cx="9577600" cy="692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360"/>
              </a:spcBef>
              <a:buClr>
                <a:srgbClr val="979CB8"/>
              </a:buClr>
              <a:buSzPts val="16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903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401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191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021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265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19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316766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218994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250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37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474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4094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442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2200600" y="1830110"/>
            <a:ext cx="7790800" cy="1546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2200600" y="3505725"/>
            <a:ext cx="7790800" cy="104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277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872800" y="2882400"/>
            <a:ext cx="8446400" cy="109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SzPts val="3000"/>
              <a:buFont typeface="Shadows Into Light"/>
              <a:buChar char="▧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/>
          <p:nvPr/>
        </p:nvSpPr>
        <p:spPr>
          <a:xfrm>
            <a:off x="4791200" y="1651425"/>
            <a:ext cx="2609600" cy="8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979CB8"/>
                </a:solidFill>
                <a:effectLst/>
                <a:uLnTx/>
                <a:uFillTx/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22" name="Shape 22"/>
          <p:cNvSpPr/>
          <p:nvPr/>
        </p:nvSpPr>
        <p:spPr>
          <a:xfrm>
            <a:off x="5267476" y="1571222"/>
            <a:ext cx="1744547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3" name="Shape 23"/>
          <p:cNvSpPr/>
          <p:nvPr/>
        </p:nvSpPr>
        <p:spPr>
          <a:xfrm>
            <a:off x="5166224" y="1485125"/>
            <a:ext cx="1859552" cy="1302552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3055618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427100" y="1918650"/>
            <a:ext cx="9408400" cy="4083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400"/>
              <a:buChar char="▧"/>
              <a:defRPr/>
            </a:lvl1pPr>
            <a:lvl2pPr lvl="1">
              <a:spcBef>
                <a:spcPts val="0"/>
              </a:spcBef>
              <a:buSzPts val="2000"/>
              <a:buChar char="○"/>
              <a:defRPr/>
            </a:lvl2pPr>
            <a:lvl3pPr lvl="2">
              <a:spcBef>
                <a:spcPts val="0"/>
              </a:spcBef>
              <a:buSzPts val="2000"/>
              <a:buChar char="■"/>
              <a:defRPr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" name="Shape 27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8" name="Shape 28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3408007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479967" y="1831450"/>
            <a:ext cx="4355200" cy="411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▧"/>
              <a:defRPr sz="1800"/>
            </a:lvl1pPr>
            <a:lvl2pPr lvl="1">
              <a:spcBef>
                <a:spcPts val="0"/>
              </a:spcBef>
              <a:buSzPts val="1800"/>
              <a:buChar char="○"/>
              <a:defRPr sz="1800"/>
            </a:lvl2pPr>
            <a:lvl3pPr lvl="2">
              <a:spcBef>
                <a:spcPts val="0"/>
              </a:spcBef>
              <a:buSzPts val="1800"/>
              <a:buChar char="■"/>
              <a:defRPr sz="1800"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6554067" y="1831450"/>
            <a:ext cx="4207200" cy="411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▧"/>
              <a:defRPr sz="1800"/>
            </a:lvl1pPr>
            <a:lvl2pPr lvl="1">
              <a:spcBef>
                <a:spcPts val="0"/>
              </a:spcBef>
              <a:buSzPts val="1800"/>
              <a:buChar char="○"/>
              <a:defRPr sz="1800"/>
            </a:lvl2pPr>
            <a:lvl3pPr lvl="2">
              <a:spcBef>
                <a:spcPts val="0"/>
              </a:spcBef>
              <a:buSzPts val="1800"/>
              <a:buChar char="■"/>
              <a:defRPr sz="1800"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3" name="Shape 33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4" name="Shape 34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2282983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1353100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573233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3"/>
          </p:nvPr>
        </p:nvSpPr>
        <p:spPr>
          <a:xfrm>
            <a:off x="7793367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1" name="Shape 41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2819238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5" name="Shape 45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191626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0112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307200" y="5494075"/>
            <a:ext cx="9577600" cy="692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360"/>
              </a:spcBef>
              <a:buClr>
                <a:srgbClr val="979CB8"/>
              </a:buClr>
              <a:buSzPts val="16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733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339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347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263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360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4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878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524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205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25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216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2200600" y="1830110"/>
            <a:ext cx="7790800" cy="1546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2200600" y="3505725"/>
            <a:ext cx="7790800" cy="104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065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872800" y="2882400"/>
            <a:ext cx="8446400" cy="109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SzPts val="3000"/>
              <a:buFont typeface="Shadows Into Light"/>
              <a:buChar char="▧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/>
          <p:nvPr/>
        </p:nvSpPr>
        <p:spPr>
          <a:xfrm>
            <a:off x="4791200" y="1651425"/>
            <a:ext cx="2609600" cy="8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979CB8"/>
                </a:solidFill>
                <a:effectLst/>
                <a:uLnTx/>
                <a:uFillTx/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22" name="Shape 22"/>
          <p:cNvSpPr/>
          <p:nvPr/>
        </p:nvSpPr>
        <p:spPr>
          <a:xfrm>
            <a:off x="5267476" y="1571222"/>
            <a:ext cx="1744547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3" name="Shape 23"/>
          <p:cNvSpPr/>
          <p:nvPr/>
        </p:nvSpPr>
        <p:spPr>
          <a:xfrm>
            <a:off x="5166224" y="1485125"/>
            <a:ext cx="1859552" cy="1302552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12333710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427100" y="1918650"/>
            <a:ext cx="9408400" cy="4083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400"/>
              <a:buChar char="▧"/>
              <a:defRPr/>
            </a:lvl1pPr>
            <a:lvl2pPr lvl="1">
              <a:spcBef>
                <a:spcPts val="0"/>
              </a:spcBef>
              <a:buSzPts val="2000"/>
              <a:buChar char="○"/>
              <a:defRPr/>
            </a:lvl2pPr>
            <a:lvl3pPr lvl="2">
              <a:spcBef>
                <a:spcPts val="0"/>
              </a:spcBef>
              <a:buSzPts val="2000"/>
              <a:buChar char="■"/>
              <a:defRPr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" name="Shape 27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8" name="Shape 28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27889865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479967" y="1831450"/>
            <a:ext cx="4355200" cy="411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▧"/>
              <a:defRPr sz="1800"/>
            </a:lvl1pPr>
            <a:lvl2pPr lvl="1">
              <a:spcBef>
                <a:spcPts val="0"/>
              </a:spcBef>
              <a:buSzPts val="1800"/>
              <a:buChar char="○"/>
              <a:defRPr sz="1800"/>
            </a:lvl2pPr>
            <a:lvl3pPr lvl="2">
              <a:spcBef>
                <a:spcPts val="0"/>
              </a:spcBef>
              <a:buSzPts val="1800"/>
              <a:buChar char="■"/>
              <a:defRPr sz="1800"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6554067" y="1831450"/>
            <a:ext cx="4207200" cy="411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▧"/>
              <a:defRPr sz="1800"/>
            </a:lvl1pPr>
            <a:lvl2pPr lvl="1">
              <a:spcBef>
                <a:spcPts val="0"/>
              </a:spcBef>
              <a:buSzPts val="1800"/>
              <a:buChar char="○"/>
              <a:defRPr sz="1800"/>
            </a:lvl2pPr>
            <a:lvl3pPr lvl="2">
              <a:spcBef>
                <a:spcPts val="0"/>
              </a:spcBef>
              <a:buSzPts val="1800"/>
              <a:buChar char="■"/>
              <a:defRPr sz="1800"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33" name="Shape 33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4" name="Shape 34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4200386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1353100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573233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3"/>
          </p:nvPr>
        </p:nvSpPr>
        <p:spPr>
          <a:xfrm>
            <a:off x="7793367" y="1902800"/>
            <a:ext cx="3063200" cy="409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600"/>
              <a:buChar char="▧"/>
              <a:defRPr sz="1600"/>
            </a:lvl1pPr>
            <a:lvl2pPr lvl="1" rtl="0">
              <a:spcBef>
                <a:spcPts val="0"/>
              </a:spcBef>
              <a:buSzPts val="1600"/>
              <a:buChar char="○"/>
              <a:defRPr sz="1600"/>
            </a:lvl2pPr>
            <a:lvl3pPr lvl="2" rtl="0">
              <a:spcBef>
                <a:spcPts val="0"/>
              </a:spcBef>
              <a:buSzPts val="1600"/>
              <a:buChar char="■"/>
              <a:defRPr sz="1600"/>
            </a:lvl3pPr>
            <a:lvl4pPr lvl="3" rtl="0">
              <a:spcBef>
                <a:spcPts val="0"/>
              </a:spcBef>
              <a:buSzPts val="1600"/>
              <a:buChar char="●"/>
              <a:defRPr sz="1600"/>
            </a:lvl4pPr>
            <a:lvl5pPr lvl="4" rtl="0">
              <a:spcBef>
                <a:spcPts val="0"/>
              </a:spcBef>
              <a:buSzPts val="1600"/>
              <a:buChar char="○"/>
              <a:defRPr sz="1600"/>
            </a:lvl5pPr>
            <a:lvl6pPr lvl="5" rtl="0">
              <a:spcBef>
                <a:spcPts val="0"/>
              </a:spcBef>
              <a:buSzPts val="1600"/>
              <a:buChar char="■"/>
              <a:defRPr sz="1600"/>
            </a:lvl6pPr>
            <a:lvl7pPr lvl="6" rtl="0">
              <a:spcBef>
                <a:spcPts val="0"/>
              </a:spcBef>
              <a:buSzPts val="1600"/>
              <a:buChar char="●"/>
              <a:defRPr sz="1600"/>
            </a:lvl7pPr>
            <a:lvl8pPr lvl="7" rtl="0">
              <a:spcBef>
                <a:spcPts val="0"/>
              </a:spcBef>
              <a:buSzPts val="1600"/>
              <a:buChar char="○"/>
              <a:defRPr sz="1600"/>
            </a:lvl8pPr>
            <a:lvl9pPr lvl="8" rtl="0">
              <a:spcBef>
                <a:spcPts val="0"/>
              </a:spcBef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1" name="Shape 41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3309057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5" name="Shape 45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427916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307200" y="5494075"/>
            <a:ext cx="9577600" cy="692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360"/>
              </a:spcBef>
              <a:buClr>
                <a:srgbClr val="979CB8"/>
              </a:buClr>
              <a:buSzPts val="16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2040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097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775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598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072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712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67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 layout">
    <p:bg>
      <p:bgPr>
        <a:solidFill>
          <a:srgbClr val="32AEB8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7" descr="E:\002-KIMS BUSINESS\007-02-Fullslidesppt-Contents\20161228\02-edu\bulb-ite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36854" y="876466"/>
            <a:ext cx="2353733" cy="52239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5203033" y="2178524"/>
            <a:ext cx="5689600" cy="18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None/>
              <a:defRPr sz="4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5178733" y="4019100"/>
            <a:ext cx="5656800" cy="56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637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genda Layou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Shape 12" descr="E:\002-KIMS BUSINESS\007-02-Fullslidesppt-Contents\20161228\02-edu\bulb-item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2314" y="3909054"/>
            <a:ext cx="1260665" cy="2797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569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E:\002-KIMS BUSINESS\007-02-Fullslidesppt-Contents\20161228\02-edu\bulb-item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2645" y="1250975"/>
            <a:ext cx="2112235" cy="468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E:\002-KIMS BUSINESS\007-02-Fullslidesppt-Contents\20161228\02-edu\bulb-item.png"/>
          <p:cNvPicPr preferRelativeResize="0"/>
          <p:nvPr/>
        </p:nvPicPr>
        <p:blipFill rotWithShape="1">
          <a:blip r:embed="rId3">
            <a:alphaModFix/>
          </a:blip>
          <a:srcRect r="50000"/>
          <a:stretch/>
        </p:blipFill>
        <p:spPr>
          <a:xfrm>
            <a:off x="1052646" y="1250975"/>
            <a:ext cx="1056117" cy="4687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4463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Break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2821478" y="1124744"/>
            <a:ext cx="6528725" cy="4608512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2821478" y="0"/>
            <a:ext cx="6528725" cy="260648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2821478" y="6597352"/>
            <a:ext cx="6528725" cy="260648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Shape 22" descr="E:\002-KIMS BUSINESS\007-02-Fullslidesppt-Contents\20161228\02-edu\bulb-ite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541313" y="1541767"/>
            <a:ext cx="1089051" cy="2417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1275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asic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rgbClr val="32AEB8"/>
          </a:solidFill>
          <a:ln w="635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Shape 26" descr="E:\002-KIMS BUSINESS\007-02-Fullslidesppt-Contents\20161228\02-edu\bulb-ite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77409" y="4013590"/>
            <a:ext cx="468171" cy="1039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3110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None/>
              <a:defRPr sz="4800"/>
            </a:lvl1pPr>
            <a:lvl2pPr lvl="1" algn="ctr">
              <a:spcBef>
                <a:spcPts val="0"/>
              </a:spcBef>
              <a:buNone/>
              <a:defRPr/>
            </a:lvl2pPr>
            <a:lvl3pPr lvl="2" algn="ctr">
              <a:spcBef>
                <a:spcPts val="0"/>
              </a:spcBef>
              <a:buNone/>
              <a:defRPr/>
            </a:lvl3pPr>
            <a:lvl4pPr lvl="3" algn="ctr">
              <a:spcBef>
                <a:spcPts val="0"/>
              </a:spcBef>
              <a:buNone/>
              <a:defRPr/>
            </a:lvl4pPr>
            <a:lvl5pPr lvl="4" algn="ctr">
              <a:spcBef>
                <a:spcPts val="0"/>
              </a:spcBef>
              <a:buNone/>
              <a:defRPr/>
            </a:lvl5pPr>
            <a:lvl6pPr lvl="5" algn="ctr">
              <a:spcBef>
                <a:spcPts val="0"/>
              </a:spcBef>
              <a:buNone/>
              <a:defRPr/>
            </a:lvl6pPr>
            <a:lvl7pPr lvl="6" algn="ctr">
              <a:spcBef>
                <a:spcPts val="0"/>
              </a:spcBef>
              <a:buNone/>
              <a:defRPr/>
            </a:lvl7pPr>
            <a:lvl8pPr lvl="7" algn="ctr">
              <a:spcBef>
                <a:spcPts val="0"/>
              </a:spcBef>
              <a:buNone/>
              <a:defRPr/>
            </a:lvl8pPr>
            <a:lvl9pPr lvl="8" algn="ctr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9567" y="984157"/>
            <a:ext cx="121440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None/>
              <a:defRPr/>
            </a:lvl1pPr>
            <a:lvl2pPr lvl="1" algn="ctr">
              <a:spcBef>
                <a:spcPts val="0"/>
              </a:spcBef>
              <a:buNone/>
              <a:defRPr/>
            </a:lvl2pPr>
            <a:lvl3pPr lvl="2" algn="ctr">
              <a:spcBef>
                <a:spcPts val="0"/>
              </a:spcBef>
              <a:buNone/>
              <a:defRPr/>
            </a:lvl3pPr>
            <a:lvl4pPr lvl="3" algn="ctr">
              <a:spcBef>
                <a:spcPts val="0"/>
              </a:spcBef>
              <a:buNone/>
              <a:defRPr/>
            </a:lvl4pPr>
            <a:lvl5pPr lvl="4" algn="ctr">
              <a:spcBef>
                <a:spcPts val="0"/>
              </a:spcBef>
              <a:buNone/>
              <a:defRPr/>
            </a:lvl5pPr>
            <a:lvl6pPr lvl="5" algn="ctr">
              <a:spcBef>
                <a:spcPts val="0"/>
              </a:spcBef>
              <a:buNone/>
              <a:defRPr/>
            </a:lvl6pPr>
            <a:lvl7pPr lvl="6" algn="ctr">
              <a:spcBef>
                <a:spcPts val="0"/>
              </a:spcBef>
              <a:buNone/>
              <a:defRPr/>
            </a:lvl7pPr>
            <a:lvl8pPr lvl="7" algn="ctr">
              <a:spcBef>
                <a:spcPts val="0"/>
              </a:spcBef>
              <a:buNone/>
              <a:defRPr/>
            </a:lvl8pPr>
            <a:lvl9pPr lvl="8" algn="ctr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25023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s and Contents Layout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pic" idx="2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3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pic" idx="4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pic" idx="5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/>
          <p:nvPr/>
        </p:nvSpPr>
        <p:spPr>
          <a:xfrm>
            <a:off x="0" y="4293096"/>
            <a:ext cx="2880000" cy="2112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3104000" y="4293096"/>
            <a:ext cx="2880000" cy="2112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/>
          <p:nvPr/>
        </p:nvSpPr>
        <p:spPr>
          <a:xfrm>
            <a:off x="6208000" y="4293096"/>
            <a:ext cx="2880000" cy="2112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/>
          <p:nvPr/>
        </p:nvSpPr>
        <p:spPr>
          <a:xfrm>
            <a:off x="9312000" y="4293096"/>
            <a:ext cx="2880000" cy="2112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9567" y="984157"/>
            <a:ext cx="121440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8157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Images and Contents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>
            <a:spLocks noGrp="1"/>
          </p:cNvSpPr>
          <p:nvPr>
            <p:ph type="pic" idx="2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pic" idx="3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pic" idx="4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63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8025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mages and Contents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Shape 51" descr="D:\Fullppt\005-PNG이미지\노트북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07701" y="1508787"/>
            <a:ext cx="9640360" cy="490324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>
            <a:spLocks noGrp="1"/>
          </p:cNvSpPr>
          <p:nvPr>
            <p:ph type="pic" idx="2"/>
          </p:nvPr>
        </p:nvSpPr>
        <p:spPr>
          <a:xfrm>
            <a:off x="6017974" y="2168343"/>
            <a:ext cx="4620289" cy="341680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/>
          <p:nvPr/>
        </p:nvSpPr>
        <p:spPr>
          <a:xfrm>
            <a:off x="623392" y="4485118"/>
            <a:ext cx="4032448" cy="13441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9567" y="984157"/>
            <a:ext cx="121440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3121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Images and Contents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pic" idx="2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pic" idx="3"/>
          </p:nvPr>
        </p:nvSpPr>
        <p:spPr>
          <a:xfrm>
            <a:off x="4195293" y="1508787"/>
            <a:ext cx="4079776" cy="534921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854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Images and Contents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pic" idx="2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/>
          <p:nvPr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31977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asic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8416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Images and Contents Layout">
    <p:bg>
      <p:bgPr>
        <a:solidFill>
          <a:srgbClr val="32AEB8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62350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Images and Contents Layou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Shape 68" descr="D:\Fullppt\PNG이미지\핸드폰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30944" y="1389641"/>
            <a:ext cx="3825696" cy="463284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3"/>
          </p:nvPr>
        </p:nvSpPr>
        <p:spPr>
          <a:xfrm>
            <a:off x="7524359" y="1681512"/>
            <a:ext cx="2206355" cy="340813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9567" y="984157"/>
            <a:ext cx="121440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808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Images and Contents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>
            <a:spLocks noGrp="1"/>
          </p:cNvSpPr>
          <p:nvPr>
            <p:ph type="pic" idx="2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idx="3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pic" idx="4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5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idx="6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82393" y="4356700"/>
            <a:ext cx="116288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4800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ubTitle" idx="1"/>
          </p:nvPr>
        </p:nvSpPr>
        <p:spPr>
          <a:xfrm>
            <a:off x="573300" y="5149765"/>
            <a:ext cx="115832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5346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Images and Contents Layout">
    <p:bg>
      <p:bgPr>
        <a:solidFill>
          <a:srgbClr val="32AEB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pic" idx="2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3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idx="4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idx="5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7604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Slide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4415814" y="983523"/>
            <a:ext cx="3360373" cy="3360373"/>
          </a:xfrm>
          <a:prstGeom prst="ellipse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Shape 90" descr="E:\002-KIMS BUSINESS\007-02-Fullslidesppt-Contents\20161228\02-edu\bulb-ite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49802" y="1518948"/>
            <a:ext cx="1092397" cy="242449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767" y="4806067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-4767" y="5599124"/>
            <a:ext cx="121440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7523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con sets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1007435" y="1902838"/>
            <a:ext cx="2976331" cy="597449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 can Resize without losing quality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1007435" y="2585834"/>
            <a:ext cx="2976331" cy="597449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 can Change Fill Color &amp;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Line Color</a:t>
            </a:r>
          </a:p>
        </p:txBody>
      </p:sp>
      <p:sp>
        <p:nvSpPr>
          <p:cNvPr id="97" name="Shape 97"/>
          <p:cNvSpPr/>
          <p:nvPr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" name="Shape 99"/>
          <p:cNvGrpSpPr/>
          <p:nvPr/>
        </p:nvGrpSpPr>
        <p:grpSpPr>
          <a:xfrm>
            <a:off x="1007634" y="4083391"/>
            <a:ext cx="2496079" cy="2101644"/>
            <a:chOff x="102157" y="1419622"/>
            <a:chExt cx="1872059" cy="1576233"/>
          </a:xfrm>
        </p:grpSpPr>
        <p:sp>
          <p:nvSpPr>
            <p:cNvPr id="100" name="Shape 100"/>
            <p:cNvSpPr txBox="1"/>
            <p:nvPr/>
          </p:nvSpPr>
          <p:spPr>
            <a:xfrm>
              <a:off x="127596" y="2749634"/>
              <a:ext cx="184662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www.googleslidesppt.com</a:t>
              </a:r>
            </a:p>
          </p:txBody>
        </p:sp>
        <p:sp>
          <p:nvSpPr>
            <p:cNvPr id="101" name="Shape 101"/>
            <p:cNvSpPr txBox="1"/>
            <p:nvPr/>
          </p:nvSpPr>
          <p:spPr>
            <a:xfrm>
              <a:off x="102157" y="1419622"/>
              <a:ext cx="1827644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7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Google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7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Slides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7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662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16369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lor Code Layou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2386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 layout">
    <p:bg>
      <p:bgPr>
        <a:solidFill>
          <a:srgbClr val="32AEB8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7" descr="E:\002-KIMS BUSINESS\007-02-Fullslidesppt-Contents\20161228\02-edu\bulb-ite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36854" y="876466"/>
            <a:ext cx="2353733" cy="52239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5203033" y="2178524"/>
            <a:ext cx="5689600" cy="18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None/>
              <a:defRPr sz="4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5178733" y="4019100"/>
            <a:ext cx="5656800" cy="56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133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genda Layou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Shape 12" descr="E:\002-KIMS BUSINESS\007-02-Fullslidesppt-Contents\20161228\02-edu\bulb-item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2314" y="3909054"/>
            <a:ext cx="1260665" cy="2797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2344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E:\002-KIMS BUSINESS\007-02-Fullslidesppt-Contents\20161228\02-edu\bulb-item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2645" y="1250975"/>
            <a:ext cx="2112235" cy="468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E:\002-KIMS BUSINESS\007-02-Fullslidesppt-Contents\20161228\02-edu\bulb-item.png"/>
          <p:cNvPicPr preferRelativeResize="0"/>
          <p:nvPr/>
        </p:nvPicPr>
        <p:blipFill rotWithShape="1">
          <a:blip r:embed="rId3">
            <a:alphaModFix/>
          </a:blip>
          <a:srcRect r="50000"/>
          <a:stretch/>
        </p:blipFill>
        <p:spPr>
          <a:xfrm>
            <a:off x="1052646" y="1250975"/>
            <a:ext cx="1056117" cy="4687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44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Break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2821478" y="1124744"/>
            <a:ext cx="6528725" cy="4608512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2821478" y="0"/>
            <a:ext cx="6528725" cy="260648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2821478" y="6597352"/>
            <a:ext cx="6528725" cy="260648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Shape 22" descr="E:\002-KIMS BUSINESS\007-02-Fullslidesppt-Contents\20161228\02-edu\bulb-ite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541313" y="1541767"/>
            <a:ext cx="1089051" cy="2417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1418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asic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rgbClr val="32AEB8"/>
          </a:solidFill>
          <a:ln w="635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Shape 26" descr="E:\002-KIMS BUSINESS\007-02-Fullslidesppt-Contents\20161228\02-edu\bulb-ite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77409" y="4013590"/>
            <a:ext cx="468171" cy="1039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853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None/>
              <a:defRPr sz="4800"/>
            </a:lvl1pPr>
            <a:lvl2pPr lvl="1" algn="ctr">
              <a:spcBef>
                <a:spcPts val="0"/>
              </a:spcBef>
              <a:buNone/>
              <a:defRPr/>
            </a:lvl2pPr>
            <a:lvl3pPr lvl="2" algn="ctr">
              <a:spcBef>
                <a:spcPts val="0"/>
              </a:spcBef>
              <a:buNone/>
              <a:defRPr/>
            </a:lvl3pPr>
            <a:lvl4pPr lvl="3" algn="ctr">
              <a:spcBef>
                <a:spcPts val="0"/>
              </a:spcBef>
              <a:buNone/>
              <a:defRPr/>
            </a:lvl4pPr>
            <a:lvl5pPr lvl="4" algn="ctr">
              <a:spcBef>
                <a:spcPts val="0"/>
              </a:spcBef>
              <a:buNone/>
              <a:defRPr/>
            </a:lvl5pPr>
            <a:lvl6pPr lvl="5" algn="ctr">
              <a:spcBef>
                <a:spcPts val="0"/>
              </a:spcBef>
              <a:buNone/>
              <a:defRPr/>
            </a:lvl6pPr>
            <a:lvl7pPr lvl="6" algn="ctr">
              <a:spcBef>
                <a:spcPts val="0"/>
              </a:spcBef>
              <a:buNone/>
              <a:defRPr/>
            </a:lvl7pPr>
            <a:lvl8pPr lvl="7" algn="ctr">
              <a:spcBef>
                <a:spcPts val="0"/>
              </a:spcBef>
              <a:buNone/>
              <a:defRPr/>
            </a:lvl8pPr>
            <a:lvl9pPr lvl="8" algn="ctr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9567" y="984157"/>
            <a:ext cx="121440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None/>
              <a:defRPr/>
            </a:lvl1pPr>
            <a:lvl2pPr lvl="1" algn="ctr">
              <a:spcBef>
                <a:spcPts val="0"/>
              </a:spcBef>
              <a:buNone/>
              <a:defRPr/>
            </a:lvl2pPr>
            <a:lvl3pPr lvl="2" algn="ctr">
              <a:spcBef>
                <a:spcPts val="0"/>
              </a:spcBef>
              <a:buNone/>
              <a:defRPr/>
            </a:lvl3pPr>
            <a:lvl4pPr lvl="3" algn="ctr">
              <a:spcBef>
                <a:spcPts val="0"/>
              </a:spcBef>
              <a:buNone/>
              <a:defRPr/>
            </a:lvl4pPr>
            <a:lvl5pPr lvl="4" algn="ctr">
              <a:spcBef>
                <a:spcPts val="0"/>
              </a:spcBef>
              <a:buNone/>
              <a:defRPr/>
            </a:lvl5pPr>
            <a:lvl6pPr lvl="5" algn="ctr">
              <a:spcBef>
                <a:spcPts val="0"/>
              </a:spcBef>
              <a:buNone/>
              <a:defRPr/>
            </a:lvl6pPr>
            <a:lvl7pPr lvl="6" algn="ctr">
              <a:spcBef>
                <a:spcPts val="0"/>
              </a:spcBef>
              <a:buNone/>
              <a:defRPr/>
            </a:lvl7pPr>
            <a:lvl8pPr lvl="7" algn="ctr">
              <a:spcBef>
                <a:spcPts val="0"/>
              </a:spcBef>
              <a:buNone/>
              <a:defRPr/>
            </a:lvl8pPr>
            <a:lvl9pPr lvl="8" algn="ctr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3504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s and Contents Layout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>
            <a:spLocks noGrp="1"/>
          </p:cNvSpPr>
          <p:nvPr>
            <p:ph type="pic" idx="2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3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pic" idx="4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pic" idx="5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/>
          <p:nvPr/>
        </p:nvSpPr>
        <p:spPr>
          <a:xfrm>
            <a:off x="0" y="4293096"/>
            <a:ext cx="2880000" cy="2112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3104000" y="4293096"/>
            <a:ext cx="2880000" cy="2112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/>
          <p:nvPr/>
        </p:nvSpPr>
        <p:spPr>
          <a:xfrm>
            <a:off x="6208000" y="4293096"/>
            <a:ext cx="2880000" cy="2112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/>
          <p:nvPr/>
        </p:nvSpPr>
        <p:spPr>
          <a:xfrm>
            <a:off x="9312000" y="4293096"/>
            <a:ext cx="2880000" cy="2112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9567" y="984157"/>
            <a:ext cx="121440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1070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Images and Contents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>
            <a:spLocks noGrp="1"/>
          </p:cNvSpPr>
          <p:nvPr>
            <p:ph type="pic" idx="2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pic" idx="3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pic" idx="4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3025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mages and Contents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Shape 51" descr="D:\Fullppt\005-PNG이미지\노트북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07701" y="1508787"/>
            <a:ext cx="9640360" cy="490324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>
            <a:spLocks noGrp="1"/>
          </p:cNvSpPr>
          <p:nvPr>
            <p:ph type="pic" idx="2"/>
          </p:nvPr>
        </p:nvSpPr>
        <p:spPr>
          <a:xfrm>
            <a:off x="6017974" y="2168343"/>
            <a:ext cx="4620289" cy="341680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/>
          <p:nvPr/>
        </p:nvSpPr>
        <p:spPr>
          <a:xfrm>
            <a:off x="623392" y="4485118"/>
            <a:ext cx="4032448" cy="13441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9567" y="984157"/>
            <a:ext cx="121440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235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2200600" y="1830110"/>
            <a:ext cx="7790800" cy="1546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2200600" y="3505725"/>
            <a:ext cx="7790800" cy="104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5409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Images and Contents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pic" idx="2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pic" idx="3"/>
          </p:nvPr>
        </p:nvSpPr>
        <p:spPr>
          <a:xfrm>
            <a:off x="4195293" y="1508787"/>
            <a:ext cx="4079776" cy="534921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3045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Images and Contents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pic" idx="2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/>
          <p:nvPr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4426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asic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8547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Images and Contents Layout">
    <p:bg>
      <p:bgPr>
        <a:solidFill>
          <a:srgbClr val="32AEB8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617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Images and Contents Layou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Shape 68" descr="D:\Fullppt\PNG이미지\핸드폰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30944" y="1389641"/>
            <a:ext cx="3825696" cy="463284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3"/>
          </p:nvPr>
        </p:nvSpPr>
        <p:spPr>
          <a:xfrm>
            <a:off x="7524359" y="1681512"/>
            <a:ext cx="2206355" cy="340813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9567" y="984157"/>
            <a:ext cx="121440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3522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Images and Contents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>
            <a:spLocks noGrp="1"/>
          </p:cNvSpPr>
          <p:nvPr>
            <p:ph type="pic" idx="2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idx="3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pic" idx="4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idx="5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idx="6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82393" y="4356700"/>
            <a:ext cx="116288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4800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ubTitle" idx="1"/>
          </p:nvPr>
        </p:nvSpPr>
        <p:spPr>
          <a:xfrm>
            <a:off x="573300" y="5149765"/>
            <a:ext cx="115832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34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Images and Contents Layout">
    <p:bg>
      <p:bgPr>
        <a:solidFill>
          <a:srgbClr val="32AEB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pic" idx="2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3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idx="4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idx="5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747"/>
              </a:spcBef>
              <a:buClr>
                <a:schemeClr val="dk1"/>
              </a:buClr>
              <a:buSzPts val="14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640"/>
              </a:spcBef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533"/>
              </a:spcBef>
              <a:buClr>
                <a:schemeClr val="dk1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09274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Slide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4415814" y="983523"/>
            <a:ext cx="3360373" cy="3360373"/>
          </a:xfrm>
          <a:prstGeom prst="ellipse">
            <a:avLst/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Shape 90" descr="E:\002-KIMS BUSINESS\007-02-Fullslidesppt-Contents\20161228\02-edu\bulb-ite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49802" y="1518948"/>
            <a:ext cx="1092397" cy="242449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767" y="4806067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-4767" y="5599124"/>
            <a:ext cx="121440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3056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con sets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rgbClr val="32AEB8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1007435" y="1902838"/>
            <a:ext cx="2976331" cy="597449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 can Resize without losing quality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1007435" y="2585834"/>
            <a:ext cx="2976331" cy="597449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 can Change Fill Color &amp;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Line Color</a:t>
            </a:r>
          </a:p>
        </p:txBody>
      </p:sp>
      <p:sp>
        <p:nvSpPr>
          <p:cNvPr id="97" name="Shape 97"/>
          <p:cNvSpPr/>
          <p:nvPr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" name="Shape 99"/>
          <p:cNvGrpSpPr/>
          <p:nvPr/>
        </p:nvGrpSpPr>
        <p:grpSpPr>
          <a:xfrm>
            <a:off x="1007634" y="4083391"/>
            <a:ext cx="2496079" cy="2101644"/>
            <a:chOff x="102157" y="1419622"/>
            <a:chExt cx="1872059" cy="1576233"/>
          </a:xfrm>
        </p:grpSpPr>
        <p:sp>
          <p:nvSpPr>
            <p:cNvPr id="100" name="Shape 100"/>
            <p:cNvSpPr txBox="1"/>
            <p:nvPr/>
          </p:nvSpPr>
          <p:spPr>
            <a:xfrm>
              <a:off x="127596" y="2749634"/>
              <a:ext cx="184662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www.googleslidesppt.com</a:t>
              </a:r>
            </a:p>
          </p:txBody>
        </p:sp>
        <p:sp>
          <p:nvSpPr>
            <p:cNvPr id="101" name="Shape 101"/>
            <p:cNvSpPr txBox="1"/>
            <p:nvPr/>
          </p:nvSpPr>
          <p:spPr>
            <a:xfrm>
              <a:off x="102157" y="1419622"/>
              <a:ext cx="1827644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7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Google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7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Slides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733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9582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lor Code Layou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/>
            </a:lvl1pPr>
            <a:lvl2pPr lvl="1" algn="ctr" rtl="0">
              <a:spcBef>
                <a:spcPts val="0"/>
              </a:spcBef>
              <a:buNone/>
              <a:defRPr/>
            </a:lvl2pPr>
            <a:lvl3pPr lvl="2" algn="ctr" rtl="0">
              <a:spcBef>
                <a:spcPts val="0"/>
              </a:spcBef>
              <a:buNone/>
              <a:defRPr/>
            </a:lvl3pPr>
            <a:lvl4pPr lvl="3" algn="ctr" rtl="0">
              <a:spcBef>
                <a:spcPts val="0"/>
              </a:spcBef>
              <a:buNone/>
              <a:defRPr/>
            </a:lvl4pPr>
            <a:lvl5pPr lvl="4" algn="ctr" rtl="0">
              <a:spcBef>
                <a:spcPts val="0"/>
              </a:spcBef>
              <a:buNone/>
              <a:defRPr/>
            </a:lvl5pPr>
            <a:lvl6pPr lvl="5" algn="ctr" rtl="0">
              <a:spcBef>
                <a:spcPts val="0"/>
              </a:spcBef>
              <a:buNone/>
              <a:defRPr/>
            </a:lvl6pPr>
            <a:lvl7pPr lvl="6" algn="ctr" rtl="0">
              <a:spcBef>
                <a:spcPts val="0"/>
              </a:spcBef>
              <a:buNone/>
              <a:defRPr/>
            </a:lvl7pPr>
            <a:lvl8pPr lvl="7" algn="ctr" rtl="0">
              <a:spcBef>
                <a:spcPts val="0"/>
              </a:spcBef>
              <a:buNone/>
              <a:defRPr/>
            </a:lvl8pPr>
            <a:lvl9pPr lvl="8" algn="ctr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522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872800" y="2882400"/>
            <a:ext cx="8446400" cy="109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SzPts val="3000"/>
              <a:buFont typeface="Shadows Into Light"/>
              <a:buChar char="▧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/>
          <p:nvPr/>
        </p:nvSpPr>
        <p:spPr>
          <a:xfrm>
            <a:off x="4791200" y="1651425"/>
            <a:ext cx="2609600" cy="8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979CB8"/>
                </a:solidFill>
                <a:effectLst/>
                <a:uLnTx/>
                <a:uFillTx/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22" name="Shape 22"/>
          <p:cNvSpPr/>
          <p:nvPr/>
        </p:nvSpPr>
        <p:spPr>
          <a:xfrm>
            <a:off x="5267476" y="1571222"/>
            <a:ext cx="1744547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3" name="Shape 23"/>
          <p:cNvSpPr/>
          <p:nvPr/>
        </p:nvSpPr>
        <p:spPr>
          <a:xfrm>
            <a:off x="5166224" y="1485125"/>
            <a:ext cx="1859552" cy="1302552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4040902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0842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8859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18.09.2018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38B0-A067-4110-B799-1A17E9A2AF4B}" type="slidenum">
              <a:rPr lang="ru-RU" smtClean="0">
                <a:solidFill>
                  <a:srgbClr val="444D26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444D2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8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1340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0960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8624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2174200" y="2655750"/>
            <a:ext cx="78436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4326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2200600" y="1830110"/>
            <a:ext cx="7790800" cy="1546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2200600" y="3505725"/>
            <a:ext cx="7790800" cy="104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13004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872800" y="2882400"/>
            <a:ext cx="8446400" cy="109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SzPts val="3000"/>
              <a:buFont typeface="Shadows Into Light"/>
              <a:buChar char="▧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/>
          <p:nvPr/>
        </p:nvSpPr>
        <p:spPr>
          <a:xfrm>
            <a:off x="4791200" y="1651425"/>
            <a:ext cx="2609600" cy="8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979CB8"/>
                </a:solidFill>
                <a:effectLst/>
                <a:uLnTx/>
                <a:uFillTx/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22" name="Shape 22"/>
          <p:cNvSpPr/>
          <p:nvPr/>
        </p:nvSpPr>
        <p:spPr>
          <a:xfrm>
            <a:off x="5267476" y="1571222"/>
            <a:ext cx="1744547" cy="1159079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3" name="Shape 23"/>
          <p:cNvSpPr/>
          <p:nvPr/>
        </p:nvSpPr>
        <p:spPr>
          <a:xfrm>
            <a:off x="5166224" y="1485125"/>
            <a:ext cx="1859552" cy="1302552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24133085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370600" y="689775"/>
            <a:ext cx="94508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427100" y="1918650"/>
            <a:ext cx="9408400" cy="4083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400"/>
              <a:buChar char="▧"/>
              <a:defRPr/>
            </a:lvl1pPr>
            <a:lvl2pPr lvl="1">
              <a:spcBef>
                <a:spcPts val="0"/>
              </a:spcBef>
              <a:buSzPts val="2000"/>
              <a:buChar char="○"/>
              <a:defRPr/>
            </a:lvl2pPr>
            <a:lvl3pPr lvl="2">
              <a:spcBef>
                <a:spcPts val="0"/>
              </a:spcBef>
              <a:buSzPts val="2000"/>
              <a:buChar char="■"/>
              <a:defRPr/>
            </a:lvl3pPr>
            <a:lvl4pPr lvl="3">
              <a:spcBef>
                <a:spcPts val="0"/>
              </a:spcBef>
              <a:buSzPts val="1600"/>
              <a:buChar char="●"/>
              <a:defRPr/>
            </a:lvl4pPr>
            <a:lvl5pPr lvl="4">
              <a:spcBef>
                <a:spcPts val="0"/>
              </a:spcBef>
              <a:buSzPts val="1600"/>
              <a:buChar char="○"/>
              <a:defRPr/>
            </a:lvl5pPr>
            <a:lvl6pPr lvl="5">
              <a:spcBef>
                <a:spcPts val="0"/>
              </a:spcBef>
              <a:buSzPts val="1600"/>
              <a:buChar char="■"/>
              <a:defRPr/>
            </a:lvl6pPr>
            <a:lvl7pPr lvl="6">
              <a:spcBef>
                <a:spcPts val="0"/>
              </a:spcBef>
              <a:buSzPts val="1600"/>
              <a:buChar char="●"/>
              <a:defRPr/>
            </a:lvl7pPr>
            <a:lvl8pPr lvl="7">
              <a:spcBef>
                <a:spcPts val="0"/>
              </a:spcBef>
              <a:buSzPts val="1600"/>
              <a:buChar char="○"/>
              <a:defRPr/>
            </a:lvl8pPr>
            <a:lvl9pPr lvl="8">
              <a:spcBef>
                <a:spcPts val="0"/>
              </a:spcBef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" name="Shape 27"/>
          <p:cNvSpPr/>
          <p:nvPr/>
        </p:nvSpPr>
        <p:spPr>
          <a:xfrm>
            <a:off x="4160901" y="1533251"/>
            <a:ext cx="4080433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8" name="Shape 28"/>
          <p:cNvSpPr/>
          <p:nvPr/>
        </p:nvSpPr>
        <p:spPr>
          <a:xfrm>
            <a:off x="4091000" y="1577726"/>
            <a:ext cx="4302467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90116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4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9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92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099400" y="689775"/>
            <a:ext cx="10063600" cy="91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427100" y="1918650"/>
            <a:ext cx="9408400" cy="408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480"/>
              </a:spcBef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480"/>
              </a:spcBef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907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099400" y="689775"/>
            <a:ext cx="10063600" cy="91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427100" y="1918650"/>
            <a:ext cx="9408400" cy="408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480"/>
              </a:spcBef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480"/>
              </a:spcBef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6227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099400" y="689775"/>
            <a:ext cx="10063600" cy="91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427100" y="1918650"/>
            <a:ext cx="9408400" cy="408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480"/>
              </a:spcBef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480"/>
              </a:spcBef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483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16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403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81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099400" y="689775"/>
            <a:ext cx="10063600" cy="91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427100" y="1918650"/>
            <a:ext cx="9408400" cy="408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480"/>
              </a:spcBef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480"/>
              </a:spcBef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360"/>
              </a:spcBef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1687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7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10" Type="http://schemas.openxmlformats.org/officeDocument/2006/relationships/image" Target="../media/image48.jpeg"/><Relationship Id="rId4" Type="http://schemas.openxmlformats.org/officeDocument/2006/relationships/image" Target="../media/image19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7.jp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9.jpe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7.jpg"/><Relationship Id="rId7" Type="http://schemas.openxmlformats.org/officeDocument/2006/relationships/image" Target="../media/image56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1.png"/><Relationship Id="rId11" Type="http://schemas.openxmlformats.org/officeDocument/2006/relationships/image" Target="../media/image60.jpeg"/><Relationship Id="rId5" Type="http://schemas.openxmlformats.org/officeDocument/2006/relationships/image" Target="../media/image55.png"/><Relationship Id="rId10" Type="http://schemas.openxmlformats.org/officeDocument/2006/relationships/image" Target="../media/image59.jpeg"/><Relationship Id="rId4" Type="http://schemas.openxmlformats.org/officeDocument/2006/relationships/image" Target="../media/image19.png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3.jpe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video" Target="../media/media1.mp4"/><Relationship Id="rId16" Type="http://schemas.openxmlformats.org/officeDocument/2006/relationships/image" Target="../media/image66.png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62.png"/><Relationship Id="rId5" Type="http://schemas.openxmlformats.org/officeDocument/2006/relationships/image" Target="../media/image17.jpg"/><Relationship Id="rId15" Type="http://schemas.openxmlformats.org/officeDocument/2006/relationships/image" Target="../media/image65.jpeg"/><Relationship Id="rId10" Type="http://schemas.microsoft.com/office/2007/relationships/hdphoto" Target="../media/hdphoto4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1.png"/><Relationship Id="rId1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7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3677570" y="4176634"/>
            <a:ext cx="8319955" cy="1546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uk-UA" sz="4000" i="1" dirty="0">
                <a:solidFill>
                  <a:srgbClr val="002060"/>
                </a:solidFill>
                <a:latin typeface="Uk_Bukvarnaya" panose="020B0404040404040404" pitchFamily="34" charset="0"/>
              </a:rPr>
              <a:t>Презентація досвіду </a:t>
            </a:r>
            <a:r>
              <a:rPr lang="en-US" sz="4000" i="1" dirty="0">
                <a:solidFill>
                  <a:srgbClr val="002060"/>
                </a:solidFill>
                <a:latin typeface="Uk_Bukvarnaya" panose="020B0404040404040404" pitchFamily="34" charset="0"/>
              </a:rPr>
              <a:t/>
            </a:r>
            <a:br>
              <a:rPr lang="en-US" sz="4000" i="1" dirty="0">
                <a:solidFill>
                  <a:srgbClr val="002060"/>
                </a:solidFill>
                <a:latin typeface="Uk_Bukvarnaya" panose="020B0404040404040404" pitchFamily="34" charset="0"/>
              </a:rPr>
            </a:br>
            <a:r>
              <a:rPr lang="uk-UA" sz="4000" i="1" dirty="0">
                <a:solidFill>
                  <a:srgbClr val="002060"/>
                </a:solidFill>
                <a:latin typeface="Uk_Bukvarnaya" panose="020B0404040404040404" pitchFamily="34" charset="0"/>
              </a:rPr>
              <a:t>вчителя </a:t>
            </a:r>
            <a:r>
              <a:rPr lang="uk-UA" sz="40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/>
            </a:r>
            <a:br>
              <a:rPr lang="uk-UA" sz="40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</a:br>
            <a:r>
              <a:rPr lang="uk-UA" sz="40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української </a:t>
            </a:r>
            <a:r>
              <a:rPr lang="uk-UA" sz="4000" i="1" dirty="0">
                <a:solidFill>
                  <a:srgbClr val="002060"/>
                </a:solidFill>
                <a:latin typeface="Uk_Bukvarnaya" panose="020B0404040404040404" pitchFamily="34" charset="0"/>
              </a:rPr>
              <a:t>мови та літератури </a:t>
            </a:r>
            <a:r>
              <a:rPr lang="uk-UA" sz="40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/>
            </a:r>
            <a:br>
              <a:rPr lang="uk-UA" sz="40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</a:br>
            <a:r>
              <a:rPr lang="uk-UA" sz="4000" i="1" dirty="0" err="1">
                <a:solidFill>
                  <a:srgbClr val="002060"/>
                </a:solidFill>
                <a:latin typeface="Uk_Bukvarnaya" panose="020B0404040404040404" pitchFamily="34" charset="0"/>
              </a:rPr>
              <a:t>Петрокушин</a:t>
            </a:r>
            <a:r>
              <a:rPr lang="uk-UA" sz="4000" i="1" dirty="0">
                <a:solidFill>
                  <a:srgbClr val="002060"/>
                </a:solidFill>
                <a:latin typeface="Uk_Bukvarnaya" panose="020B0404040404040404" pitchFamily="34" charset="0"/>
              </a:rPr>
              <a:t> </a:t>
            </a:r>
            <a:r>
              <a:rPr lang="uk-UA" sz="40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/>
            </a:r>
            <a:br>
              <a:rPr lang="uk-UA" sz="40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</a:br>
            <a:r>
              <a:rPr lang="uk-UA" sz="40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Руслани </a:t>
            </a:r>
            <a:r>
              <a:rPr lang="uk-UA" sz="4000" i="1" dirty="0">
                <a:solidFill>
                  <a:srgbClr val="002060"/>
                </a:solidFill>
                <a:latin typeface="Uk_Bukvarnaya" panose="020B0404040404040404" pitchFamily="34" charset="0"/>
              </a:rPr>
              <a:t>Володимирівни</a:t>
            </a:r>
            <a:br>
              <a:rPr lang="uk-UA" sz="4000" i="1" dirty="0">
                <a:solidFill>
                  <a:srgbClr val="002060"/>
                </a:solidFill>
                <a:latin typeface="Uk_Bukvarnaya" panose="020B0404040404040404" pitchFamily="34" charset="0"/>
              </a:rPr>
            </a:br>
            <a:r>
              <a:rPr lang="en-US" sz="4000" i="1" dirty="0">
                <a:solidFill>
                  <a:srgbClr val="002060"/>
                </a:solidFill>
              </a:rPr>
              <a:t/>
            </a:r>
            <a:br>
              <a:rPr lang="en-US" sz="4000" i="1" dirty="0">
                <a:solidFill>
                  <a:srgbClr val="002060"/>
                </a:solidFill>
              </a:rPr>
            </a:br>
            <a:endParaRPr lang="en" sz="4000" i="1" dirty="0">
              <a:solidFill>
                <a:srgbClr val="002060"/>
              </a:solidFill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12660797" y="520700"/>
            <a:ext cx="1345200" cy="1720794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0"/>
                  <a:pt x="26130" y="-694"/>
                  <a:pt x="22650" y="321"/>
                </a:cubicBezTo>
                <a:cubicBezTo>
                  <a:pt x="10876" y="3755"/>
                  <a:pt x="-4822" y="20012"/>
                  <a:pt x="1573" y="30477"/>
                </a:cubicBezTo>
                <a:cubicBezTo>
                  <a:pt x="7821" y="40700"/>
                  <a:pt x="25332" y="42677"/>
                  <a:pt x="36593" y="38583"/>
                </a:cubicBezTo>
                <a:cubicBezTo>
                  <a:pt x="46488" y="34984"/>
                  <a:pt x="56459" y="21658"/>
                  <a:pt x="53130" y="11670"/>
                </a:cubicBezTo>
                <a:cubicBezTo>
                  <a:pt x="49951" y="2136"/>
                  <a:pt x="34186" y="-1055"/>
                  <a:pt x="24595" y="1943"/>
                </a:cubicBezTo>
                <a:cubicBezTo>
                  <a:pt x="14086" y="5228"/>
                  <a:pt x="2158" y="13741"/>
                  <a:pt x="600" y="24641"/>
                </a:cubicBezTo>
                <a:cubicBezTo>
                  <a:pt x="-77" y="29379"/>
                  <a:pt x="2605" y="35236"/>
                  <a:pt x="6761" y="37611"/>
                </a:cubicBezTo>
                <a:cubicBezTo>
                  <a:pt x="15326" y="42504"/>
                  <a:pt x="29292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" name="Прямоугольник 1"/>
          <p:cNvSpPr/>
          <p:nvPr/>
        </p:nvSpPr>
        <p:spPr>
          <a:xfrm>
            <a:off x="7427890" y="776843"/>
            <a:ext cx="33714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2400" dirty="0" smtClean="0">
                <a:solidFill>
                  <a:srgbClr val="0C4666"/>
                </a:solidFill>
                <a:latin typeface="Uk_Bruskovaya" panose="02070404040404040404" pitchFamily="18" charset="0"/>
              </a:rPr>
              <a:t>Тернопільська </a:t>
            </a:r>
            <a:r>
              <a:rPr lang="uk-UA" sz="2400" dirty="0">
                <a:solidFill>
                  <a:srgbClr val="0C4666"/>
                </a:solidFill>
                <a:latin typeface="Uk_Bruskovaya" panose="02070404040404040404" pitchFamily="18" charset="0"/>
              </a:rPr>
              <a:t>ЗОШ №16 </a:t>
            </a:r>
            <a:endParaRPr lang="uk-UA" sz="2400" dirty="0" smtClean="0">
              <a:solidFill>
                <a:srgbClr val="0C4666"/>
              </a:solidFill>
              <a:latin typeface="Uk_Bruskovaya" panose="02070404040404040404" pitchFamily="18" charset="0"/>
            </a:endParaRPr>
          </a:p>
          <a:p>
            <a:pPr algn="r"/>
            <a:r>
              <a:rPr lang="uk-UA" sz="2400" dirty="0" smtClean="0">
                <a:solidFill>
                  <a:srgbClr val="0C4666"/>
                </a:solidFill>
                <a:latin typeface="Uk_Bruskovaya" panose="02070404040404040404" pitchFamily="18" charset="0"/>
              </a:rPr>
              <a:t>ім</a:t>
            </a:r>
            <a:r>
              <a:rPr lang="uk-UA" sz="2400" dirty="0">
                <a:solidFill>
                  <a:srgbClr val="0C4666"/>
                </a:solidFill>
                <a:latin typeface="Uk_Bruskovaya" panose="02070404040404040404" pitchFamily="18" charset="0"/>
              </a:rPr>
              <a:t>. </a:t>
            </a:r>
            <a:r>
              <a:rPr lang="uk-UA" sz="2400" dirty="0" err="1">
                <a:solidFill>
                  <a:srgbClr val="0C4666"/>
                </a:solidFill>
                <a:latin typeface="Uk_Bruskovaya" panose="02070404040404040404" pitchFamily="18" charset="0"/>
              </a:rPr>
              <a:t>В.Левицького</a:t>
            </a:r>
            <a:r>
              <a:rPr lang="uk-UA" sz="2400" dirty="0">
                <a:solidFill>
                  <a:srgbClr val="0C4666"/>
                </a:solidFill>
                <a:latin typeface="Uk_Bruskovaya" panose="020704040404040404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97" y="139387"/>
            <a:ext cx="1190928" cy="1432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618" y="1572322"/>
            <a:ext cx="2688467" cy="403368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9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1" t="6475" r="7291" b="8762"/>
          <a:stretch/>
        </p:blipFill>
        <p:spPr>
          <a:xfrm>
            <a:off x="2016453" y="117565"/>
            <a:ext cx="4777706" cy="3201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2" t="16000" r="3608" b="9905"/>
          <a:stretch/>
        </p:blipFill>
        <p:spPr>
          <a:xfrm>
            <a:off x="3196047" y="3319492"/>
            <a:ext cx="6087291" cy="3368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12953" r="11355" b="10284"/>
          <a:stretch/>
        </p:blipFill>
        <p:spPr>
          <a:xfrm>
            <a:off x="6837803" y="117566"/>
            <a:ext cx="5032818" cy="338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3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4011" y="1110342"/>
            <a:ext cx="385354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uk-UA" sz="4400" i="1" dirty="0" smtClean="0">
              <a:solidFill>
                <a:srgbClr val="002060"/>
              </a:solidFill>
              <a:latin typeface="Uk_Bukvarnaya" panose="020B0404040404040404" pitchFamily="34" charset="0"/>
            </a:endParaRPr>
          </a:p>
          <a:p>
            <a:pPr algn="r"/>
            <a:r>
              <a:rPr lang="uk-UA" sz="44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Заклопотана,  </a:t>
            </a:r>
          </a:p>
          <a:p>
            <a:pPr algn="r"/>
            <a:r>
              <a:rPr lang="uk-UA" sz="44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Працює,</a:t>
            </a:r>
          </a:p>
          <a:p>
            <a:pPr algn="r"/>
            <a:r>
              <a:rPr lang="uk-UA" sz="44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Школа й дім,</a:t>
            </a:r>
          </a:p>
          <a:p>
            <a:pPr algn="r"/>
            <a:r>
              <a:rPr lang="uk-UA" sz="44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Радіє, </a:t>
            </a:r>
          </a:p>
          <a:p>
            <a:pPr algn="r"/>
            <a:r>
              <a:rPr lang="uk-UA" sz="44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Щаслива, </a:t>
            </a:r>
          </a:p>
          <a:p>
            <a:pPr algn="r"/>
            <a:endParaRPr lang="uk-UA" sz="44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3254" y="1143580"/>
            <a:ext cx="82818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4400" i="1" dirty="0" smtClean="0">
              <a:solidFill>
                <a:srgbClr val="002060"/>
              </a:solidFill>
              <a:latin typeface="Uk_Bukvarnaya" panose="020B0404040404040404" pitchFamily="34" charset="0"/>
            </a:endParaRPr>
          </a:p>
          <a:p>
            <a:r>
              <a:rPr lang="uk-UA" sz="44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терпляча</a:t>
            </a:r>
          </a:p>
          <a:p>
            <a:r>
              <a:rPr lang="uk-UA" sz="44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думає, перевіряє</a:t>
            </a:r>
          </a:p>
          <a:p>
            <a:r>
              <a:rPr lang="uk-UA" sz="44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зошити і борщ</a:t>
            </a:r>
          </a:p>
          <a:p>
            <a:r>
              <a:rPr lang="uk-UA" sz="44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відпочиває, мріє</a:t>
            </a:r>
          </a:p>
          <a:p>
            <a:r>
              <a:rPr lang="uk-UA" sz="44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кохана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4011" y="1121568"/>
            <a:ext cx="8281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Вчителька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63045" y="5184219"/>
            <a:ext cx="17604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i="1" dirty="0">
                <a:solidFill>
                  <a:srgbClr val="002060"/>
                </a:solidFill>
                <a:latin typeface="Uk_Bukvarnaya" panose="020B0404040404040404" pitchFamily="34" charset="0"/>
              </a:rPr>
              <a:t>Жінка</a:t>
            </a:r>
            <a:endParaRPr lang="uk-UA" sz="44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66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23515" r="23764"/>
          <a:stretch/>
        </p:blipFill>
        <p:spPr>
          <a:xfrm rot="21234998">
            <a:off x="90267" y="4978675"/>
            <a:ext cx="1529048" cy="1784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94" y="0"/>
            <a:ext cx="8113793" cy="12712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46636" y="384046"/>
            <a:ext cx="63898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Uk_Bruskovaya" panose="02070404040404040404" pitchFamily="18" charset="0"/>
              </a:rPr>
              <a:t>Види </a:t>
            </a:r>
            <a:r>
              <a:rPr lang="uk-UA" sz="4000" dirty="0" err="1">
                <a:solidFill>
                  <a:schemeClr val="bg1"/>
                </a:solidFill>
                <a:latin typeface="Uk_Bruskovaya" panose="02070404040404040404" pitchFamily="18" charset="0"/>
              </a:rPr>
              <a:t>інтерсуб’єктної</a:t>
            </a:r>
            <a:r>
              <a:rPr lang="uk-UA" sz="4000" dirty="0">
                <a:solidFill>
                  <a:schemeClr val="bg1"/>
                </a:solidFill>
                <a:latin typeface="Uk_Bruskovaya" panose="02070404040404040404" pitchFamily="18" charset="0"/>
              </a:rPr>
              <a:t> взаємодії</a:t>
            </a:r>
          </a:p>
        </p:txBody>
      </p:sp>
      <p:sp>
        <p:nvSpPr>
          <p:cNvPr id="8" name="Shape 261"/>
          <p:cNvSpPr/>
          <p:nvPr/>
        </p:nvSpPr>
        <p:spPr>
          <a:xfrm>
            <a:off x="1538869" y="1475978"/>
            <a:ext cx="2932770" cy="1419622"/>
          </a:xfrm>
          <a:prstGeom prst="homePlate">
            <a:avLst>
              <a:gd name="adj" fmla="val 30129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ru-RU" sz="28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Діалог</a:t>
            </a:r>
            <a:r>
              <a:rPr lang="ru-RU" sz="2800" i="1" dirty="0">
                <a:solidFill>
                  <a:schemeClr val="bg1"/>
                </a:solidFill>
                <a:latin typeface="Uk_Bukvarnaya" panose="020B0404040404040404" pitchFamily="34" charset="0"/>
              </a:rPr>
              <a:t> автора з героями </a:t>
            </a:r>
            <a:r>
              <a:rPr lang="ru-RU" sz="28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твору</a:t>
            </a:r>
            <a:endParaRPr lang="en" sz="28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Shape 261"/>
          <p:cNvSpPr/>
          <p:nvPr/>
        </p:nvSpPr>
        <p:spPr>
          <a:xfrm>
            <a:off x="1184664" y="3742181"/>
            <a:ext cx="2914206" cy="1675086"/>
          </a:xfrm>
          <a:prstGeom prst="homePlate">
            <a:avLst>
              <a:gd name="adj" fmla="val 30129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uk-UA" sz="28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Авто-комунікація</a:t>
            </a:r>
            <a:endParaRPr lang="en" sz="28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Shape 262"/>
          <p:cNvSpPr/>
          <p:nvPr/>
        </p:nvSpPr>
        <p:spPr>
          <a:xfrm>
            <a:off x="4259767" y="1475978"/>
            <a:ext cx="6277604" cy="1419622"/>
          </a:xfrm>
          <a:prstGeom prst="chevron">
            <a:avLst>
              <a:gd name="adj" fmla="val 29853"/>
            </a:avLst>
          </a:prstGeom>
          <a:solidFill>
            <a:srgbClr val="01ABCF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передбачення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, </a:t>
            </a:r>
            <a:r>
              <a:rPr lang="ru-RU" sz="2400" i="1" dirty="0" err="1" smtClean="0">
                <a:solidFill>
                  <a:schemeClr val="bg1"/>
                </a:solidFill>
                <a:latin typeface="Uk_Bukvarnaya" panose="020B0404040404040404" pitchFamily="34" charset="0"/>
              </a:rPr>
              <a:t>словникова</a:t>
            </a:r>
            <a:r>
              <a:rPr lang="ru-RU" sz="24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 робота,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аналіз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портретних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характеристик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героїв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, </a:t>
            </a:r>
            <a:r>
              <a:rPr lang="ru-RU" sz="2400" i="1" dirty="0" err="1" smtClean="0">
                <a:solidFill>
                  <a:schemeClr val="bg1"/>
                </a:solidFill>
                <a:latin typeface="Uk_Bukvarnaya" panose="020B0404040404040404" pitchFamily="34" charset="0"/>
              </a:rPr>
              <a:t>співтворчість</a:t>
            </a:r>
            <a:endParaRPr lang="en" sz="24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1" name="Shape 262"/>
          <p:cNvSpPr/>
          <p:nvPr/>
        </p:nvSpPr>
        <p:spPr>
          <a:xfrm>
            <a:off x="3657335" y="3288377"/>
            <a:ext cx="5379192" cy="2371643"/>
          </a:xfrm>
          <a:prstGeom prst="chevron">
            <a:avLst>
              <a:gd name="adj" fmla="val 29853"/>
            </a:avLst>
          </a:prstGeom>
          <a:solidFill>
            <a:srgbClr val="01ABCF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uk-UA" sz="2400" i="1" dirty="0" smtClean="0">
                <a:solidFill>
                  <a:schemeClr val="bg1"/>
                </a:solidFill>
              </a:rPr>
              <a:t>ейдетичні прийоми (побудова </a:t>
            </a:r>
            <a:r>
              <a:rPr lang="uk-UA" sz="2400" i="1" dirty="0">
                <a:solidFill>
                  <a:schemeClr val="bg1"/>
                </a:solidFill>
              </a:rPr>
              <a:t>асоціативних рядів, </a:t>
            </a:r>
            <a:r>
              <a:rPr lang="uk-UA" sz="2400" i="1" dirty="0" smtClean="0">
                <a:solidFill>
                  <a:schemeClr val="bg1"/>
                </a:solidFill>
              </a:rPr>
              <a:t>створення </a:t>
            </a:r>
            <a:r>
              <a:rPr lang="uk-UA" sz="2400" i="1" dirty="0" err="1" smtClean="0">
                <a:solidFill>
                  <a:schemeClr val="bg1"/>
                </a:solidFill>
              </a:rPr>
              <a:t>квіпу</a:t>
            </a:r>
            <a:r>
              <a:rPr lang="uk-UA" sz="2400" i="1" dirty="0" smtClean="0">
                <a:solidFill>
                  <a:schemeClr val="bg1"/>
                </a:solidFill>
              </a:rPr>
              <a:t>), </a:t>
            </a:r>
            <a:r>
              <a:rPr lang="uk-UA" sz="2400" i="1" dirty="0">
                <a:solidFill>
                  <a:schemeClr val="bg1"/>
                </a:solidFill>
              </a:rPr>
              <a:t>листування, </a:t>
            </a:r>
            <a:r>
              <a:rPr lang="uk-UA" sz="2400" i="1" dirty="0" smtClean="0">
                <a:solidFill>
                  <a:schemeClr val="bg1"/>
                </a:solidFill>
              </a:rPr>
              <a:t>схема-</a:t>
            </a:r>
            <a:r>
              <a:rPr lang="uk-UA" sz="2400" i="1" dirty="0" err="1" smtClean="0">
                <a:solidFill>
                  <a:schemeClr val="bg1"/>
                </a:solidFill>
              </a:rPr>
              <a:t>тизація</a:t>
            </a:r>
            <a:r>
              <a:rPr lang="uk-UA" sz="2400" i="1" dirty="0" smtClean="0">
                <a:solidFill>
                  <a:schemeClr val="bg1"/>
                </a:solidFill>
              </a:rPr>
              <a:t>, </a:t>
            </a:r>
            <a:r>
              <a:rPr lang="uk-UA" sz="2400" i="1" dirty="0" err="1" smtClean="0">
                <a:solidFill>
                  <a:schemeClr val="bg1"/>
                </a:solidFill>
              </a:rPr>
              <a:t>емпатійна</a:t>
            </a:r>
            <a:r>
              <a:rPr lang="uk-UA" sz="2400" i="1" dirty="0" smtClean="0">
                <a:solidFill>
                  <a:schemeClr val="bg1"/>
                </a:solidFill>
              </a:rPr>
              <a:t> рефлексія</a:t>
            </a:r>
            <a:endParaRPr lang="uk-UA" sz="2400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296004" y="4202624"/>
            <a:ext cx="3998337" cy="2828260"/>
            <a:chOff x="8296004" y="4315669"/>
            <a:chExt cx="3998337" cy="282826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004" y="4315669"/>
              <a:ext cx="3998337" cy="265537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74286" y="5020271"/>
              <a:ext cx="357582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solidFill>
                    <a:srgbClr val="8A2B84"/>
                  </a:solidFill>
                  <a:latin typeface="Uk_Bruskovaya" panose="02070404040404040404" pitchFamily="18" charset="0"/>
                </a:rPr>
                <a:t>Плач</a:t>
              </a:r>
            </a:p>
            <a:p>
              <a:pPr algn="ctr"/>
              <a:r>
                <a:rPr lang="uk-UA" sz="1600" dirty="0">
                  <a:solidFill>
                    <a:srgbClr val="8A2B84"/>
                  </a:solidFill>
                  <a:latin typeface="Uk_Bruskovaya" panose="02070404040404040404" pitchFamily="18" charset="0"/>
                </a:rPr>
                <a:t>Сумний, трагічний</a:t>
              </a:r>
            </a:p>
            <a:p>
              <a:pPr algn="ctr"/>
              <a:r>
                <a:rPr lang="uk-UA" sz="1600" dirty="0">
                  <a:solidFill>
                    <a:srgbClr val="8A2B84"/>
                  </a:solidFill>
                  <a:latin typeface="Uk_Bruskovaya" panose="02070404040404040404" pitchFamily="18" charset="0"/>
                </a:rPr>
                <a:t>Засмучує, пригнічує, лякає</a:t>
              </a:r>
            </a:p>
            <a:p>
              <a:pPr algn="ctr"/>
              <a:r>
                <a:rPr lang="uk-UA" sz="1600" dirty="0">
                  <a:solidFill>
                    <a:srgbClr val="8A2B84"/>
                  </a:solidFill>
                  <a:latin typeface="Uk_Bruskovaya" panose="02070404040404040404" pitchFamily="18" charset="0"/>
                </a:rPr>
                <a:t>Песимізм і оптимізм, ненависть і любов</a:t>
              </a:r>
            </a:p>
            <a:p>
              <a:pPr algn="ctr"/>
              <a:r>
                <a:rPr lang="uk-UA" sz="1600" dirty="0">
                  <a:solidFill>
                    <a:srgbClr val="8A2B84"/>
                  </a:solidFill>
                  <a:latin typeface="Uk_Bruskovaya" panose="02070404040404040404" pitchFamily="18" charset="0"/>
                </a:rPr>
                <a:t>Утішає, розраджує, звеселяє</a:t>
              </a:r>
            </a:p>
            <a:p>
              <a:pPr algn="ctr"/>
              <a:r>
                <a:rPr lang="uk-UA" sz="1600" dirty="0">
                  <a:solidFill>
                    <a:srgbClr val="8A2B84"/>
                  </a:solidFill>
                  <a:latin typeface="Uk_Bruskovaya" panose="02070404040404040404" pitchFamily="18" charset="0"/>
                </a:rPr>
                <a:t>Радісний, веселий</a:t>
              </a:r>
            </a:p>
            <a:p>
              <a:pPr algn="ctr"/>
              <a:r>
                <a:rPr lang="uk-UA" sz="1600" dirty="0">
                  <a:solidFill>
                    <a:srgbClr val="8A2B84"/>
                  </a:solidFill>
                  <a:latin typeface="Uk_Bruskovaya" panose="02070404040404040404" pitchFamily="18" charset="0"/>
                </a:rPr>
                <a:t>Сміх</a:t>
              </a:r>
            </a:p>
            <a:p>
              <a:pPr algn="ctr"/>
              <a:endParaRPr lang="uk-UA" sz="1600" dirty="0">
                <a:solidFill>
                  <a:srgbClr val="8A2B84"/>
                </a:solidFill>
                <a:latin typeface="Uk_Bruskovaya" panose="020704040404040404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825060" y="4537894"/>
            <a:ext cx="122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Діаманта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21890">
            <a:off x="9798699" y="2376425"/>
            <a:ext cx="2278518" cy="17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182169" y="-1"/>
          <a:ext cx="10391265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63755">
                  <a:extLst>
                    <a:ext uri="{9D8B030D-6E8A-4147-A177-3AD203B41FA5}">
                      <a16:colId xmlns:a16="http://schemas.microsoft.com/office/drawing/2014/main" val="3415383477"/>
                    </a:ext>
                  </a:extLst>
                </a:gridCol>
                <a:gridCol w="3463755">
                  <a:extLst>
                    <a:ext uri="{9D8B030D-6E8A-4147-A177-3AD203B41FA5}">
                      <a16:colId xmlns:a16="http://schemas.microsoft.com/office/drawing/2014/main" val="1681268148"/>
                    </a:ext>
                  </a:extLst>
                </a:gridCol>
                <a:gridCol w="3463755">
                  <a:extLst>
                    <a:ext uri="{9D8B030D-6E8A-4147-A177-3AD203B41FA5}">
                      <a16:colId xmlns:a16="http://schemas.microsoft.com/office/drawing/2014/main" val="2719364008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47455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070698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95034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68" y="-1"/>
            <a:ext cx="3458169" cy="2305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6230" r="4059"/>
          <a:stretch/>
        </p:blipFill>
        <p:spPr>
          <a:xfrm>
            <a:off x="8098971" y="2273297"/>
            <a:ext cx="3474463" cy="2270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9"/>
          <a:stretch/>
        </p:blipFill>
        <p:spPr>
          <a:xfrm>
            <a:off x="4651456" y="10330"/>
            <a:ext cx="3447515" cy="22756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t="1452" b="11104"/>
          <a:stretch/>
        </p:blipFill>
        <p:spPr>
          <a:xfrm>
            <a:off x="8101601" y="0"/>
            <a:ext cx="3471833" cy="22739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r="7719"/>
          <a:stretch/>
        </p:blipFill>
        <p:spPr>
          <a:xfrm>
            <a:off x="8085221" y="4550229"/>
            <a:ext cx="3513222" cy="229870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1842" b="6286"/>
          <a:stretch/>
        </p:blipFill>
        <p:spPr>
          <a:xfrm>
            <a:off x="4620126" y="4547937"/>
            <a:ext cx="3452672" cy="2286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4203" y="4550229"/>
            <a:ext cx="3477254" cy="22846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16667"/>
          <a:stretch/>
        </p:blipFill>
        <p:spPr>
          <a:xfrm>
            <a:off x="1175476" y="2298032"/>
            <a:ext cx="3465094" cy="2237874"/>
          </a:xfrm>
          <a:prstGeom prst="rect">
            <a:avLst/>
          </a:prstGeom>
        </p:spPr>
      </p:pic>
      <p:sp>
        <p:nvSpPr>
          <p:cNvPr id="23" name="Сердце 22"/>
          <p:cNvSpPr/>
          <p:nvPr/>
        </p:nvSpPr>
        <p:spPr>
          <a:xfrm>
            <a:off x="5005137" y="2358187"/>
            <a:ext cx="2622884" cy="2108806"/>
          </a:xfrm>
          <a:prstGeom prst="heart">
            <a:avLst/>
          </a:prstGeom>
          <a:solidFill>
            <a:srgbClr val="DB241C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728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94" y="0"/>
            <a:ext cx="8113793" cy="12712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46636" y="384046"/>
            <a:ext cx="63898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Uk_Bruskovaya" panose="02070404040404040404" pitchFamily="18" charset="0"/>
              </a:rPr>
              <a:t>Види </a:t>
            </a:r>
            <a:r>
              <a:rPr lang="uk-UA" sz="4000" dirty="0" err="1">
                <a:solidFill>
                  <a:schemeClr val="bg1"/>
                </a:solidFill>
                <a:latin typeface="Uk_Bruskovaya" panose="02070404040404040404" pitchFamily="18" charset="0"/>
              </a:rPr>
              <a:t>інтерсуб’єктної</a:t>
            </a:r>
            <a:r>
              <a:rPr lang="uk-UA" sz="4000" dirty="0">
                <a:solidFill>
                  <a:schemeClr val="bg1"/>
                </a:solidFill>
                <a:latin typeface="Uk_Bruskovaya" panose="02070404040404040404" pitchFamily="18" charset="0"/>
              </a:rPr>
              <a:t> взаємодії</a:t>
            </a:r>
          </a:p>
        </p:txBody>
      </p:sp>
      <p:sp>
        <p:nvSpPr>
          <p:cNvPr id="8" name="Shape 261"/>
          <p:cNvSpPr/>
          <p:nvPr/>
        </p:nvSpPr>
        <p:spPr>
          <a:xfrm>
            <a:off x="1449659" y="1403771"/>
            <a:ext cx="4594302" cy="1501398"/>
          </a:xfrm>
          <a:prstGeom prst="homePlate">
            <a:avLst>
              <a:gd name="adj" fmla="val 30129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Опосередкована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інтерсуб’єктна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взаємодія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читача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з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віддаленими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читачами</a:t>
            </a:r>
            <a:endParaRPr lang="en" sz="24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Shape 261"/>
          <p:cNvSpPr/>
          <p:nvPr/>
        </p:nvSpPr>
        <p:spPr>
          <a:xfrm>
            <a:off x="1449659" y="3156564"/>
            <a:ext cx="4415882" cy="1326226"/>
          </a:xfrm>
          <a:prstGeom prst="homePlate">
            <a:avLst>
              <a:gd name="adj" fmla="val 30129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uk-UA" sz="28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Міжмистецький</a:t>
            </a:r>
            <a:r>
              <a:rPr lang="uk-UA" sz="2800" i="1" dirty="0">
                <a:solidFill>
                  <a:schemeClr val="bg1"/>
                </a:solidFill>
                <a:latin typeface="Uk_Bukvarnaya" panose="020B0404040404040404" pitchFamily="34" charset="0"/>
              </a:rPr>
              <a:t> діалог</a:t>
            </a:r>
            <a:endParaRPr lang="en" sz="28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Shape 262"/>
          <p:cNvSpPr/>
          <p:nvPr/>
        </p:nvSpPr>
        <p:spPr>
          <a:xfrm>
            <a:off x="6043961" y="1403771"/>
            <a:ext cx="4605454" cy="1501398"/>
          </a:xfrm>
          <a:prstGeom prst="chevron">
            <a:avLst>
              <a:gd name="adj" fmla="val 29853"/>
            </a:avLst>
          </a:prstGeom>
          <a:solidFill>
            <a:srgbClr val="01ABCF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створення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мультимедійних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презентацій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,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критичний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аналіз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інформації</a:t>
            </a:r>
            <a:endParaRPr lang="en" sz="24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2" name="Shape 261"/>
          <p:cNvSpPr/>
          <p:nvPr/>
        </p:nvSpPr>
        <p:spPr>
          <a:xfrm>
            <a:off x="1425699" y="4628524"/>
            <a:ext cx="4415882" cy="1326226"/>
          </a:xfrm>
          <a:prstGeom prst="homePlate">
            <a:avLst>
              <a:gd name="adj" fmla="val 30129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ru-RU" sz="2800" i="1" dirty="0" err="1" smtClean="0">
                <a:solidFill>
                  <a:schemeClr val="bg1"/>
                </a:solidFill>
                <a:latin typeface="Uk_Bukvarnaya" panose="020B0404040404040404" pitchFamily="34" charset="0"/>
              </a:rPr>
              <a:t>Контекстуальний</a:t>
            </a:r>
            <a:r>
              <a:rPr lang="ru-RU" sz="28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800" i="1" dirty="0">
                <a:solidFill>
                  <a:schemeClr val="bg1"/>
                </a:solidFill>
                <a:latin typeface="Uk_Bukvarnaya" panose="020B0404040404040404" pitchFamily="34" charset="0"/>
              </a:rPr>
              <a:t>вид </a:t>
            </a:r>
            <a:r>
              <a:rPr lang="ru-RU" sz="28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інтерсуб’єктної</a:t>
            </a:r>
            <a:r>
              <a:rPr lang="ru-RU" sz="28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взаємодії</a:t>
            </a:r>
            <a:endParaRPr lang="en" sz="28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2804" y="3156564"/>
            <a:ext cx="2022723" cy="32262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9579" r="5681" b="4286"/>
          <a:stretch/>
        </p:blipFill>
        <p:spPr>
          <a:xfrm>
            <a:off x="7881440" y="3429000"/>
            <a:ext cx="1697687" cy="27541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546494"/>
            <a:ext cx="1493983" cy="22672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rcRect l="6722" t="12857" r="5944"/>
          <a:stretch/>
        </p:blipFill>
        <p:spPr>
          <a:xfrm>
            <a:off x="5963561" y="4244284"/>
            <a:ext cx="1761480" cy="23913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616">
            <a:off x="9643951" y="250268"/>
            <a:ext cx="2541495" cy="168332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4517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sp>
        <p:nvSpPr>
          <p:cNvPr id="19" name="Shape 261"/>
          <p:cNvSpPr/>
          <p:nvPr/>
        </p:nvSpPr>
        <p:spPr>
          <a:xfrm rot="5400000">
            <a:off x="8115602" y="-49089"/>
            <a:ext cx="1012579" cy="4062712"/>
          </a:xfrm>
          <a:prstGeom prst="homePlate">
            <a:avLst>
              <a:gd name="adj" fmla="val 30129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endParaRPr lang="en" sz="2400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Shape 263"/>
          <p:cNvSpPr/>
          <p:nvPr/>
        </p:nvSpPr>
        <p:spPr>
          <a:xfrm rot="5400000">
            <a:off x="6924560" y="2006580"/>
            <a:ext cx="3417817" cy="4109011"/>
          </a:xfrm>
          <a:custGeom>
            <a:avLst/>
            <a:gdLst>
              <a:gd name="connsiteX0" fmla="*/ 0 w 1632631"/>
              <a:gd name="connsiteY0" fmla="*/ 0 h 3466455"/>
              <a:gd name="connsiteX1" fmla="*/ 1145242 w 1632631"/>
              <a:gd name="connsiteY1" fmla="*/ 0 h 3466455"/>
              <a:gd name="connsiteX2" fmla="*/ 1632631 w 1632631"/>
              <a:gd name="connsiteY2" fmla="*/ 1733228 h 3466455"/>
              <a:gd name="connsiteX3" fmla="*/ 1145242 w 1632631"/>
              <a:gd name="connsiteY3" fmla="*/ 3466455 h 3466455"/>
              <a:gd name="connsiteX4" fmla="*/ 0 w 1632631"/>
              <a:gd name="connsiteY4" fmla="*/ 3466455 h 3466455"/>
              <a:gd name="connsiteX5" fmla="*/ 487389 w 1632631"/>
              <a:gd name="connsiteY5" fmla="*/ 1733228 h 3466455"/>
              <a:gd name="connsiteX6" fmla="*/ 0 w 1632631"/>
              <a:gd name="connsiteY6" fmla="*/ 0 h 3466455"/>
              <a:gd name="connsiteX0" fmla="*/ 0 w 1632631"/>
              <a:gd name="connsiteY0" fmla="*/ 0 h 3466455"/>
              <a:gd name="connsiteX1" fmla="*/ 1145242 w 1632631"/>
              <a:gd name="connsiteY1" fmla="*/ 0 h 3466455"/>
              <a:gd name="connsiteX2" fmla="*/ 1632631 w 1632631"/>
              <a:gd name="connsiteY2" fmla="*/ 1733228 h 3466455"/>
              <a:gd name="connsiteX3" fmla="*/ 1145242 w 1632631"/>
              <a:gd name="connsiteY3" fmla="*/ 3466455 h 3466455"/>
              <a:gd name="connsiteX4" fmla="*/ 0 w 1632631"/>
              <a:gd name="connsiteY4" fmla="*/ 3466455 h 3466455"/>
              <a:gd name="connsiteX5" fmla="*/ 487389 w 1632631"/>
              <a:gd name="connsiteY5" fmla="*/ 1733228 h 3466455"/>
              <a:gd name="connsiteX6" fmla="*/ 0 w 1632631"/>
              <a:gd name="connsiteY6" fmla="*/ 0 h 3466455"/>
              <a:gd name="connsiteX0" fmla="*/ 0 w 2781207"/>
              <a:gd name="connsiteY0" fmla="*/ 0 h 3466455"/>
              <a:gd name="connsiteX1" fmla="*/ 1145242 w 2781207"/>
              <a:gd name="connsiteY1" fmla="*/ 0 h 3466455"/>
              <a:gd name="connsiteX2" fmla="*/ 2781207 w 2781207"/>
              <a:gd name="connsiteY2" fmla="*/ 1666320 h 3466455"/>
              <a:gd name="connsiteX3" fmla="*/ 1145242 w 2781207"/>
              <a:gd name="connsiteY3" fmla="*/ 3466455 h 3466455"/>
              <a:gd name="connsiteX4" fmla="*/ 0 w 2781207"/>
              <a:gd name="connsiteY4" fmla="*/ 3466455 h 3466455"/>
              <a:gd name="connsiteX5" fmla="*/ 487389 w 2781207"/>
              <a:gd name="connsiteY5" fmla="*/ 1733228 h 3466455"/>
              <a:gd name="connsiteX6" fmla="*/ 0 w 2781207"/>
              <a:gd name="connsiteY6" fmla="*/ 0 h 3466455"/>
              <a:gd name="connsiteX0" fmla="*/ 0 w 2781207"/>
              <a:gd name="connsiteY0" fmla="*/ 0 h 3466455"/>
              <a:gd name="connsiteX1" fmla="*/ 2115398 w 2781207"/>
              <a:gd name="connsiteY1" fmla="*/ 0 h 3466455"/>
              <a:gd name="connsiteX2" fmla="*/ 2781207 w 2781207"/>
              <a:gd name="connsiteY2" fmla="*/ 1666320 h 3466455"/>
              <a:gd name="connsiteX3" fmla="*/ 1145242 w 2781207"/>
              <a:gd name="connsiteY3" fmla="*/ 3466455 h 3466455"/>
              <a:gd name="connsiteX4" fmla="*/ 0 w 2781207"/>
              <a:gd name="connsiteY4" fmla="*/ 3466455 h 3466455"/>
              <a:gd name="connsiteX5" fmla="*/ 487389 w 2781207"/>
              <a:gd name="connsiteY5" fmla="*/ 1733228 h 3466455"/>
              <a:gd name="connsiteX6" fmla="*/ 0 w 2781207"/>
              <a:gd name="connsiteY6" fmla="*/ 0 h 3466455"/>
              <a:gd name="connsiteX0" fmla="*/ 0 w 2781207"/>
              <a:gd name="connsiteY0" fmla="*/ 0 h 3477607"/>
              <a:gd name="connsiteX1" fmla="*/ 2115398 w 2781207"/>
              <a:gd name="connsiteY1" fmla="*/ 0 h 3477607"/>
              <a:gd name="connsiteX2" fmla="*/ 2781207 w 2781207"/>
              <a:gd name="connsiteY2" fmla="*/ 1666320 h 3477607"/>
              <a:gd name="connsiteX3" fmla="*/ 2293818 w 2781207"/>
              <a:gd name="connsiteY3" fmla="*/ 3477607 h 3477607"/>
              <a:gd name="connsiteX4" fmla="*/ 0 w 2781207"/>
              <a:gd name="connsiteY4" fmla="*/ 3466455 h 3477607"/>
              <a:gd name="connsiteX5" fmla="*/ 487389 w 2781207"/>
              <a:gd name="connsiteY5" fmla="*/ 1733228 h 3477607"/>
              <a:gd name="connsiteX6" fmla="*/ 0 w 2781207"/>
              <a:gd name="connsiteY6" fmla="*/ 0 h 3477607"/>
              <a:gd name="connsiteX0" fmla="*/ 0 w 2781207"/>
              <a:gd name="connsiteY0" fmla="*/ 0 h 3466456"/>
              <a:gd name="connsiteX1" fmla="*/ 2115398 w 2781207"/>
              <a:gd name="connsiteY1" fmla="*/ 0 h 3466456"/>
              <a:gd name="connsiteX2" fmla="*/ 2781207 w 2781207"/>
              <a:gd name="connsiteY2" fmla="*/ 1666320 h 3466456"/>
              <a:gd name="connsiteX3" fmla="*/ 2193457 w 2781207"/>
              <a:gd name="connsiteY3" fmla="*/ 3466456 h 3466456"/>
              <a:gd name="connsiteX4" fmla="*/ 0 w 2781207"/>
              <a:gd name="connsiteY4" fmla="*/ 3466455 h 3466456"/>
              <a:gd name="connsiteX5" fmla="*/ 487389 w 2781207"/>
              <a:gd name="connsiteY5" fmla="*/ 1733228 h 3466456"/>
              <a:gd name="connsiteX6" fmla="*/ 0 w 2781207"/>
              <a:gd name="connsiteY6" fmla="*/ 0 h 3466456"/>
              <a:gd name="connsiteX0" fmla="*/ 0 w 2781207"/>
              <a:gd name="connsiteY0" fmla="*/ 0 h 3471218"/>
              <a:gd name="connsiteX1" fmla="*/ 2115398 w 2781207"/>
              <a:gd name="connsiteY1" fmla="*/ 0 h 3471218"/>
              <a:gd name="connsiteX2" fmla="*/ 2781207 w 2781207"/>
              <a:gd name="connsiteY2" fmla="*/ 1666320 h 3471218"/>
              <a:gd name="connsiteX3" fmla="*/ 2112495 w 2781207"/>
              <a:gd name="connsiteY3" fmla="*/ 3471218 h 3471218"/>
              <a:gd name="connsiteX4" fmla="*/ 0 w 2781207"/>
              <a:gd name="connsiteY4" fmla="*/ 3466455 h 3471218"/>
              <a:gd name="connsiteX5" fmla="*/ 487389 w 2781207"/>
              <a:gd name="connsiteY5" fmla="*/ 1733228 h 3471218"/>
              <a:gd name="connsiteX6" fmla="*/ 0 w 2781207"/>
              <a:gd name="connsiteY6" fmla="*/ 0 h 3471218"/>
              <a:gd name="connsiteX0" fmla="*/ 0 w 3417817"/>
              <a:gd name="connsiteY0" fmla="*/ 0 h 3471218"/>
              <a:gd name="connsiteX1" fmla="*/ 2115398 w 3417817"/>
              <a:gd name="connsiteY1" fmla="*/ 0 h 3471218"/>
              <a:gd name="connsiteX2" fmla="*/ 3417817 w 3417817"/>
              <a:gd name="connsiteY2" fmla="*/ 1626761 h 3471218"/>
              <a:gd name="connsiteX3" fmla="*/ 2112495 w 3417817"/>
              <a:gd name="connsiteY3" fmla="*/ 3471218 h 3471218"/>
              <a:gd name="connsiteX4" fmla="*/ 0 w 3417817"/>
              <a:gd name="connsiteY4" fmla="*/ 3466455 h 3471218"/>
              <a:gd name="connsiteX5" fmla="*/ 487389 w 3417817"/>
              <a:gd name="connsiteY5" fmla="*/ 1733228 h 3471218"/>
              <a:gd name="connsiteX6" fmla="*/ 0 w 3417817"/>
              <a:gd name="connsiteY6" fmla="*/ 0 h 3471218"/>
              <a:gd name="connsiteX0" fmla="*/ 0 w 3417817"/>
              <a:gd name="connsiteY0" fmla="*/ 29669 h 3500887"/>
              <a:gd name="connsiteX1" fmla="*/ 2937204 w 3417817"/>
              <a:gd name="connsiteY1" fmla="*/ 0 h 3500887"/>
              <a:gd name="connsiteX2" fmla="*/ 3417817 w 3417817"/>
              <a:gd name="connsiteY2" fmla="*/ 1656430 h 3500887"/>
              <a:gd name="connsiteX3" fmla="*/ 2112495 w 3417817"/>
              <a:gd name="connsiteY3" fmla="*/ 3500887 h 3500887"/>
              <a:gd name="connsiteX4" fmla="*/ 0 w 3417817"/>
              <a:gd name="connsiteY4" fmla="*/ 3496124 h 3500887"/>
              <a:gd name="connsiteX5" fmla="*/ 487389 w 3417817"/>
              <a:gd name="connsiteY5" fmla="*/ 1762897 h 3500887"/>
              <a:gd name="connsiteX6" fmla="*/ 0 w 3417817"/>
              <a:gd name="connsiteY6" fmla="*/ 29669 h 3500887"/>
              <a:gd name="connsiteX0" fmla="*/ 0 w 3417817"/>
              <a:gd name="connsiteY0" fmla="*/ 29669 h 3510776"/>
              <a:gd name="connsiteX1" fmla="*/ 2937204 w 3417817"/>
              <a:gd name="connsiteY1" fmla="*/ 0 h 3510776"/>
              <a:gd name="connsiteX2" fmla="*/ 3417817 w 3417817"/>
              <a:gd name="connsiteY2" fmla="*/ 1656430 h 3510776"/>
              <a:gd name="connsiteX3" fmla="*/ 2945872 w 3417817"/>
              <a:gd name="connsiteY3" fmla="*/ 3510776 h 3510776"/>
              <a:gd name="connsiteX4" fmla="*/ 0 w 3417817"/>
              <a:gd name="connsiteY4" fmla="*/ 3496124 h 3510776"/>
              <a:gd name="connsiteX5" fmla="*/ 487389 w 3417817"/>
              <a:gd name="connsiteY5" fmla="*/ 1762897 h 3510776"/>
              <a:gd name="connsiteX6" fmla="*/ 0 w 3417817"/>
              <a:gd name="connsiteY6" fmla="*/ 29669 h 3510776"/>
              <a:gd name="connsiteX0" fmla="*/ 0 w 3417817"/>
              <a:gd name="connsiteY0" fmla="*/ 29669 h 3510776"/>
              <a:gd name="connsiteX1" fmla="*/ 2937204 w 3417817"/>
              <a:gd name="connsiteY1" fmla="*/ 0 h 3510776"/>
              <a:gd name="connsiteX2" fmla="*/ 3417817 w 3417817"/>
              <a:gd name="connsiteY2" fmla="*/ 1656430 h 3510776"/>
              <a:gd name="connsiteX3" fmla="*/ 2945872 w 3417817"/>
              <a:gd name="connsiteY3" fmla="*/ 3510776 h 3510776"/>
              <a:gd name="connsiteX4" fmla="*/ 0 w 3417817"/>
              <a:gd name="connsiteY4" fmla="*/ 3496124 h 3510776"/>
              <a:gd name="connsiteX5" fmla="*/ 360067 w 3417817"/>
              <a:gd name="connsiteY5" fmla="*/ 1753007 h 3510776"/>
              <a:gd name="connsiteX6" fmla="*/ 0 w 3417817"/>
              <a:gd name="connsiteY6" fmla="*/ 29669 h 351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7817" h="3510776">
                <a:moveTo>
                  <a:pt x="0" y="29669"/>
                </a:moveTo>
                <a:lnTo>
                  <a:pt x="2937204" y="0"/>
                </a:lnTo>
                <a:lnTo>
                  <a:pt x="3417817" y="1656430"/>
                </a:lnTo>
                <a:lnTo>
                  <a:pt x="2945872" y="3510776"/>
                </a:lnTo>
                <a:lnTo>
                  <a:pt x="0" y="3496124"/>
                </a:lnTo>
                <a:lnTo>
                  <a:pt x="360067" y="1753007"/>
                </a:lnTo>
                <a:lnTo>
                  <a:pt x="0" y="29669"/>
                </a:lnTo>
                <a:close/>
              </a:path>
            </a:pathLst>
          </a:custGeom>
          <a:solidFill>
            <a:srgbClr val="01ABCF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endParaRPr lang="en" sz="2400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94" y="0"/>
            <a:ext cx="8113793" cy="12712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46636" y="384046"/>
            <a:ext cx="64059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chemeClr val="bg1"/>
                </a:solidFill>
                <a:latin typeface="Uk_Bruskovaya" panose="02070404040404040404" pitchFamily="18" charset="0"/>
              </a:rPr>
              <a:t>Інтерактивна складова досвіду</a:t>
            </a:r>
            <a:endParaRPr lang="uk-UA" sz="4000" dirty="0">
              <a:solidFill>
                <a:schemeClr val="bg1"/>
              </a:solidFill>
              <a:latin typeface="Uk_Bruskovaya" panose="02070404040404040404" pitchFamily="18" charset="0"/>
            </a:endParaRPr>
          </a:p>
        </p:txBody>
      </p:sp>
      <p:sp>
        <p:nvSpPr>
          <p:cNvPr id="9" name="Shape 261"/>
          <p:cNvSpPr/>
          <p:nvPr/>
        </p:nvSpPr>
        <p:spPr>
          <a:xfrm rot="5400000">
            <a:off x="3182858" y="-49088"/>
            <a:ext cx="1012579" cy="4062712"/>
          </a:xfrm>
          <a:prstGeom prst="homePlate">
            <a:avLst>
              <a:gd name="adj" fmla="val 30129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endParaRPr lang="en" sz="2400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Shape 263"/>
          <p:cNvSpPr/>
          <p:nvPr/>
        </p:nvSpPr>
        <p:spPr>
          <a:xfrm rot="5400000">
            <a:off x="1991816" y="2006581"/>
            <a:ext cx="3417817" cy="4109011"/>
          </a:xfrm>
          <a:custGeom>
            <a:avLst/>
            <a:gdLst>
              <a:gd name="connsiteX0" fmla="*/ 0 w 1632631"/>
              <a:gd name="connsiteY0" fmla="*/ 0 h 3466455"/>
              <a:gd name="connsiteX1" fmla="*/ 1145242 w 1632631"/>
              <a:gd name="connsiteY1" fmla="*/ 0 h 3466455"/>
              <a:gd name="connsiteX2" fmla="*/ 1632631 w 1632631"/>
              <a:gd name="connsiteY2" fmla="*/ 1733228 h 3466455"/>
              <a:gd name="connsiteX3" fmla="*/ 1145242 w 1632631"/>
              <a:gd name="connsiteY3" fmla="*/ 3466455 h 3466455"/>
              <a:gd name="connsiteX4" fmla="*/ 0 w 1632631"/>
              <a:gd name="connsiteY4" fmla="*/ 3466455 h 3466455"/>
              <a:gd name="connsiteX5" fmla="*/ 487389 w 1632631"/>
              <a:gd name="connsiteY5" fmla="*/ 1733228 h 3466455"/>
              <a:gd name="connsiteX6" fmla="*/ 0 w 1632631"/>
              <a:gd name="connsiteY6" fmla="*/ 0 h 3466455"/>
              <a:gd name="connsiteX0" fmla="*/ 0 w 1632631"/>
              <a:gd name="connsiteY0" fmla="*/ 0 h 3466455"/>
              <a:gd name="connsiteX1" fmla="*/ 1145242 w 1632631"/>
              <a:gd name="connsiteY1" fmla="*/ 0 h 3466455"/>
              <a:gd name="connsiteX2" fmla="*/ 1632631 w 1632631"/>
              <a:gd name="connsiteY2" fmla="*/ 1733228 h 3466455"/>
              <a:gd name="connsiteX3" fmla="*/ 1145242 w 1632631"/>
              <a:gd name="connsiteY3" fmla="*/ 3466455 h 3466455"/>
              <a:gd name="connsiteX4" fmla="*/ 0 w 1632631"/>
              <a:gd name="connsiteY4" fmla="*/ 3466455 h 3466455"/>
              <a:gd name="connsiteX5" fmla="*/ 487389 w 1632631"/>
              <a:gd name="connsiteY5" fmla="*/ 1733228 h 3466455"/>
              <a:gd name="connsiteX6" fmla="*/ 0 w 1632631"/>
              <a:gd name="connsiteY6" fmla="*/ 0 h 3466455"/>
              <a:gd name="connsiteX0" fmla="*/ 0 w 2781207"/>
              <a:gd name="connsiteY0" fmla="*/ 0 h 3466455"/>
              <a:gd name="connsiteX1" fmla="*/ 1145242 w 2781207"/>
              <a:gd name="connsiteY1" fmla="*/ 0 h 3466455"/>
              <a:gd name="connsiteX2" fmla="*/ 2781207 w 2781207"/>
              <a:gd name="connsiteY2" fmla="*/ 1666320 h 3466455"/>
              <a:gd name="connsiteX3" fmla="*/ 1145242 w 2781207"/>
              <a:gd name="connsiteY3" fmla="*/ 3466455 h 3466455"/>
              <a:gd name="connsiteX4" fmla="*/ 0 w 2781207"/>
              <a:gd name="connsiteY4" fmla="*/ 3466455 h 3466455"/>
              <a:gd name="connsiteX5" fmla="*/ 487389 w 2781207"/>
              <a:gd name="connsiteY5" fmla="*/ 1733228 h 3466455"/>
              <a:gd name="connsiteX6" fmla="*/ 0 w 2781207"/>
              <a:gd name="connsiteY6" fmla="*/ 0 h 3466455"/>
              <a:gd name="connsiteX0" fmla="*/ 0 w 2781207"/>
              <a:gd name="connsiteY0" fmla="*/ 0 h 3466455"/>
              <a:gd name="connsiteX1" fmla="*/ 2115398 w 2781207"/>
              <a:gd name="connsiteY1" fmla="*/ 0 h 3466455"/>
              <a:gd name="connsiteX2" fmla="*/ 2781207 w 2781207"/>
              <a:gd name="connsiteY2" fmla="*/ 1666320 h 3466455"/>
              <a:gd name="connsiteX3" fmla="*/ 1145242 w 2781207"/>
              <a:gd name="connsiteY3" fmla="*/ 3466455 h 3466455"/>
              <a:gd name="connsiteX4" fmla="*/ 0 w 2781207"/>
              <a:gd name="connsiteY4" fmla="*/ 3466455 h 3466455"/>
              <a:gd name="connsiteX5" fmla="*/ 487389 w 2781207"/>
              <a:gd name="connsiteY5" fmla="*/ 1733228 h 3466455"/>
              <a:gd name="connsiteX6" fmla="*/ 0 w 2781207"/>
              <a:gd name="connsiteY6" fmla="*/ 0 h 3466455"/>
              <a:gd name="connsiteX0" fmla="*/ 0 w 2781207"/>
              <a:gd name="connsiteY0" fmla="*/ 0 h 3477607"/>
              <a:gd name="connsiteX1" fmla="*/ 2115398 w 2781207"/>
              <a:gd name="connsiteY1" fmla="*/ 0 h 3477607"/>
              <a:gd name="connsiteX2" fmla="*/ 2781207 w 2781207"/>
              <a:gd name="connsiteY2" fmla="*/ 1666320 h 3477607"/>
              <a:gd name="connsiteX3" fmla="*/ 2293818 w 2781207"/>
              <a:gd name="connsiteY3" fmla="*/ 3477607 h 3477607"/>
              <a:gd name="connsiteX4" fmla="*/ 0 w 2781207"/>
              <a:gd name="connsiteY4" fmla="*/ 3466455 h 3477607"/>
              <a:gd name="connsiteX5" fmla="*/ 487389 w 2781207"/>
              <a:gd name="connsiteY5" fmla="*/ 1733228 h 3477607"/>
              <a:gd name="connsiteX6" fmla="*/ 0 w 2781207"/>
              <a:gd name="connsiteY6" fmla="*/ 0 h 3477607"/>
              <a:gd name="connsiteX0" fmla="*/ 0 w 2781207"/>
              <a:gd name="connsiteY0" fmla="*/ 0 h 3466456"/>
              <a:gd name="connsiteX1" fmla="*/ 2115398 w 2781207"/>
              <a:gd name="connsiteY1" fmla="*/ 0 h 3466456"/>
              <a:gd name="connsiteX2" fmla="*/ 2781207 w 2781207"/>
              <a:gd name="connsiteY2" fmla="*/ 1666320 h 3466456"/>
              <a:gd name="connsiteX3" fmla="*/ 2193457 w 2781207"/>
              <a:gd name="connsiteY3" fmla="*/ 3466456 h 3466456"/>
              <a:gd name="connsiteX4" fmla="*/ 0 w 2781207"/>
              <a:gd name="connsiteY4" fmla="*/ 3466455 h 3466456"/>
              <a:gd name="connsiteX5" fmla="*/ 487389 w 2781207"/>
              <a:gd name="connsiteY5" fmla="*/ 1733228 h 3466456"/>
              <a:gd name="connsiteX6" fmla="*/ 0 w 2781207"/>
              <a:gd name="connsiteY6" fmla="*/ 0 h 3466456"/>
              <a:gd name="connsiteX0" fmla="*/ 0 w 2781207"/>
              <a:gd name="connsiteY0" fmla="*/ 0 h 3471218"/>
              <a:gd name="connsiteX1" fmla="*/ 2115398 w 2781207"/>
              <a:gd name="connsiteY1" fmla="*/ 0 h 3471218"/>
              <a:gd name="connsiteX2" fmla="*/ 2781207 w 2781207"/>
              <a:gd name="connsiteY2" fmla="*/ 1666320 h 3471218"/>
              <a:gd name="connsiteX3" fmla="*/ 2112495 w 2781207"/>
              <a:gd name="connsiteY3" fmla="*/ 3471218 h 3471218"/>
              <a:gd name="connsiteX4" fmla="*/ 0 w 2781207"/>
              <a:gd name="connsiteY4" fmla="*/ 3466455 h 3471218"/>
              <a:gd name="connsiteX5" fmla="*/ 487389 w 2781207"/>
              <a:gd name="connsiteY5" fmla="*/ 1733228 h 3471218"/>
              <a:gd name="connsiteX6" fmla="*/ 0 w 2781207"/>
              <a:gd name="connsiteY6" fmla="*/ 0 h 3471218"/>
              <a:gd name="connsiteX0" fmla="*/ 0 w 3417817"/>
              <a:gd name="connsiteY0" fmla="*/ 0 h 3471218"/>
              <a:gd name="connsiteX1" fmla="*/ 2115398 w 3417817"/>
              <a:gd name="connsiteY1" fmla="*/ 0 h 3471218"/>
              <a:gd name="connsiteX2" fmla="*/ 3417817 w 3417817"/>
              <a:gd name="connsiteY2" fmla="*/ 1626761 h 3471218"/>
              <a:gd name="connsiteX3" fmla="*/ 2112495 w 3417817"/>
              <a:gd name="connsiteY3" fmla="*/ 3471218 h 3471218"/>
              <a:gd name="connsiteX4" fmla="*/ 0 w 3417817"/>
              <a:gd name="connsiteY4" fmla="*/ 3466455 h 3471218"/>
              <a:gd name="connsiteX5" fmla="*/ 487389 w 3417817"/>
              <a:gd name="connsiteY5" fmla="*/ 1733228 h 3471218"/>
              <a:gd name="connsiteX6" fmla="*/ 0 w 3417817"/>
              <a:gd name="connsiteY6" fmla="*/ 0 h 3471218"/>
              <a:gd name="connsiteX0" fmla="*/ 0 w 3417817"/>
              <a:gd name="connsiteY0" fmla="*/ 29669 h 3500887"/>
              <a:gd name="connsiteX1" fmla="*/ 2937204 w 3417817"/>
              <a:gd name="connsiteY1" fmla="*/ 0 h 3500887"/>
              <a:gd name="connsiteX2" fmla="*/ 3417817 w 3417817"/>
              <a:gd name="connsiteY2" fmla="*/ 1656430 h 3500887"/>
              <a:gd name="connsiteX3" fmla="*/ 2112495 w 3417817"/>
              <a:gd name="connsiteY3" fmla="*/ 3500887 h 3500887"/>
              <a:gd name="connsiteX4" fmla="*/ 0 w 3417817"/>
              <a:gd name="connsiteY4" fmla="*/ 3496124 h 3500887"/>
              <a:gd name="connsiteX5" fmla="*/ 487389 w 3417817"/>
              <a:gd name="connsiteY5" fmla="*/ 1762897 h 3500887"/>
              <a:gd name="connsiteX6" fmla="*/ 0 w 3417817"/>
              <a:gd name="connsiteY6" fmla="*/ 29669 h 3500887"/>
              <a:gd name="connsiteX0" fmla="*/ 0 w 3417817"/>
              <a:gd name="connsiteY0" fmla="*/ 29669 h 3510776"/>
              <a:gd name="connsiteX1" fmla="*/ 2937204 w 3417817"/>
              <a:gd name="connsiteY1" fmla="*/ 0 h 3510776"/>
              <a:gd name="connsiteX2" fmla="*/ 3417817 w 3417817"/>
              <a:gd name="connsiteY2" fmla="*/ 1656430 h 3510776"/>
              <a:gd name="connsiteX3" fmla="*/ 2945872 w 3417817"/>
              <a:gd name="connsiteY3" fmla="*/ 3510776 h 3510776"/>
              <a:gd name="connsiteX4" fmla="*/ 0 w 3417817"/>
              <a:gd name="connsiteY4" fmla="*/ 3496124 h 3510776"/>
              <a:gd name="connsiteX5" fmla="*/ 487389 w 3417817"/>
              <a:gd name="connsiteY5" fmla="*/ 1762897 h 3510776"/>
              <a:gd name="connsiteX6" fmla="*/ 0 w 3417817"/>
              <a:gd name="connsiteY6" fmla="*/ 29669 h 3510776"/>
              <a:gd name="connsiteX0" fmla="*/ 0 w 3417817"/>
              <a:gd name="connsiteY0" fmla="*/ 29669 h 3510776"/>
              <a:gd name="connsiteX1" fmla="*/ 2937204 w 3417817"/>
              <a:gd name="connsiteY1" fmla="*/ 0 h 3510776"/>
              <a:gd name="connsiteX2" fmla="*/ 3417817 w 3417817"/>
              <a:gd name="connsiteY2" fmla="*/ 1656430 h 3510776"/>
              <a:gd name="connsiteX3" fmla="*/ 2945872 w 3417817"/>
              <a:gd name="connsiteY3" fmla="*/ 3510776 h 3510776"/>
              <a:gd name="connsiteX4" fmla="*/ 0 w 3417817"/>
              <a:gd name="connsiteY4" fmla="*/ 3496124 h 3510776"/>
              <a:gd name="connsiteX5" fmla="*/ 360067 w 3417817"/>
              <a:gd name="connsiteY5" fmla="*/ 1753007 h 3510776"/>
              <a:gd name="connsiteX6" fmla="*/ 0 w 3417817"/>
              <a:gd name="connsiteY6" fmla="*/ 29669 h 351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7817" h="3510776">
                <a:moveTo>
                  <a:pt x="0" y="29669"/>
                </a:moveTo>
                <a:lnTo>
                  <a:pt x="2937204" y="0"/>
                </a:lnTo>
                <a:lnTo>
                  <a:pt x="3417817" y="1656430"/>
                </a:lnTo>
                <a:lnTo>
                  <a:pt x="2945872" y="3510776"/>
                </a:lnTo>
                <a:lnTo>
                  <a:pt x="0" y="3496124"/>
                </a:lnTo>
                <a:lnTo>
                  <a:pt x="360067" y="1753007"/>
                </a:lnTo>
                <a:lnTo>
                  <a:pt x="0" y="29669"/>
                </a:lnTo>
                <a:close/>
              </a:path>
            </a:pathLst>
          </a:custGeom>
          <a:solidFill>
            <a:srgbClr val="01ABCF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endParaRPr lang="en" sz="2400" dirty="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5005" y="1572179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1" dirty="0">
                <a:solidFill>
                  <a:schemeClr val="bg1"/>
                </a:solidFill>
                <a:latin typeface="Uk_Bukvarnaya" panose="020B0404040404040404" pitchFamily="34" charset="0"/>
              </a:rPr>
              <a:t>методи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32338" y="1621690"/>
            <a:ext cx="1790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i="1" dirty="0">
                <a:solidFill>
                  <a:schemeClr val="bg1"/>
                </a:solidFill>
                <a:latin typeface="Uk_Bukvarnaya" panose="020B0404040404040404" pitchFamily="34" charset="0"/>
              </a:rPr>
              <a:t>прийоми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7791" y="2743198"/>
            <a:ext cx="40627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майєвтика</a:t>
            </a:r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, створення ситуацій успіху, тренінг, метод проектів, кейс- метод, «</a:t>
            </a:r>
            <a:r>
              <a:rPr lang="uk-UA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Сторітелінг</a:t>
            </a:r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», створення ментальних карт, </a:t>
            </a:r>
            <a:r>
              <a:rPr lang="uk-UA" sz="2400" i="1" dirty="0" err="1" smtClean="0">
                <a:solidFill>
                  <a:schemeClr val="bg1"/>
                </a:solidFill>
                <a:latin typeface="Uk_Bukvarnaya" panose="020B0404040404040404" pitchFamily="34" charset="0"/>
              </a:rPr>
              <a:t>медіанавчання</a:t>
            </a:r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, комп’ютерні методи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3500" y="2743198"/>
            <a:ext cx="39167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«лови помилку», «коло ідей», «мікрофон», «лінгвістична карусель», «</a:t>
            </a:r>
            <a:r>
              <a:rPr lang="uk-UA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сенкан</a:t>
            </a:r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», «діаманта», «</a:t>
            </a:r>
            <a:r>
              <a:rPr lang="uk-UA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лінгвоестафета</a:t>
            </a:r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», «взаємоперевірка», «банк інформації»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16203"/>
          <a:stretch/>
        </p:blipFill>
        <p:spPr>
          <a:xfrm rot="21028619">
            <a:off x="9613250" y="5080105"/>
            <a:ext cx="2498670" cy="1546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4698">
            <a:off x="-93691" y="5224721"/>
            <a:ext cx="2459909" cy="16399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3268"/>
          <a:stretch/>
        </p:blipFill>
        <p:spPr>
          <a:xfrm>
            <a:off x="5013916" y="5420854"/>
            <a:ext cx="2440710" cy="1437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46" y="100561"/>
            <a:ext cx="1924781" cy="127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70" y="-137160"/>
            <a:ext cx="5969330" cy="44769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" y="2205841"/>
            <a:ext cx="6202878" cy="4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5"/>
          <a:srcRect l="47760"/>
          <a:stretch/>
        </p:blipFill>
        <p:spPr>
          <a:xfrm rot="197159">
            <a:off x="10312866" y="279763"/>
            <a:ext cx="1728486" cy="23810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94" y="0"/>
            <a:ext cx="8113793" cy="12712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46636" y="384046"/>
            <a:ext cx="65870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err="1" smtClean="0">
                <a:solidFill>
                  <a:schemeClr val="bg1"/>
                </a:solidFill>
                <a:latin typeface="Uk_Bruskovaya" panose="02070404040404040404" pitchFamily="18" charset="0"/>
              </a:rPr>
              <a:t>Акмеологічна</a:t>
            </a:r>
            <a:r>
              <a:rPr lang="uk-UA" sz="4000" dirty="0" smtClean="0">
                <a:solidFill>
                  <a:schemeClr val="bg1"/>
                </a:solidFill>
                <a:latin typeface="Uk_Bruskovaya" panose="02070404040404040404" pitchFamily="18" charset="0"/>
              </a:rPr>
              <a:t> складова досвіду</a:t>
            </a:r>
            <a:endParaRPr lang="uk-UA" sz="4000" dirty="0">
              <a:solidFill>
                <a:schemeClr val="bg1"/>
              </a:solidFill>
              <a:latin typeface="Uk_Bruskovaya" panose="02070404040404040404" pitchFamily="18" charset="0"/>
            </a:endParaRPr>
          </a:p>
        </p:txBody>
      </p:sp>
      <p:sp>
        <p:nvSpPr>
          <p:cNvPr id="7" name="Shape 261"/>
          <p:cNvSpPr/>
          <p:nvPr/>
        </p:nvSpPr>
        <p:spPr>
          <a:xfrm>
            <a:off x="1445709" y="1470292"/>
            <a:ext cx="2478110" cy="1191886"/>
          </a:xfrm>
          <a:prstGeom prst="homePlate">
            <a:avLst>
              <a:gd name="adj" fmla="val 30129"/>
            </a:avLst>
          </a:prstGeom>
          <a:solidFill>
            <a:schemeClr val="accent1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п</a:t>
            </a:r>
            <a:r>
              <a:rPr lang="uk-UA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росторово</a:t>
            </a:r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-предметний аспект </a:t>
            </a:r>
            <a:endParaRPr lang="en" sz="32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Shape 262"/>
          <p:cNvSpPr/>
          <p:nvPr/>
        </p:nvSpPr>
        <p:spPr>
          <a:xfrm>
            <a:off x="3715474" y="1475978"/>
            <a:ext cx="7176303" cy="1186199"/>
          </a:xfrm>
          <a:prstGeom prst="chevron">
            <a:avLst>
              <a:gd name="adj" fmla="val 29853"/>
            </a:avLst>
          </a:prstGeom>
          <a:solidFill>
            <a:srgbClr val="01ABCF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комфортний кабінет, естетичний </a:t>
            </a:r>
            <a:r>
              <a:rPr lang="uk-UA" sz="24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навчальний </a:t>
            </a:r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та дидактичний матеріал, використання </a:t>
            </a:r>
            <a:r>
              <a:rPr lang="uk-UA" sz="24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ІКТ</a:t>
            </a:r>
            <a:endParaRPr lang="en" sz="32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Shape 261"/>
          <p:cNvSpPr/>
          <p:nvPr/>
        </p:nvSpPr>
        <p:spPr>
          <a:xfrm>
            <a:off x="1387836" y="2871612"/>
            <a:ext cx="2535984" cy="1114775"/>
          </a:xfrm>
          <a:prstGeom prst="homePlate">
            <a:avLst>
              <a:gd name="adj" fmla="val 30129"/>
            </a:avLst>
          </a:prstGeom>
          <a:solidFill>
            <a:schemeClr val="accent1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ru-RU" sz="2400" i="1" dirty="0" err="1" smtClean="0">
                <a:solidFill>
                  <a:schemeClr val="bg1"/>
                </a:solidFill>
                <a:latin typeface="Uk_Bukvarnaya" panose="020B0404040404040404" pitchFamily="34" charset="0"/>
              </a:rPr>
              <a:t>технологічно-діяльнісний</a:t>
            </a:r>
            <a:r>
              <a:rPr lang="ru-RU" sz="24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endParaRPr lang="en" sz="32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1" name="Shape 262"/>
          <p:cNvSpPr/>
          <p:nvPr/>
        </p:nvSpPr>
        <p:spPr>
          <a:xfrm>
            <a:off x="3715474" y="2871612"/>
            <a:ext cx="7292050" cy="1114775"/>
          </a:xfrm>
          <a:prstGeom prst="chevron">
            <a:avLst>
              <a:gd name="adj" fmla="val 29853"/>
            </a:avLst>
          </a:prstGeom>
          <a:solidFill>
            <a:srgbClr val="01ABCF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діяльнісна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структура уроку,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особистісно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орієнтовані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форми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 smtClean="0">
                <a:solidFill>
                  <a:schemeClr val="bg1"/>
                </a:solidFill>
                <a:latin typeface="Uk_Bukvarnaya" panose="020B0404040404040404" pitchFamily="34" charset="0"/>
              </a:rPr>
              <a:t>навчання</a:t>
            </a:r>
            <a:r>
              <a:rPr lang="ru-RU" sz="24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,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використання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 smtClean="0">
                <a:solidFill>
                  <a:schemeClr val="bg1"/>
                </a:solidFill>
                <a:latin typeface="Uk_Bukvarnaya" panose="020B0404040404040404" pitchFamily="34" charset="0"/>
              </a:rPr>
              <a:t>доцільних</a:t>
            </a:r>
            <a:r>
              <a:rPr lang="ru-RU" sz="24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r>
              <a:rPr lang="ru-RU" sz="2400" i="1" dirty="0" err="1" smtClean="0">
                <a:solidFill>
                  <a:schemeClr val="bg1"/>
                </a:solidFill>
                <a:latin typeface="Uk_Bukvarnaya" panose="020B0404040404040404" pitchFamily="34" charset="0"/>
              </a:rPr>
              <a:t>методів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,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прийомів</a:t>
            </a:r>
            <a:r>
              <a:rPr lang="ru-RU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 і форм </a:t>
            </a:r>
            <a:r>
              <a:rPr lang="ru-RU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роботи</a:t>
            </a:r>
            <a:endParaRPr lang="en" sz="32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2" name="Shape 261"/>
          <p:cNvSpPr/>
          <p:nvPr/>
        </p:nvSpPr>
        <p:spPr>
          <a:xfrm>
            <a:off x="1387836" y="4085863"/>
            <a:ext cx="2535984" cy="1510635"/>
          </a:xfrm>
          <a:prstGeom prst="homePlate">
            <a:avLst>
              <a:gd name="adj" fmla="val 30129"/>
            </a:avLst>
          </a:prstGeom>
          <a:solidFill>
            <a:schemeClr val="accent1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ru-RU" sz="2400" i="1" dirty="0" err="1" smtClean="0">
                <a:solidFill>
                  <a:schemeClr val="bg1"/>
                </a:solidFill>
                <a:latin typeface="Uk_Bukvarnaya" panose="020B0404040404040404" pitchFamily="34" charset="0"/>
              </a:rPr>
              <a:t>соціальний</a:t>
            </a:r>
            <a:r>
              <a:rPr lang="ru-RU" sz="24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 </a:t>
            </a:r>
            <a:endParaRPr lang="en" sz="32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3" name="Shape 262"/>
          <p:cNvSpPr/>
          <p:nvPr/>
        </p:nvSpPr>
        <p:spPr>
          <a:xfrm>
            <a:off x="3715474" y="4085863"/>
            <a:ext cx="7176304" cy="1510635"/>
          </a:xfrm>
          <a:prstGeom prst="chevron">
            <a:avLst>
              <a:gd name="adj" fmla="val 29853"/>
            </a:avLst>
          </a:prstGeom>
          <a:solidFill>
            <a:srgbClr val="01ABCF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uk-UA" sz="24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взаєморозуміння, </a:t>
            </a:r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партнерський стиль </a:t>
            </a:r>
            <a:r>
              <a:rPr lang="uk-UA" sz="24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спілкування, якісна </a:t>
            </a:r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результативність </a:t>
            </a:r>
            <a:r>
              <a:rPr lang="uk-UA" sz="24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взаємодії, спільне </a:t>
            </a:r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стремління до досягнення «</a:t>
            </a:r>
            <a:r>
              <a:rPr lang="uk-UA" sz="2400" i="1" dirty="0" err="1">
                <a:solidFill>
                  <a:schemeClr val="bg1"/>
                </a:solidFill>
                <a:latin typeface="Uk_Bukvarnaya" panose="020B0404040404040404" pitchFamily="34" charset="0"/>
              </a:rPr>
              <a:t>акме</a:t>
            </a:r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»</a:t>
            </a:r>
            <a:endParaRPr lang="en" sz="32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8">
            <a:off x="100920" y="5165521"/>
            <a:ext cx="2557820" cy="1648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538">
            <a:off x="9518819" y="5088079"/>
            <a:ext cx="2589353" cy="17262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70" y="5509549"/>
            <a:ext cx="1904749" cy="1261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717">
            <a:off x="69395" y="293096"/>
            <a:ext cx="1803709" cy="11946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11746" r="16878"/>
          <a:stretch/>
        </p:blipFill>
        <p:spPr>
          <a:xfrm rot="397838">
            <a:off x="-285950" y="3374922"/>
            <a:ext cx="1790553" cy="141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1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94" y="0"/>
            <a:ext cx="8113793" cy="12712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64765" y="395621"/>
            <a:ext cx="52998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Uk_Bruskovaya" panose="02070404040404040404" pitchFamily="18" charset="0"/>
              </a:rPr>
              <a:t>Результативність досвіду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67" y="1103507"/>
            <a:ext cx="4156617" cy="26503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56" y="1187373"/>
            <a:ext cx="3498385" cy="2361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68" y="3858516"/>
            <a:ext cx="4685500" cy="19868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49" y="3642040"/>
            <a:ext cx="5194461" cy="22338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743" y="1979125"/>
            <a:ext cx="39227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підвищення </a:t>
            </a:r>
            <a:r>
              <a:rPr lang="uk-UA" sz="3200" i="1" dirty="0" smtClean="0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результативності </a:t>
            </a:r>
            <a:r>
              <a:rPr lang="uk-UA" sz="3200" i="1" dirty="0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учнів </a:t>
            </a:r>
            <a:endParaRPr lang="uk-UA" sz="32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25099" y="2001113"/>
            <a:ext cx="3825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моральне самовизначення</a:t>
            </a:r>
            <a:endParaRPr lang="uk-UA" sz="32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99560" y="4472335"/>
            <a:ext cx="42832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вироблення активної життєвої позиції </a:t>
            </a:r>
            <a:endParaRPr lang="uk-UA" sz="32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29739" y="4275705"/>
            <a:ext cx="4991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err="1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прагнення</a:t>
            </a:r>
            <a:r>
              <a:rPr lang="ru-RU" sz="3200" i="1" dirty="0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 до </a:t>
            </a:r>
            <a:r>
              <a:rPr lang="ru-RU" sz="3200" i="1" dirty="0" err="1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самостійного</a:t>
            </a:r>
            <a:r>
              <a:rPr lang="ru-RU" sz="3200" i="1" dirty="0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пошуку</a:t>
            </a:r>
            <a:r>
              <a:rPr lang="ru-RU" sz="3200" i="1" dirty="0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 й </a:t>
            </a:r>
            <a:r>
              <a:rPr lang="ru-RU" sz="3200" i="1" dirty="0" err="1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творчого</a:t>
            </a:r>
            <a:r>
              <a:rPr lang="ru-RU" sz="3200" i="1" dirty="0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Uk_Bukvarnaya" panose="020B0404040404040404" pitchFamily="34" charset="0"/>
                <a:ea typeface="Calibri" panose="020F0502020204030204" pitchFamily="34" charset="0"/>
              </a:rPr>
              <a:t>вдосконалення</a:t>
            </a:r>
            <a:endParaRPr lang="uk-UA" sz="32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839"/>
            <a:ext cx="1207049" cy="1642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" y="117267"/>
            <a:ext cx="1167915" cy="1605332"/>
          </a:xfrm>
          <a:prstGeom prst="rect">
            <a:avLst/>
          </a:prstGeom>
        </p:spPr>
      </p:pic>
      <p:pic>
        <p:nvPicPr>
          <p:cNvPr id="1026" name="Picture 2" descr="IMG_20140904_10202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5" b="27022"/>
          <a:stretch>
            <a:fillRect/>
          </a:stretch>
        </p:blipFill>
        <p:spPr bwMode="auto">
          <a:xfrm>
            <a:off x="-20535" y="5601237"/>
            <a:ext cx="1901737" cy="147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20140905_13402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986" y="-12903"/>
            <a:ext cx="2273014" cy="170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G_20151208_101103"/>
          <p:cNvPicPr>
            <a:picLocks noChangeAspect="1" noChangeArrowheads="1"/>
          </p:cNvPicPr>
          <p:nvPr/>
        </p:nvPicPr>
        <p:blipFill>
          <a:blip r:embed="rId1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318" y="3115652"/>
            <a:ext cx="1962298" cy="147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DSC_00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95810" y="5785958"/>
            <a:ext cx="1524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83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8746"/>
            <a:ext cx="4064000" cy="4875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226" y="3318570"/>
            <a:ext cx="34615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0058DA"/>
                </a:solidFill>
                <a:latin typeface="Uk_Bruskovaya" panose="02070404040404040404" pitchFamily="18" charset="0"/>
              </a:rPr>
              <a:t>Вірте</a:t>
            </a:r>
            <a:r>
              <a:rPr lang="uk-UA" sz="2800" dirty="0">
                <a:solidFill>
                  <a:srgbClr val="0058DA"/>
                </a:solidFill>
                <a:latin typeface="Uk_Bruskovaya" panose="02070404040404040404" pitchFamily="18" charset="0"/>
              </a:rPr>
              <a:t> в себе! </a:t>
            </a:r>
            <a:r>
              <a:rPr lang="uk-UA" sz="2800" dirty="0" err="1">
                <a:solidFill>
                  <a:srgbClr val="0058DA"/>
                </a:solidFill>
                <a:latin typeface="Uk_Bruskovaya" panose="02070404040404040404" pitchFamily="18" charset="0"/>
              </a:rPr>
              <a:t>Вірте</a:t>
            </a:r>
            <a:r>
              <a:rPr lang="uk-UA" sz="2800" dirty="0">
                <a:solidFill>
                  <a:srgbClr val="0058DA"/>
                </a:solidFill>
                <a:latin typeface="Uk_Bruskovaya" panose="02070404040404040404" pitchFamily="18" charset="0"/>
              </a:rPr>
              <a:t> в свої </a:t>
            </a:r>
            <a:r>
              <a:rPr lang="uk-UA" sz="2800" dirty="0" err="1">
                <a:solidFill>
                  <a:srgbClr val="0058DA"/>
                </a:solidFill>
                <a:latin typeface="Uk_Bruskovaya" panose="02070404040404040404" pitchFamily="18" charset="0"/>
              </a:rPr>
              <a:t>зібності</a:t>
            </a:r>
            <a:r>
              <a:rPr lang="uk-UA" sz="2800" dirty="0">
                <a:solidFill>
                  <a:srgbClr val="0058DA"/>
                </a:solidFill>
                <a:latin typeface="Uk_Bruskovaya" panose="02070404040404040404" pitchFamily="18" charset="0"/>
              </a:rPr>
              <a:t>! Без скромної, але розумної впевненості у своїх силах, ви не зможете бути успішним чи </a:t>
            </a:r>
            <a:r>
              <a:rPr lang="uk-UA" sz="2800" dirty="0" smtClean="0">
                <a:solidFill>
                  <a:srgbClr val="0058DA"/>
                </a:solidFill>
                <a:latin typeface="Uk_Bruskovaya" panose="02070404040404040404" pitchFamily="18" charset="0"/>
              </a:rPr>
              <a:t>щасливим</a:t>
            </a:r>
            <a:r>
              <a:rPr lang="en-US" sz="2800" dirty="0">
                <a:solidFill>
                  <a:srgbClr val="0058DA"/>
                </a:solidFill>
                <a:latin typeface="Uk_Bruskovaya" panose="02070404040404040404" pitchFamily="18" charset="0"/>
              </a:rPr>
              <a:t>.</a:t>
            </a:r>
            <a:r>
              <a:rPr lang="uk-UA" sz="2800" dirty="0" smtClean="0">
                <a:solidFill>
                  <a:srgbClr val="0058DA"/>
                </a:solidFill>
                <a:latin typeface="Uk_Bruskovaya" panose="02070404040404040404" pitchFamily="18" charset="0"/>
              </a:rPr>
              <a:t> </a:t>
            </a:r>
            <a:endParaRPr lang="en-US" sz="2800" dirty="0" smtClean="0">
              <a:solidFill>
                <a:srgbClr val="0058DA"/>
              </a:solidFill>
              <a:latin typeface="Uk_Bruskovaya" panose="02070404040404040404" pitchFamily="18" charset="0"/>
            </a:endParaRPr>
          </a:p>
          <a:p>
            <a:pPr algn="r"/>
            <a:r>
              <a:rPr lang="uk-UA" sz="2800" i="1" dirty="0" smtClean="0">
                <a:solidFill>
                  <a:srgbClr val="0058DA"/>
                </a:solidFill>
                <a:latin typeface="Uk_Bruskovaya" panose="02070404040404040404" pitchFamily="18" charset="0"/>
              </a:rPr>
              <a:t>Норман </a:t>
            </a:r>
            <a:r>
              <a:rPr lang="uk-UA" sz="2800" i="1" dirty="0">
                <a:solidFill>
                  <a:srgbClr val="0058DA"/>
                </a:solidFill>
                <a:latin typeface="Uk_Bruskovaya" panose="02070404040404040404" pitchFamily="18" charset="0"/>
              </a:rPr>
              <a:t>Вінсент </a:t>
            </a:r>
            <a:r>
              <a:rPr lang="uk-UA" sz="2800" i="1" dirty="0" smtClean="0">
                <a:solidFill>
                  <a:srgbClr val="0058DA"/>
                </a:solidFill>
                <a:latin typeface="Uk_Bruskovaya" panose="02070404040404040404" pitchFamily="18" charset="0"/>
              </a:rPr>
              <a:t>Піл</a:t>
            </a:r>
            <a:endParaRPr lang="uk-UA" sz="2800" i="1" dirty="0">
              <a:solidFill>
                <a:srgbClr val="0058DA"/>
              </a:solidFill>
              <a:latin typeface="Uk_Bruskovaya" panose="0207040404040404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89" y="7324"/>
            <a:ext cx="8113793" cy="1493523"/>
          </a:xfrm>
          <a:prstGeom prst="rect">
            <a:avLst/>
          </a:prstGeom>
        </p:spPr>
      </p:pic>
      <p:sp>
        <p:nvSpPr>
          <p:cNvPr id="240" name="Shape 240"/>
          <p:cNvSpPr/>
          <p:nvPr/>
        </p:nvSpPr>
        <p:spPr>
          <a:xfrm>
            <a:off x="12786201" y="1882905"/>
            <a:ext cx="4829425" cy="1715250"/>
          </a:xfrm>
          <a:custGeom>
            <a:avLst/>
            <a:gdLst/>
            <a:ahLst/>
            <a:cxnLst/>
            <a:rect l="0" t="0" r="0" b="0"/>
            <a:pathLst>
              <a:path w="193177" h="68610" extrusionOk="0">
                <a:moveTo>
                  <a:pt x="0" y="9488"/>
                </a:moveTo>
                <a:cubicBezTo>
                  <a:pt x="1258" y="19868"/>
                  <a:pt x="3067" y="30191"/>
                  <a:pt x="3891" y="40616"/>
                </a:cubicBezTo>
                <a:cubicBezTo>
                  <a:pt x="4486" y="48159"/>
                  <a:pt x="181" y="56546"/>
                  <a:pt x="3567" y="63314"/>
                </a:cubicBezTo>
                <a:cubicBezTo>
                  <a:pt x="4873" y="65925"/>
                  <a:pt x="9401" y="63638"/>
                  <a:pt x="12322" y="63638"/>
                </a:cubicBezTo>
                <a:cubicBezTo>
                  <a:pt x="21833" y="63638"/>
                  <a:pt x="31345" y="63484"/>
                  <a:pt x="40856" y="63638"/>
                </a:cubicBezTo>
                <a:cubicBezTo>
                  <a:pt x="63900" y="64009"/>
                  <a:pt x="86875" y="66657"/>
                  <a:pt x="109922" y="66881"/>
                </a:cubicBezTo>
                <a:cubicBezTo>
                  <a:pt x="127331" y="67049"/>
                  <a:pt x="144723" y="68044"/>
                  <a:pt x="162128" y="68502"/>
                </a:cubicBezTo>
                <a:cubicBezTo>
                  <a:pt x="170350" y="68718"/>
                  <a:pt x="178583" y="67997"/>
                  <a:pt x="186771" y="67205"/>
                </a:cubicBezTo>
                <a:cubicBezTo>
                  <a:pt x="188311" y="67055"/>
                  <a:pt x="191161" y="67772"/>
                  <a:pt x="191311" y="66232"/>
                </a:cubicBezTo>
                <a:cubicBezTo>
                  <a:pt x="192716" y="51706"/>
                  <a:pt x="189691" y="37018"/>
                  <a:pt x="190662" y="22458"/>
                </a:cubicBezTo>
                <a:cubicBezTo>
                  <a:pt x="191114" y="15663"/>
                  <a:pt x="196036" y="6211"/>
                  <a:pt x="190662" y="2030"/>
                </a:cubicBezTo>
                <a:cubicBezTo>
                  <a:pt x="185540" y="-1954"/>
                  <a:pt x="177695" y="1381"/>
                  <a:pt x="171207" y="1381"/>
                </a:cubicBezTo>
                <a:cubicBezTo>
                  <a:pt x="155624" y="1381"/>
                  <a:pt x="140081" y="2959"/>
                  <a:pt x="124514" y="3651"/>
                </a:cubicBezTo>
                <a:cubicBezTo>
                  <a:pt x="83458" y="5474"/>
                  <a:pt x="42393" y="7866"/>
                  <a:pt x="1297" y="7866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41" name="Shape 241"/>
          <p:cNvSpPr/>
          <p:nvPr/>
        </p:nvSpPr>
        <p:spPr>
          <a:xfrm>
            <a:off x="12820322" y="1744053"/>
            <a:ext cx="4894450" cy="1769325"/>
          </a:xfrm>
          <a:custGeom>
            <a:avLst/>
            <a:gdLst/>
            <a:ahLst/>
            <a:cxnLst/>
            <a:rect l="0" t="0" r="0" b="0"/>
            <a:pathLst>
              <a:path w="195778" h="70773" extrusionOk="0">
                <a:moveTo>
                  <a:pt x="2270" y="3507"/>
                </a:moveTo>
                <a:cubicBezTo>
                  <a:pt x="4760" y="17455"/>
                  <a:pt x="5299" y="31884"/>
                  <a:pt x="3891" y="45984"/>
                </a:cubicBezTo>
                <a:cubicBezTo>
                  <a:pt x="3385" y="51043"/>
                  <a:pt x="3633" y="56154"/>
                  <a:pt x="3243" y="61224"/>
                </a:cubicBezTo>
                <a:cubicBezTo>
                  <a:pt x="3118" y="62844"/>
                  <a:pt x="1635" y="65090"/>
                  <a:pt x="2918" y="66088"/>
                </a:cubicBezTo>
                <a:cubicBezTo>
                  <a:pt x="6851" y="69146"/>
                  <a:pt x="12877" y="66552"/>
                  <a:pt x="17834" y="67061"/>
                </a:cubicBezTo>
                <a:cubicBezTo>
                  <a:pt x="22381" y="67527"/>
                  <a:pt x="26883" y="68541"/>
                  <a:pt x="31453" y="68682"/>
                </a:cubicBezTo>
                <a:cubicBezTo>
                  <a:pt x="56843" y="69462"/>
                  <a:pt x="82250" y="69655"/>
                  <a:pt x="107653" y="69655"/>
                </a:cubicBezTo>
                <a:cubicBezTo>
                  <a:pt x="127324" y="69655"/>
                  <a:pt x="146995" y="69655"/>
                  <a:pt x="166667" y="69655"/>
                </a:cubicBezTo>
                <a:cubicBezTo>
                  <a:pt x="175871" y="69655"/>
                  <a:pt x="192100" y="74140"/>
                  <a:pt x="193905" y="65115"/>
                </a:cubicBezTo>
                <a:cubicBezTo>
                  <a:pt x="196534" y="51962"/>
                  <a:pt x="195526" y="38321"/>
                  <a:pt x="195526" y="24908"/>
                </a:cubicBezTo>
                <a:cubicBezTo>
                  <a:pt x="195526" y="19055"/>
                  <a:pt x="194229" y="13250"/>
                  <a:pt x="194229" y="7398"/>
                </a:cubicBezTo>
                <a:cubicBezTo>
                  <a:pt x="194229" y="5104"/>
                  <a:pt x="195533" y="855"/>
                  <a:pt x="193256" y="588"/>
                </a:cubicBezTo>
                <a:cubicBezTo>
                  <a:pt x="171486" y="-1973"/>
                  <a:pt x="149636" y="5100"/>
                  <a:pt x="127757" y="6425"/>
                </a:cubicBezTo>
                <a:cubicBezTo>
                  <a:pt x="85244" y="8999"/>
                  <a:pt x="42524" y="6003"/>
                  <a:pt x="0" y="8371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6" name="Shape 260"/>
          <p:cNvSpPr txBox="1">
            <a:spLocks/>
          </p:cNvSpPr>
          <p:nvPr/>
        </p:nvSpPr>
        <p:spPr>
          <a:xfrm>
            <a:off x="4222508" y="489578"/>
            <a:ext cx="7088100" cy="910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sz="5400" kern="0" dirty="0" smtClean="0">
                <a:solidFill>
                  <a:srgbClr val="8A2B84"/>
                </a:solidFill>
                <a:latin typeface="Uk_Bruskovaya" panose="02070404040404040404" pitchFamily="18" charset="0"/>
              </a:rPr>
              <a:t>Актуальність досвіду</a:t>
            </a:r>
            <a:endParaRPr lang="uk-UA" sz="5400" kern="0" dirty="0">
              <a:solidFill>
                <a:srgbClr val="8A2B84"/>
              </a:solidFill>
              <a:latin typeface="Uk_Bruskovaya" panose="020704040404040404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99" y="1560993"/>
            <a:ext cx="3618939" cy="29115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7953" y="2346036"/>
            <a:ext cx="2774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Усебічно</a:t>
            </a:r>
            <a:r>
              <a:rPr lang="uk-UA" sz="36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 розвинена </a:t>
            </a:r>
            <a:r>
              <a:rPr lang="uk-UA" sz="32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особистість</a:t>
            </a:r>
            <a:endParaRPr lang="uk-UA" sz="32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59" y="1729619"/>
            <a:ext cx="3192022" cy="2568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17642" y="293550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Патріот</a:t>
            </a:r>
            <a:endParaRPr lang="uk-UA" sz="36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15" y="4100362"/>
            <a:ext cx="3192022" cy="23139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88188" y="5139642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i="1" dirty="0" err="1" smtClean="0">
                <a:solidFill>
                  <a:srgbClr val="002060"/>
                </a:solidFill>
                <a:latin typeface="Uk_Bukvarnaya" panose="020B0404040404040404" pitchFamily="34" charset="0"/>
              </a:rPr>
              <a:t>Інноватор</a:t>
            </a:r>
            <a:endParaRPr lang="uk-UA" sz="36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6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sp>
        <p:nvSpPr>
          <p:cNvPr id="5" name="Shape 260"/>
          <p:cNvSpPr txBox="1">
            <a:spLocks/>
          </p:cNvSpPr>
          <p:nvPr/>
        </p:nvSpPr>
        <p:spPr>
          <a:xfrm>
            <a:off x="2449026" y="4528310"/>
            <a:ext cx="7088100" cy="910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uk-UA" sz="5400" kern="0" dirty="0" err="1" smtClean="0">
                <a:solidFill>
                  <a:srgbClr val="002060"/>
                </a:solidFill>
                <a:latin typeface="Uk_Bruskovaya" panose="02070404040404040404" pitchFamily="18" charset="0"/>
              </a:rPr>
              <a:t>Акмеологічний</a:t>
            </a:r>
            <a:r>
              <a:rPr lang="uk-UA" sz="5400" kern="0" dirty="0" smtClean="0">
                <a:solidFill>
                  <a:srgbClr val="002060"/>
                </a:solidFill>
                <a:latin typeface="Uk_Bruskovaya" panose="02070404040404040404" pitchFamily="18" charset="0"/>
              </a:rPr>
              <a:t> </a:t>
            </a:r>
          </a:p>
          <a:p>
            <a:pPr algn="ctr"/>
            <a:r>
              <a:rPr lang="uk-UA" sz="5400" kern="0" dirty="0" smtClean="0">
                <a:solidFill>
                  <a:srgbClr val="002060"/>
                </a:solidFill>
                <a:latin typeface="Uk_Bruskovaya" panose="02070404040404040404" pitchFamily="18" charset="0"/>
              </a:rPr>
              <a:t>підхід</a:t>
            </a:r>
            <a:endParaRPr lang="uk-UA" sz="5400" kern="0" dirty="0">
              <a:solidFill>
                <a:srgbClr val="002060"/>
              </a:solidFill>
              <a:latin typeface="Uk_Bruskovaya" panose="020704040404040404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1" y="4528310"/>
            <a:ext cx="2697485" cy="2170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326" y="4528310"/>
            <a:ext cx="2697485" cy="217018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4745933" y="96010"/>
            <a:ext cx="2697485" cy="2170180"/>
            <a:chOff x="4745933" y="96010"/>
            <a:chExt cx="2697485" cy="217018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933" y="96010"/>
              <a:ext cx="2697485" cy="21701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37334" y="991176"/>
              <a:ext cx="211468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sz="3200" i="1" dirty="0" smtClean="0">
                  <a:solidFill>
                    <a:srgbClr val="E83461"/>
                  </a:solidFill>
                  <a:latin typeface="Uk_Bukvarnaya" panose="020B0404040404040404" pitchFamily="34" charset="0"/>
                </a:rPr>
                <a:t>«</a:t>
              </a:r>
              <a:r>
                <a:rPr lang="uk-UA" sz="3200" i="1" dirty="0" err="1" smtClean="0">
                  <a:solidFill>
                    <a:srgbClr val="E83461"/>
                  </a:solidFill>
                  <a:latin typeface="Uk_Bukvarnaya" panose="020B0404040404040404" pitchFamily="34" charset="0"/>
                </a:rPr>
                <a:t>Акме</a:t>
              </a:r>
              <a:r>
                <a:rPr lang="uk-UA" sz="3200" i="1" dirty="0" smtClean="0">
                  <a:solidFill>
                    <a:srgbClr val="E83461"/>
                  </a:solidFill>
                  <a:latin typeface="Uk_Bukvarnaya" panose="020B0404040404040404" pitchFamily="34" charset="0"/>
                </a:rPr>
                <a:t>» </a:t>
              </a:r>
              <a:endParaRPr lang="uk-UA" sz="3200" i="1" dirty="0">
                <a:solidFill>
                  <a:srgbClr val="E83461"/>
                </a:solidFill>
                <a:latin typeface="Uk_Bukvarnaya" panose="020B0404040404040404" pitchFamily="34" charset="0"/>
              </a:endParaRPr>
            </a:p>
            <a:p>
              <a:pPr algn="ctr"/>
              <a:r>
                <a:rPr lang="uk-UA" sz="3200" i="1" dirty="0">
                  <a:solidFill>
                    <a:srgbClr val="E83461"/>
                  </a:solidFill>
                  <a:latin typeface="Uk_Bukvarnaya" panose="020B0404040404040404" pitchFamily="34" charset="0"/>
                </a:rPr>
                <a:t>(Вершина)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11963" y="5327216"/>
            <a:ext cx="2408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i="1" dirty="0" err="1">
                <a:solidFill>
                  <a:srgbClr val="E83461"/>
                </a:solidFill>
                <a:latin typeface="Uk_Bukvarnaya" panose="020B0404040404040404" pitchFamily="34" charset="0"/>
              </a:rPr>
              <a:t>Акмеологія</a:t>
            </a:r>
            <a:r>
              <a:rPr lang="uk-UA" sz="3200" i="1" dirty="0">
                <a:solidFill>
                  <a:srgbClr val="E83461"/>
                </a:solidFill>
                <a:latin typeface="Uk_Bukvarnaya" panose="020B0404040404040404" pitchFamily="34" charset="0"/>
              </a:rPr>
              <a:t> вчителя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31931" y="5336958"/>
            <a:ext cx="2482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i="1" dirty="0" err="1">
                <a:solidFill>
                  <a:srgbClr val="E83461"/>
                </a:solidFill>
                <a:latin typeface="Uk_Bukvarnaya" panose="020B0404040404040404" pitchFamily="34" charset="0"/>
              </a:rPr>
              <a:t>Акмеологія</a:t>
            </a:r>
            <a:r>
              <a:rPr lang="uk-UA" sz="3200" i="1" dirty="0">
                <a:solidFill>
                  <a:srgbClr val="E83461"/>
                </a:solidFill>
                <a:latin typeface="Uk_Bukvarnaya" panose="020B0404040404040404" pitchFamily="34" charset="0"/>
              </a:rPr>
              <a:t> </a:t>
            </a:r>
            <a:endParaRPr lang="en-US" sz="3200" i="1" dirty="0">
              <a:solidFill>
                <a:srgbClr val="E83461"/>
              </a:solidFill>
              <a:latin typeface="Uk_Bukvarnaya" panose="020B0404040404040404" pitchFamily="34" charset="0"/>
            </a:endParaRPr>
          </a:p>
          <a:p>
            <a:pPr algn="ctr"/>
            <a:r>
              <a:rPr lang="uk-UA" sz="3200" i="1" dirty="0">
                <a:solidFill>
                  <a:srgbClr val="E83461"/>
                </a:solidFill>
                <a:latin typeface="Uk_Bukvarnaya" panose="020B0404040404040404" pitchFamily="34" charset="0"/>
              </a:rPr>
              <a:t>учня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175000" y="6031944"/>
            <a:ext cx="6014726" cy="9008"/>
          </a:xfrm>
          <a:prstGeom prst="line">
            <a:avLst/>
          </a:prstGeom>
          <a:ln w="57150">
            <a:solidFill>
              <a:srgbClr val="01AB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661857" y="1935094"/>
            <a:ext cx="2375477" cy="3300050"/>
          </a:xfrm>
          <a:prstGeom prst="straightConnector1">
            <a:avLst/>
          </a:prstGeom>
          <a:ln w="57150">
            <a:solidFill>
              <a:srgbClr val="01AB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7076344" y="1918375"/>
            <a:ext cx="2267256" cy="3304921"/>
          </a:xfrm>
          <a:prstGeom prst="straightConnector1">
            <a:avLst/>
          </a:prstGeom>
          <a:ln w="57150">
            <a:solidFill>
              <a:srgbClr val="01AB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8879748" y="2662086"/>
            <a:ext cx="4312380" cy="1801199"/>
            <a:chOff x="8879748" y="2662086"/>
            <a:chExt cx="4312380" cy="1801199"/>
          </a:xfrm>
        </p:grpSpPr>
        <p:sp>
          <p:nvSpPr>
            <p:cNvPr id="23" name="Shape 596"/>
            <p:cNvSpPr/>
            <p:nvPr/>
          </p:nvSpPr>
          <p:spPr>
            <a:xfrm rot="519878">
              <a:off x="8879748" y="2662086"/>
              <a:ext cx="4312380" cy="18011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5771"/>
                  </a:moveTo>
                  <a:lnTo>
                    <a:pt x="115210" y="104228"/>
                  </a:lnTo>
                  <a:lnTo>
                    <a:pt x="13840" y="104228"/>
                  </a:lnTo>
                  <a:lnTo>
                    <a:pt x="13840" y="120000"/>
                  </a:lnTo>
                  <a:lnTo>
                    <a:pt x="0" y="60000"/>
                  </a:lnTo>
                  <a:lnTo>
                    <a:pt x="13840" y="0"/>
                  </a:lnTo>
                  <a:lnTo>
                    <a:pt x="13840" y="15771"/>
                  </a:lnTo>
                  <a:close/>
                </a:path>
              </a:pathLst>
            </a:custGeom>
            <a:solidFill>
              <a:srgbClr val="01ABC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598774">
              <a:off x="9131340" y="2983557"/>
              <a:ext cx="298456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sz="32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k_Bukvarnaya" panose="020B0404040404040404" pitchFamily="34" charset="0"/>
                </a:rPr>
                <a:t>Інтерактивна </a:t>
              </a:r>
              <a:r>
                <a:rPr lang="uk-UA" sz="36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k_Bukvarnaya" panose="020B0404040404040404" pitchFamily="34" charset="0"/>
                </a:rPr>
                <a:t>взаємодія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583868" y="2443577"/>
            <a:ext cx="4312380" cy="1801199"/>
            <a:chOff x="-583868" y="2443577"/>
            <a:chExt cx="4312380" cy="1801199"/>
          </a:xfrm>
        </p:grpSpPr>
        <p:sp>
          <p:nvSpPr>
            <p:cNvPr id="13" name="Shape 596"/>
            <p:cNvSpPr/>
            <p:nvPr/>
          </p:nvSpPr>
          <p:spPr>
            <a:xfrm rot="21080122" flipH="1">
              <a:off x="-583868" y="2443577"/>
              <a:ext cx="4312380" cy="18011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5771"/>
                  </a:moveTo>
                  <a:lnTo>
                    <a:pt x="115210" y="104228"/>
                  </a:lnTo>
                  <a:lnTo>
                    <a:pt x="13840" y="104228"/>
                  </a:lnTo>
                  <a:lnTo>
                    <a:pt x="13840" y="120000"/>
                  </a:lnTo>
                  <a:lnTo>
                    <a:pt x="0" y="60000"/>
                  </a:lnTo>
                  <a:lnTo>
                    <a:pt x="13840" y="0"/>
                  </a:lnTo>
                  <a:lnTo>
                    <a:pt x="13840" y="15771"/>
                  </a:lnTo>
                  <a:close/>
                </a:path>
              </a:pathLst>
            </a:custGeom>
            <a:solidFill>
              <a:srgbClr val="01ABC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21026093">
              <a:off x="186395" y="2687162"/>
              <a:ext cx="33211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i="1" dirty="0" err="1">
                  <a:solidFill>
                    <a:schemeClr val="bg1"/>
                  </a:solidFill>
                  <a:latin typeface="Uk_Bukvarnaya" panose="020B0404040404040404" pitchFamily="34" charset="0"/>
                </a:rPr>
                <a:t>Інтерсуб’єктна</a:t>
              </a:r>
              <a:r>
                <a:rPr lang="uk-UA" sz="3600" i="1" dirty="0">
                  <a:solidFill>
                    <a:schemeClr val="bg1"/>
                  </a:solidFill>
                  <a:latin typeface="Uk_Bukvarnaya" panose="020B0404040404040404" pitchFamily="34" charset="0"/>
                </a:rPr>
                <a:t>  взаємодія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881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16453" y="1628507"/>
            <a:ext cx="767256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42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Упровадження </a:t>
            </a:r>
            <a:r>
              <a:rPr lang="uk-UA" sz="4200" i="1" dirty="0" err="1" smtClean="0">
                <a:solidFill>
                  <a:srgbClr val="002060"/>
                </a:solidFill>
                <a:latin typeface="Uk_Bukvarnaya" panose="020B0404040404040404" pitchFamily="34" charset="0"/>
              </a:rPr>
              <a:t>акмеологічного</a:t>
            </a:r>
            <a:r>
              <a:rPr lang="uk-UA" sz="42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 підходу в процесі формування </a:t>
            </a:r>
            <a:r>
              <a:rPr lang="uk-UA" sz="4200" i="1" dirty="0" err="1" smtClean="0">
                <a:solidFill>
                  <a:srgbClr val="002060"/>
                </a:solidFill>
                <a:latin typeface="Uk_Bukvarnaya" panose="020B0404040404040404" pitchFamily="34" charset="0"/>
              </a:rPr>
              <a:t>інтерсуб’єктної</a:t>
            </a:r>
            <a:r>
              <a:rPr lang="uk-UA" sz="42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 та інтерактивної взаємодії на </a:t>
            </a:r>
            <a:r>
              <a:rPr lang="uk-UA" sz="4200" i="1" dirty="0" err="1" smtClean="0">
                <a:solidFill>
                  <a:srgbClr val="002060"/>
                </a:solidFill>
                <a:latin typeface="Uk_Bukvarnaya" panose="020B0404040404040404" pitchFamily="34" charset="0"/>
              </a:rPr>
              <a:t>уроках</a:t>
            </a:r>
            <a:r>
              <a:rPr lang="uk-UA" sz="42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 української словесності</a:t>
            </a:r>
            <a:endParaRPr lang="uk-UA" sz="42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37978" y="0"/>
            <a:ext cx="31021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rgbClr val="0058DA"/>
                </a:solidFill>
                <a:latin typeface="Uk_Bruskovaya" panose="02070404040404040404" pitchFamily="18" charset="0"/>
              </a:rPr>
              <a:t>Проблема</a:t>
            </a:r>
            <a:endParaRPr lang="uk-UA" sz="6000" dirty="0">
              <a:solidFill>
                <a:srgbClr val="0058DA"/>
              </a:solidFill>
              <a:latin typeface="Uk_Bruskovaya" panose="020704040404040404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7048" t="3095" r="15905" b="7572"/>
          <a:stretch/>
        </p:blipFill>
        <p:spPr>
          <a:xfrm>
            <a:off x="9266115" y="1987626"/>
            <a:ext cx="2925885" cy="389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Shape 130"/>
          <p:cNvGrpSpPr/>
          <p:nvPr/>
        </p:nvGrpSpPr>
        <p:grpSpPr>
          <a:xfrm>
            <a:off x="4168112" y="1291691"/>
            <a:ext cx="7008779" cy="1137417"/>
            <a:chOff x="3131840" y="1491630"/>
            <a:chExt cx="5256584" cy="576064"/>
          </a:xfrm>
        </p:grpSpPr>
        <p:sp>
          <p:nvSpPr>
            <p:cNvPr id="131" name="Shape 131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 defTabSz="1219170"/>
              <a:endParaRPr sz="2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rgbClr val="32AEB8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 defTabSz="1219170"/>
              <a:endParaRPr sz="2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Shape 133"/>
          <p:cNvGrpSpPr/>
          <p:nvPr/>
        </p:nvGrpSpPr>
        <p:grpSpPr>
          <a:xfrm>
            <a:off x="4168111" y="2666049"/>
            <a:ext cx="7008779" cy="1102702"/>
            <a:chOff x="3131840" y="1491630"/>
            <a:chExt cx="5256584" cy="576064"/>
          </a:xfrm>
        </p:grpSpPr>
        <p:sp>
          <p:nvSpPr>
            <p:cNvPr id="134" name="Shape 134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 defTabSz="1219170"/>
              <a:endParaRPr sz="2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rgbClr val="32AEB8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 defTabSz="1219170"/>
              <a:endParaRPr sz="2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Shape 136"/>
          <p:cNvGrpSpPr/>
          <p:nvPr/>
        </p:nvGrpSpPr>
        <p:grpSpPr>
          <a:xfrm>
            <a:off x="4168112" y="4005570"/>
            <a:ext cx="7008779" cy="2395230"/>
            <a:chOff x="3131840" y="1491630"/>
            <a:chExt cx="5256584" cy="576064"/>
          </a:xfrm>
        </p:grpSpPr>
        <p:sp>
          <p:nvSpPr>
            <p:cNvPr id="137" name="Shape 137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 defTabSz="1219170"/>
              <a:endParaRPr sz="2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rgbClr val="32AEB8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 defTabSz="1219170"/>
              <a:endParaRPr sz="2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Shape 147"/>
          <p:cNvSpPr txBox="1"/>
          <p:nvPr/>
        </p:nvSpPr>
        <p:spPr>
          <a:xfrm>
            <a:off x="5358500" y="1281253"/>
            <a:ext cx="5856756" cy="839021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lvl="0"/>
            <a:r>
              <a:rPr lang="uk-UA" sz="3200" i="1" dirty="0">
                <a:solidFill>
                  <a:srgbClr val="002060"/>
                </a:solidFill>
                <a:latin typeface="Uk_Bukvarnaya" panose="020B0404040404040404" pitchFamily="34" charset="0"/>
              </a:rPr>
              <a:t>активізує </a:t>
            </a:r>
            <a:r>
              <a:rPr lang="uk-UA" sz="3200" i="1" dirty="0" err="1">
                <a:solidFill>
                  <a:srgbClr val="002060"/>
                </a:solidFill>
                <a:latin typeface="Uk_Bukvarnaya" panose="020B0404040404040404" pitchFamily="34" charset="0"/>
              </a:rPr>
              <a:t>мисленнєву</a:t>
            </a:r>
            <a:r>
              <a:rPr lang="uk-UA" sz="3200" i="1" dirty="0">
                <a:solidFill>
                  <a:srgbClr val="002060"/>
                </a:solidFill>
                <a:latin typeface="Uk_Bukvarnaya" panose="020B0404040404040404" pitchFamily="34" charset="0"/>
              </a:rPr>
              <a:t> діяльність </a:t>
            </a:r>
            <a:r>
              <a:rPr lang="uk-UA" sz="32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школярів</a:t>
            </a:r>
            <a:endParaRPr lang="uk-UA" sz="32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5128111" y="2632109"/>
            <a:ext cx="5856756" cy="41037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lvl="0"/>
            <a:r>
              <a:rPr lang="uk-UA" sz="3200" i="1" dirty="0">
                <a:solidFill>
                  <a:srgbClr val="002060"/>
                </a:solidFill>
                <a:latin typeface="Uk_Bukvarnaya" panose="020B0404040404040404" pitchFamily="34" charset="0"/>
              </a:rPr>
              <a:t>підвищує активність учнів у вивченні мови й </a:t>
            </a:r>
            <a:r>
              <a:rPr lang="uk-UA" sz="32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літератури </a:t>
            </a:r>
            <a:endParaRPr lang="uk-UA" sz="32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5070563" y="4077645"/>
            <a:ext cx="6106327" cy="184496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lvl="0"/>
            <a:r>
              <a:rPr lang="uk-UA" sz="2800" i="1" dirty="0">
                <a:solidFill>
                  <a:srgbClr val="002060"/>
                </a:solidFill>
                <a:latin typeface="Uk_Bukvarnaya" panose="020B0404040404040404" pitchFamily="34" charset="0"/>
              </a:rPr>
              <a:t>сприяє моральному </a:t>
            </a:r>
            <a:r>
              <a:rPr lang="uk-UA" sz="2800" i="1" dirty="0" err="1" smtClean="0">
                <a:solidFill>
                  <a:srgbClr val="002060"/>
                </a:solidFill>
                <a:latin typeface="Uk_Bukvarnaya" panose="020B0404040404040404" pitchFamily="34" charset="0"/>
              </a:rPr>
              <a:t>самовизна-ченню</a:t>
            </a:r>
            <a:r>
              <a:rPr lang="uk-UA" sz="28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 </a:t>
            </a:r>
            <a:r>
              <a:rPr lang="uk-UA" sz="2800" i="1" dirty="0">
                <a:solidFill>
                  <a:srgbClr val="002060"/>
                </a:solidFill>
                <a:latin typeface="Uk_Bukvarnaya" panose="020B0404040404040404" pitchFamily="34" charset="0"/>
              </a:rPr>
              <a:t>учнів</a:t>
            </a:r>
            <a:r>
              <a:rPr lang="uk-UA" sz="28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, </a:t>
            </a:r>
            <a:r>
              <a:rPr lang="uk-UA" sz="2800" i="1" dirty="0">
                <a:solidFill>
                  <a:srgbClr val="002060"/>
                </a:solidFill>
                <a:latin typeface="Uk_Bukvarnaya" panose="020B0404040404040404" pitchFamily="34" charset="0"/>
              </a:rPr>
              <a:t>виробленню активної життєвої </a:t>
            </a:r>
            <a:r>
              <a:rPr lang="uk-UA" sz="28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позиції, </a:t>
            </a:r>
            <a:r>
              <a:rPr lang="uk-UA" sz="2800" i="1" dirty="0">
                <a:solidFill>
                  <a:srgbClr val="002060"/>
                </a:solidFill>
                <a:latin typeface="Uk_Bukvarnaya" panose="020B0404040404040404" pitchFamily="34" charset="0"/>
              </a:rPr>
              <a:t>прагненню до самостійного пошуку й творчого </a:t>
            </a:r>
            <a:r>
              <a:rPr lang="uk-UA" sz="28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вдосконалення</a:t>
            </a:r>
            <a:endParaRPr lang="uk-UA" sz="28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49542" y="82034"/>
            <a:ext cx="49744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uk-UA" sz="6600" b="1" dirty="0">
                <a:solidFill>
                  <a:srgbClr val="32AEB8"/>
                </a:solidFill>
                <a:latin typeface="Uk_Bruskovaya" panose="02070404040404040404" pitchFamily="18" charset="0"/>
              </a:rPr>
              <a:t>Провідна </a:t>
            </a:r>
            <a:r>
              <a:rPr lang="uk-UA" sz="6600" b="1" dirty="0" smtClean="0">
                <a:solidFill>
                  <a:srgbClr val="32AEB8"/>
                </a:solidFill>
                <a:latin typeface="Uk_Bruskovaya" panose="02070404040404040404" pitchFamily="18" charset="0"/>
              </a:rPr>
              <a:t>ідея</a:t>
            </a:r>
            <a:endParaRPr lang="en" sz="6600" kern="0" dirty="0">
              <a:solidFill>
                <a:srgbClr val="32AEB8"/>
              </a:solidFill>
              <a:latin typeface="Uk_Bruskovaya" panose="020704040404040404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56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Shape 704"/>
          <p:cNvGrpSpPr/>
          <p:nvPr/>
        </p:nvGrpSpPr>
        <p:grpSpPr>
          <a:xfrm rot="-1682053">
            <a:off x="1959185" y="1804728"/>
            <a:ext cx="2221159" cy="4745163"/>
            <a:chOff x="1359132" y="345882"/>
            <a:chExt cx="1966239" cy="4200564"/>
          </a:xfrm>
        </p:grpSpPr>
        <p:grpSp>
          <p:nvGrpSpPr>
            <p:cNvPr id="705" name="Shape 705"/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706" name="Shape 706"/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9312"/>
                    </a:lnTo>
                    <a:lnTo>
                      <a:pt x="119932" y="19312"/>
                    </a:lnTo>
                    <a:lnTo>
                      <a:pt x="59999" y="120000"/>
                    </a:lnTo>
                    <a:lnTo>
                      <a:pt x="67" y="19312"/>
                    </a:lnTo>
                    <a:lnTo>
                      <a:pt x="0" y="19312"/>
                    </a:lnTo>
                    <a:lnTo>
                      <a:pt x="0" y="19199"/>
                    </a:lnTo>
                    <a:close/>
                  </a:path>
                </a:pathLst>
              </a:custGeom>
              <a:gradFill>
                <a:gsLst>
                  <a:gs pos="0">
                    <a:srgbClr val="F9B57C"/>
                  </a:gs>
                  <a:gs pos="100000">
                    <a:srgbClr val="F9B57C"/>
                  </a:gs>
                </a:gsLst>
                <a:lin ang="19799999" scaled="0"/>
              </a:gra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Shape 707"/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4012"/>
                    </a:lnTo>
                    <a:lnTo>
                      <a:pt x="63584" y="119999"/>
                    </a:lnTo>
                    <a:lnTo>
                      <a:pt x="89" y="19095"/>
                    </a:lnTo>
                    <a:lnTo>
                      <a:pt x="0" y="19095"/>
                    </a:lnTo>
                    <a:lnTo>
                      <a:pt x="0" y="18984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BC9A0"/>
                  </a:gs>
                  <a:gs pos="100000">
                    <a:srgbClr val="FBC9A0"/>
                  </a:gs>
                </a:gsLst>
                <a:lin ang="19799999" scaled="0"/>
              </a:gra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Shape 708"/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80907" y="0"/>
                    </a:lnTo>
                    <a:cubicBezTo>
                      <a:pt x="81040" y="4822"/>
                      <a:pt x="81173" y="9645"/>
                      <a:pt x="81306" y="14468"/>
                    </a:cubicBezTo>
                    <a:lnTo>
                      <a:pt x="120000" y="119999"/>
                    </a:lnTo>
                    <a:lnTo>
                      <a:pt x="91" y="19717"/>
                    </a:lnTo>
                    <a:lnTo>
                      <a:pt x="0" y="19717"/>
                    </a:lnTo>
                    <a:lnTo>
                      <a:pt x="0" y="1960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DDEC5"/>
                  </a:gs>
                  <a:gs pos="100000">
                    <a:srgbClr val="FDDEC5"/>
                  </a:gs>
                </a:gsLst>
                <a:lin ang="19799999" scaled="0"/>
              </a:gra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Shape 709"/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117741" y="120000"/>
                    </a:lnTo>
                    <a:cubicBezTo>
                      <a:pt x="111637" y="116604"/>
                      <a:pt x="88069" y="114098"/>
                      <a:pt x="59999" y="114098"/>
                    </a:cubicBezTo>
                    <a:cubicBezTo>
                      <a:pt x="31930" y="114098"/>
                      <a:pt x="8362" y="116604"/>
                      <a:pt x="2258" y="120000"/>
                    </a:cubicBezTo>
                    <a:lnTo>
                      <a:pt x="0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BCEAED"/>
                  </a:gs>
                  <a:gs pos="100000">
                    <a:srgbClr val="BCEAED"/>
                  </a:gs>
                </a:gsLst>
                <a:lin ang="19799999" scaled="0"/>
              </a:gra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Shape 710"/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117741" y="120000"/>
                    </a:lnTo>
                    <a:cubicBezTo>
                      <a:pt x="111637" y="116604"/>
                      <a:pt x="88069" y="114098"/>
                      <a:pt x="59999" y="114098"/>
                    </a:cubicBezTo>
                    <a:cubicBezTo>
                      <a:pt x="31930" y="114098"/>
                      <a:pt x="8362" y="116604"/>
                      <a:pt x="2258" y="120000"/>
                    </a:cubicBezTo>
                    <a:lnTo>
                      <a:pt x="0" y="120000"/>
                    </a:lnTo>
                    <a:close/>
                  </a:path>
                </a:pathLst>
              </a:custGeom>
              <a:gradFill>
                <a:gsLst>
                  <a:gs pos="0">
                    <a:srgbClr val="90DCE2"/>
                  </a:gs>
                  <a:gs pos="100000">
                    <a:srgbClr val="90DCE2"/>
                  </a:gs>
                </a:gsLst>
                <a:lin ang="19799999" scaled="0"/>
              </a:gra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Shape 711"/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117741" y="120000"/>
                    </a:lnTo>
                    <a:cubicBezTo>
                      <a:pt x="111637" y="116604"/>
                      <a:pt x="88069" y="114098"/>
                      <a:pt x="59999" y="114098"/>
                    </a:cubicBezTo>
                    <a:cubicBezTo>
                      <a:pt x="31930" y="114098"/>
                      <a:pt x="8362" y="116604"/>
                      <a:pt x="2258" y="120000"/>
                    </a:cubicBez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2AEB8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Shape 712"/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>
                  <a:gd name="adj" fmla="val 50000"/>
                </a:avLst>
              </a:prstGeom>
              <a:solidFill>
                <a:srgbClr val="3F3F3F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3" name="Shape 713"/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714" name="Shape 714"/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055" y="103945"/>
                    </a:moveTo>
                    <a:cubicBezTo>
                      <a:pt x="6135" y="94025"/>
                      <a:pt x="0" y="80321"/>
                      <a:pt x="0" y="65184"/>
                    </a:cubicBezTo>
                    <a:cubicBezTo>
                      <a:pt x="0" y="34911"/>
                      <a:pt x="24541" y="10369"/>
                      <a:pt x="54815" y="10369"/>
                    </a:cubicBezTo>
                    <a:lnTo>
                      <a:pt x="73408" y="10369"/>
                    </a:lnTo>
                    <a:lnTo>
                      <a:pt x="83778" y="0"/>
                    </a:lnTo>
                    <a:cubicBezTo>
                      <a:pt x="87945" y="-4167"/>
                      <a:pt x="94702" y="-4167"/>
                      <a:pt x="98870" y="0"/>
                    </a:cubicBezTo>
                    <a:lnTo>
                      <a:pt x="109240" y="10369"/>
                    </a:lnTo>
                    <a:lnTo>
                      <a:pt x="109630" y="10369"/>
                    </a:lnTo>
                    <a:lnTo>
                      <a:pt x="109630" y="10759"/>
                    </a:lnTo>
                    <a:lnTo>
                      <a:pt x="120000" y="21129"/>
                    </a:lnTo>
                    <a:cubicBezTo>
                      <a:pt x="124167" y="25297"/>
                      <a:pt x="124167" y="32054"/>
                      <a:pt x="120000" y="36221"/>
                    </a:cubicBezTo>
                    <a:lnTo>
                      <a:pt x="109630" y="46591"/>
                    </a:lnTo>
                    <a:cubicBezTo>
                      <a:pt x="109630" y="52789"/>
                      <a:pt x="109630" y="58987"/>
                      <a:pt x="109630" y="65184"/>
                    </a:cubicBezTo>
                    <a:cubicBezTo>
                      <a:pt x="109630" y="95458"/>
                      <a:pt x="85088" y="120000"/>
                      <a:pt x="54815" y="120000"/>
                    </a:cubicBezTo>
                    <a:cubicBezTo>
                      <a:pt x="39678" y="120000"/>
                      <a:pt x="25974" y="113864"/>
                      <a:pt x="16055" y="103945"/>
                    </a:cubicBezTo>
                    <a:close/>
                  </a:path>
                </a:pathLst>
              </a:custGeom>
              <a:solidFill>
                <a:schemeClr val="lt1"/>
              </a:solidFill>
              <a:ln w="50800" cap="flat" cmpd="sng">
                <a:solidFill>
                  <a:srgbClr val="32AEB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Shape 715"/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>
                  <a:gd name="adj" fmla="val 25000"/>
                </a:avLst>
              </a:prstGeom>
              <a:solidFill>
                <a:schemeClr val="lt1"/>
              </a:solidFill>
              <a:ln w="38100" cap="flat" cmpd="sng">
                <a:solidFill>
                  <a:srgbClr val="32AEB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Shape 716"/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Shape 717"/>
              <p:cNvSpPr/>
              <p:nvPr/>
            </p:nvSpPr>
            <p:spPr>
              <a:xfrm rot="-27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Shape 718"/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Shape 719"/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Shape 720"/>
              <p:cNvSpPr/>
              <p:nvPr/>
            </p:nvSpPr>
            <p:spPr>
              <a:xfrm rot="-54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Shape 721"/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Shape 722"/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Shape 723"/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Shape 724"/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rgbClr val="32AEB8"/>
              </a:soli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25" name="Shape 725"/>
          <p:cNvSpPr/>
          <p:nvPr/>
        </p:nvSpPr>
        <p:spPr>
          <a:xfrm>
            <a:off x="-21148" y="3373509"/>
            <a:ext cx="4122240" cy="25846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9304" y="7536"/>
                </a:moveTo>
                <a:lnTo>
                  <a:pt x="110292" y="31093"/>
                </a:lnTo>
                <a:cubicBezTo>
                  <a:pt x="113176" y="40581"/>
                  <a:pt x="115883" y="51309"/>
                  <a:pt x="117464" y="59304"/>
                </a:cubicBezTo>
                <a:cubicBezTo>
                  <a:pt x="118163" y="66898"/>
                  <a:pt x="119322" y="72532"/>
                  <a:pt x="119776" y="79066"/>
                </a:cubicBezTo>
                <a:cubicBezTo>
                  <a:pt x="120389" y="84557"/>
                  <a:pt x="119724" y="91657"/>
                  <a:pt x="117981" y="95992"/>
                </a:cubicBezTo>
                <a:cubicBezTo>
                  <a:pt x="116340" y="91954"/>
                  <a:pt x="114828" y="84584"/>
                  <a:pt x="109337" y="70220"/>
                </a:cubicBezTo>
                <a:cubicBezTo>
                  <a:pt x="104706" y="55447"/>
                  <a:pt x="94223" y="24561"/>
                  <a:pt x="89304" y="7536"/>
                </a:cubicBezTo>
                <a:close/>
                <a:moveTo>
                  <a:pt x="56020" y="0"/>
                </a:moveTo>
                <a:cubicBezTo>
                  <a:pt x="60030" y="10229"/>
                  <a:pt x="68101" y="10987"/>
                  <a:pt x="71216" y="13537"/>
                </a:cubicBezTo>
                <a:cubicBezTo>
                  <a:pt x="71592" y="18900"/>
                  <a:pt x="76056" y="26669"/>
                  <a:pt x="77539" y="30654"/>
                </a:cubicBezTo>
                <a:cubicBezTo>
                  <a:pt x="79459" y="36074"/>
                  <a:pt x="80407" y="39510"/>
                  <a:pt x="81965" y="44335"/>
                </a:cubicBezTo>
                <a:cubicBezTo>
                  <a:pt x="79298" y="45222"/>
                  <a:pt x="77407" y="47223"/>
                  <a:pt x="77502" y="50542"/>
                </a:cubicBezTo>
                <a:cubicBezTo>
                  <a:pt x="78270" y="64372"/>
                  <a:pt x="104556" y="66821"/>
                  <a:pt x="113543" y="84253"/>
                </a:cubicBezTo>
                <a:cubicBezTo>
                  <a:pt x="117924" y="90447"/>
                  <a:pt x="115440" y="100191"/>
                  <a:pt x="111917" y="100984"/>
                </a:cubicBezTo>
                <a:cubicBezTo>
                  <a:pt x="106949" y="100839"/>
                  <a:pt x="105417" y="98410"/>
                  <a:pt x="99094" y="97401"/>
                </a:cubicBezTo>
                <a:cubicBezTo>
                  <a:pt x="96926" y="108610"/>
                  <a:pt x="94737" y="116281"/>
                  <a:pt x="91967" y="120000"/>
                </a:cubicBezTo>
                <a:cubicBezTo>
                  <a:pt x="89196" y="119534"/>
                  <a:pt x="84449" y="111629"/>
                  <a:pt x="86175" y="96087"/>
                </a:cubicBezTo>
                <a:cubicBezTo>
                  <a:pt x="82739" y="102103"/>
                  <a:pt x="77116" y="113707"/>
                  <a:pt x="72230" y="116331"/>
                </a:cubicBezTo>
                <a:cubicBezTo>
                  <a:pt x="68436" y="111865"/>
                  <a:pt x="67525" y="103413"/>
                  <a:pt x="68475" y="97170"/>
                </a:cubicBezTo>
                <a:cubicBezTo>
                  <a:pt x="65453" y="100528"/>
                  <a:pt x="61303" y="104378"/>
                  <a:pt x="57178" y="104998"/>
                </a:cubicBezTo>
                <a:cubicBezTo>
                  <a:pt x="52571" y="94193"/>
                  <a:pt x="55823" y="86414"/>
                  <a:pt x="58804" y="80795"/>
                </a:cubicBezTo>
                <a:cubicBezTo>
                  <a:pt x="45977" y="85117"/>
                  <a:pt x="38299" y="81227"/>
                  <a:pt x="27640" y="76905"/>
                </a:cubicBezTo>
                <a:cubicBezTo>
                  <a:pt x="19420" y="74744"/>
                  <a:pt x="11742" y="66533"/>
                  <a:pt x="0" y="66965"/>
                </a:cubicBezTo>
                <a:lnTo>
                  <a:pt x="542" y="11212"/>
                </a:lnTo>
                <a:cubicBezTo>
                  <a:pt x="30011" y="15534"/>
                  <a:pt x="47045" y="1905"/>
                  <a:pt x="56020" y="0"/>
                </a:cubicBezTo>
                <a:close/>
              </a:path>
            </a:pathLst>
          </a:custGeom>
          <a:gradFill>
            <a:gsLst>
              <a:gs pos="0">
                <a:srgbClr val="F8D185"/>
              </a:gs>
              <a:gs pos="100000">
                <a:srgbClr val="F8D185"/>
              </a:gs>
            </a:gsLst>
            <a:lin ang="19799999" scaled="0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Shape 734"/>
          <p:cNvSpPr txBox="1"/>
          <p:nvPr/>
        </p:nvSpPr>
        <p:spPr>
          <a:xfrm>
            <a:off x="5053971" y="1600369"/>
            <a:ext cx="6724372" cy="354628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r>
              <a:rPr lang="uk-UA" sz="32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вибір </a:t>
            </a:r>
            <a:r>
              <a:rPr lang="uk-UA" sz="3200" i="1" dirty="0">
                <a:solidFill>
                  <a:srgbClr val="002060"/>
                </a:solidFill>
                <a:latin typeface="Uk_Bukvarnaya" panose="020B0404040404040404" pitchFamily="34" charset="0"/>
              </a:rPr>
              <a:t>ефективних методів, прийомів і форм роботи, які в процесі формування </a:t>
            </a:r>
            <a:r>
              <a:rPr lang="uk-UA" sz="3200" i="1" dirty="0" err="1">
                <a:solidFill>
                  <a:srgbClr val="002060"/>
                </a:solidFill>
                <a:latin typeface="Uk_Bukvarnaya" panose="020B0404040404040404" pitchFamily="34" charset="0"/>
              </a:rPr>
              <a:t>інтерсуб’єктної</a:t>
            </a:r>
            <a:r>
              <a:rPr lang="uk-UA" sz="3200" i="1" dirty="0">
                <a:solidFill>
                  <a:srgbClr val="002060"/>
                </a:solidFill>
                <a:latin typeface="Uk_Bukvarnaya" panose="020B0404040404040404" pitchFamily="34" charset="0"/>
              </a:rPr>
              <a:t> та інтерактивної взаємодії на </a:t>
            </a:r>
            <a:r>
              <a:rPr lang="uk-UA" sz="3200" i="1" dirty="0" err="1">
                <a:solidFill>
                  <a:srgbClr val="002060"/>
                </a:solidFill>
                <a:latin typeface="Uk_Bukvarnaya" panose="020B0404040404040404" pitchFamily="34" charset="0"/>
              </a:rPr>
              <a:t>уроках</a:t>
            </a:r>
            <a:r>
              <a:rPr lang="uk-UA" sz="3200" i="1" dirty="0">
                <a:solidFill>
                  <a:srgbClr val="002060"/>
                </a:solidFill>
                <a:latin typeface="Uk_Bukvarnaya" panose="020B0404040404040404" pitchFamily="34" charset="0"/>
              </a:rPr>
              <a:t> української словесності забезпечують рух до «</a:t>
            </a:r>
            <a:r>
              <a:rPr lang="uk-UA" sz="3200" i="1" dirty="0" err="1">
                <a:solidFill>
                  <a:srgbClr val="002060"/>
                </a:solidFill>
                <a:latin typeface="Uk_Bukvarnaya" panose="020B0404040404040404" pitchFamily="34" charset="0"/>
              </a:rPr>
              <a:t>акме</a:t>
            </a:r>
            <a:r>
              <a:rPr lang="uk-UA" sz="3200" i="1" dirty="0">
                <a:solidFill>
                  <a:srgbClr val="002060"/>
                </a:solidFill>
                <a:latin typeface="Uk_Bukvarnaya" panose="020B0404040404040404" pitchFamily="34" charset="0"/>
              </a:rPr>
              <a:t>» учителя й </a:t>
            </a:r>
            <a:r>
              <a:rPr lang="uk-UA" sz="32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учня</a:t>
            </a:r>
            <a:endParaRPr lang="uk-UA" sz="32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sp>
        <p:nvSpPr>
          <p:cNvPr id="746" name="Shape 746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uk-UA" sz="5400" dirty="0" err="1">
                <a:solidFill>
                  <a:srgbClr val="32AEB8"/>
                </a:solidFill>
                <a:latin typeface="Uk_Bruskovaya" panose="02070404040404040404" pitchFamily="18" charset="0"/>
              </a:rPr>
              <a:t>Новаційна</a:t>
            </a:r>
            <a:r>
              <a:rPr lang="uk-UA" sz="5400" dirty="0">
                <a:solidFill>
                  <a:srgbClr val="32AEB8"/>
                </a:solidFill>
                <a:latin typeface="Uk_Bruskovaya" panose="02070404040404040404" pitchFamily="18" charset="0"/>
              </a:rPr>
              <a:t> значущість досвіду 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5219579" y="3610127"/>
            <a:ext cx="3177700" cy="94975"/>
            <a:chOff x="5819844" y="4898233"/>
            <a:chExt cx="3177700" cy="94975"/>
          </a:xfrm>
        </p:grpSpPr>
        <p:sp>
          <p:nvSpPr>
            <p:cNvPr id="60" name="Shape 107"/>
            <p:cNvSpPr/>
            <p:nvPr/>
          </p:nvSpPr>
          <p:spPr>
            <a:xfrm>
              <a:off x="5819844" y="4898233"/>
              <a:ext cx="3153375" cy="34500"/>
            </a:xfrm>
            <a:custGeom>
              <a:avLst/>
              <a:gdLst/>
              <a:ahLst/>
              <a:cxnLst/>
              <a:rect l="0" t="0" r="0" b="0"/>
              <a:pathLst>
                <a:path w="126135" h="1380" extrusionOk="0">
                  <a:moveTo>
                    <a:pt x="0" y="973"/>
                  </a:moveTo>
                  <a:cubicBezTo>
                    <a:pt x="29074" y="973"/>
                    <a:pt x="58157" y="273"/>
                    <a:pt x="87224" y="973"/>
                  </a:cubicBezTo>
                  <a:cubicBezTo>
                    <a:pt x="100194" y="1285"/>
                    <a:pt x="113311" y="1974"/>
                    <a:pt x="126135" y="0"/>
                  </a:cubicBezTo>
                </a:path>
              </a:pathLst>
            </a:custGeom>
            <a:noFill/>
            <a:ln w="9525" cap="flat" cmpd="sng">
              <a:solidFill>
                <a:srgbClr val="90DCE2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61" name="Shape 108"/>
            <p:cNvSpPr/>
            <p:nvPr/>
          </p:nvSpPr>
          <p:spPr>
            <a:xfrm>
              <a:off x="5819844" y="4951783"/>
              <a:ext cx="3177700" cy="41425"/>
            </a:xfrm>
            <a:custGeom>
              <a:avLst/>
              <a:gdLst/>
              <a:ahLst/>
              <a:cxnLst/>
              <a:rect l="0" t="0" r="0" b="0"/>
              <a:pathLst>
                <a:path w="127108" h="1657" extrusionOk="0">
                  <a:moveTo>
                    <a:pt x="0" y="1657"/>
                  </a:moveTo>
                  <a:cubicBezTo>
                    <a:pt x="42249" y="-1531"/>
                    <a:pt x="84738" y="1008"/>
                    <a:pt x="127108" y="1008"/>
                  </a:cubicBezTo>
                </a:path>
              </a:pathLst>
            </a:custGeom>
            <a:noFill/>
            <a:ln w="9525" cap="flat" cmpd="sng">
              <a:solidFill>
                <a:srgbClr val="90DCE2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40" name="Группа 39"/>
          <p:cNvGrpSpPr/>
          <p:nvPr/>
        </p:nvGrpSpPr>
        <p:grpSpPr>
          <a:xfrm>
            <a:off x="8686799" y="2147269"/>
            <a:ext cx="2097093" cy="101850"/>
            <a:chOff x="5819844" y="4898233"/>
            <a:chExt cx="3177700" cy="94975"/>
          </a:xfrm>
        </p:grpSpPr>
        <p:sp>
          <p:nvSpPr>
            <p:cNvPr id="41" name="Shape 107"/>
            <p:cNvSpPr/>
            <p:nvPr/>
          </p:nvSpPr>
          <p:spPr>
            <a:xfrm>
              <a:off x="5819844" y="4898233"/>
              <a:ext cx="3153375" cy="34500"/>
            </a:xfrm>
            <a:custGeom>
              <a:avLst/>
              <a:gdLst/>
              <a:ahLst/>
              <a:cxnLst/>
              <a:rect l="0" t="0" r="0" b="0"/>
              <a:pathLst>
                <a:path w="126135" h="1380" extrusionOk="0">
                  <a:moveTo>
                    <a:pt x="0" y="973"/>
                  </a:moveTo>
                  <a:cubicBezTo>
                    <a:pt x="29074" y="973"/>
                    <a:pt x="58157" y="273"/>
                    <a:pt x="87224" y="973"/>
                  </a:cubicBezTo>
                  <a:cubicBezTo>
                    <a:pt x="100194" y="1285"/>
                    <a:pt x="113311" y="1974"/>
                    <a:pt x="126135" y="0"/>
                  </a:cubicBezTo>
                </a:path>
              </a:pathLst>
            </a:custGeom>
            <a:noFill/>
            <a:ln w="9525" cap="flat" cmpd="sng">
              <a:solidFill>
                <a:srgbClr val="90DCE2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42" name="Shape 108"/>
            <p:cNvSpPr/>
            <p:nvPr/>
          </p:nvSpPr>
          <p:spPr>
            <a:xfrm>
              <a:off x="5819844" y="4951783"/>
              <a:ext cx="3177700" cy="41425"/>
            </a:xfrm>
            <a:custGeom>
              <a:avLst/>
              <a:gdLst/>
              <a:ahLst/>
              <a:cxnLst/>
              <a:rect l="0" t="0" r="0" b="0"/>
              <a:pathLst>
                <a:path w="127108" h="1657" extrusionOk="0">
                  <a:moveTo>
                    <a:pt x="0" y="1657"/>
                  </a:moveTo>
                  <a:cubicBezTo>
                    <a:pt x="42249" y="-1531"/>
                    <a:pt x="84738" y="1008"/>
                    <a:pt x="127108" y="1008"/>
                  </a:cubicBezTo>
                </a:path>
              </a:pathLst>
            </a:custGeom>
            <a:noFill/>
            <a:ln w="9525" cap="flat" cmpd="sng">
              <a:solidFill>
                <a:srgbClr val="90DCE2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43" name="Группа 42"/>
          <p:cNvGrpSpPr/>
          <p:nvPr/>
        </p:nvGrpSpPr>
        <p:grpSpPr>
          <a:xfrm>
            <a:off x="4938458" y="2601219"/>
            <a:ext cx="2097093" cy="101850"/>
            <a:chOff x="5819844" y="4898233"/>
            <a:chExt cx="3177700" cy="94975"/>
          </a:xfrm>
        </p:grpSpPr>
        <p:sp>
          <p:nvSpPr>
            <p:cNvPr id="44" name="Shape 107"/>
            <p:cNvSpPr/>
            <p:nvPr/>
          </p:nvSpPr>
          <p:spPr>
            <a:xfrm>
              <a:off x="5819844" y="4898233"/>
              <a:ext cx="3153375" cy="34500"/>
            </a:xfrm>
            <a:custGeom>
              <a:avLst/>
              <a:gdLst/>
              <a:ahLst/>
              <a:cxnLst/>
              <a:rect l="0" t="0" r="0" b="0"/>
              <a:pathLst>
                <a:path w="126135" h="1380" extrusionOk="0">
                  <a:moveTo>
                    <a:pt x="0" y="973"/>
                  </a:moveTo>
                  <a:cubicBezTo>
                    <a:pt x="29074" y="973"/>
                    <a:pt x="58157" y="273"/>
                    <a:pt x="87224" y="973"/>
                  </a:cubicBezTo>
                  <a:cubicBezTo>
                    <a:pt x="100194" y="1285"/>
                    <a:pt x="113311" y="1974"/>
                    <a:pt x="126135" y="0"/>
                  </a:cubicBezTo>
                </a:path>
              </a:pathLst>
            </a:custGeom>
            <a:noFill/>
            <a:ln w="9525" cap="flat" cmpd="sng">
              <a:solidFill>
                <a:srgbClr val="90DCE2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45" name="Shape 108"/>
            <p:cNvSpPr/>
            <p:nvPr/>
          </p:nvSpPr>
          <p:spPr>
            <a:xfrm>
              <a:off x="5819844" y="4951783"/>
              <a:ext cx="3177700" cy="41425"/>
            </a:xfrm>
            <a:custGeom>
              <a:avLst/>
              <a:gdLst/>
              <a:ahLst/>
              <a:cxnLst/>
              <a:rect l="0" t="0" r="0" b="0"/>
              <a:pathLst>
                <a:path w="127108" h="1657" extrusionOk="0">
                  <a:moveTo>
                    <a:pt x="0" y="1657"/>
                  </a:moveTo>
                  <a:cubicBezTo>
                    <a:pt x="42249" y="-1531"/>
                    <a:pt x="84738" y="1008"/>
                    <a:pt x="127108" y="1008"/>
                  </a:cubicBezTo>
                </a:path>
              </a:pathLst>
            </a:custGeom>
            <a:noFill/>
            <a:ln w="9525" cap="flat" cmpd="sng">
              <a:solidFill>
                <a:srgbClr val="90DCE2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46" name="Группа 45"/>
          <p:cNvGrpSpPr/>
          <p:nvPr/>
        </p:nvGrpSpPr>
        <p:grpSpPr>
          <a:xfrm>
            <a:off x="7176280" y="2627160"/>
            <a:ext cx="2097093" cy="101850"/>
            <a:chOff x="5819844" y="4898233"/>
            <a:chExt cx="3177700" cy="94975"/>
          </a:xfrm>
        </p:grpSpPr>
        <p:sp>
          <p:nvSpPr>
            <p:cNvPr id="51" name="Shape 107"/>
            <p:cNvSpPr/>
            <p:nvPr/>
          </p:nvSpPr>
          <p:spPr>
            <a:xfrm>
              <a:off x="5819844" y="4898233"/>
              <a:ext cx="3153375" cy="34500"/>
            </a:xfrm>
            <a:custGeom>
              <a:avLst/>
              <a:gdLst/>
              <a:ahLst/>
              <a:cxnLst/>
              <a:rect l="0" t="0" r="0" b="0"/>
              <a:pathLst>
                <a:path w="126135" h="1380" extrusionOk="0">
                  <a:moveTo>
                    <a:pt x="0" y="973"/>
                  </a:moveTo>
                  <a:cubicBezTo>
                    <a:pt x="29074" y="973"/>
                    <a:pt x="58157" y="273"/>
                    <a:pt x="87224" y="973"/>
                  </a:cubicBezTo>
                  <a:cubicBezTo>
                    <a:pt x="100194" y="1285"/>
                    <a:pt x="113311" y="1974"/>
                    <a:pt x="126135" y="0"/>
                  </a:cubicBezTo>
                </a:path>
              </a:pathLst>
            </a:custGeom>
            <a:noFill/>
            <a:ln w="9525" cap="flat" cmpd="sng">
              <a:solidFill>
                <a:srgbClr val="90DCE2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52" name="Shape 108"/>
            <p:cNvSpPr/>
            <p:nvPr/>
          </p:nvSpPr>
          <p:spPr>
            <a:xfrm>
              <a:off x="5819844" y="4951783"/>
              <a:ext cx="3177700" cy="41425"/>
            </a:xfrm>
            <a:custGeom>
              <a:avLst/>
              <a:gdLst/>
              <a:ahLst/>
              <a:cxnLst/>
              <a:rect l="0" t="0" r="0" b="0"/>
              <a:pathLst>
                <a:path w="127108" h="1657" extrusionOk="0">
                  <a:moveTo>
                    <a:pt x="0" y="1657"/>
                  </a:moveTo>
                  <a:cubicBezTo>
                    <a:pt x="42249" y="-1531"/>
                    <a:pt x="84738" y="1008"/>
                    <a:pt x="127108" y="1008"/>
                  </a:cubicBezTo>
                </a:path>
              </a:pathLst>
            </a:custGeom>
            <a:noFill/>
            <a:ln w="9525" cap="flat" cmpd="sng">
              <a:solidFill>
                <a:srgbClr val="90DCE2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53" name="Группа 52"/>
          <p:cNvGrpSpPr/>
          <p:nvPr/>
        </p:nvGrpSpPr>
        <p:grpSpPr>
          <a:xfrm>
            <a:off x="5053971" y="4099333"/>
            <a:ext cx="3177700" cy="94975"/>
            <a:chOff x="5819844" y="4898233"/>
            <a:chExt cx="3177700" cy="94975"/>
          </a:xfrm>
        </p:grpSpPr>
        <p:sp>
          <p:nvSpPr>
            <p:cNvPr id="54" name="Shape 107"/>
            <p:cNvSpPr/>
            <p:nvPr/>
          </p:nvSpPr>
          <p:spPr>
            <a:xfrm>
              <a:off x="5819844" y="4898233"/>
              <a:ext cx="3153375" cy="34500"/>
            </a:xfrm>
            <a:custGeom>
              <a:avLst/>
              <a:gdLst/>
              <a:ahLst/>
              <a:cxnLst/>
              <a:rect l="0" t="0" r="0" b="0"/>
              <a:pathLst>
                <a:path w="126135" h="1380" extrusionOk="0">
                  <a:moveTo>
                    <a:pt x="0" y="973"/>
                  </a:moveTo>
                  <a:cubicBezTo>
                    <a:pt x="29074" y="973"/>
                    <a:pt x="58157" y="273"/>
                    <a:pt x="87224" y="973"/>
                  </a:cubicBezTo>
                  <a:cubicBezTo>
                    <a:pt x="100194" y="1285"/>
                    <a:pt x="113311" y="1974"/>
                    <a:pt x="126135" y="0"/>
                  </a:cubicBezTo>
                </a:path>
              </a:pathLst>
            </a:custGeom>
            <a:noFill/>
            <a:ln w="9525" cap="flat" cmpd="sng">
              <a:solidFill>
                <a:srgbClr val="90DCE2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55" name="Shape 108"/>
            <p:cNvSpPr/>
            <p:nvPr/>
          </p:nvSpPr>
          <p:spPr>
            <a:xfrm>
              <a:off x="5819844" y="4951783"/>
              <a:ext cx="3177700" cy="41425"/>
            </a:xfrm>
            <a:custGeom>
              <a:avLst/>
              <a:gdLst/>
              <a:ahLst/>
              <a:cxnLst/>
              <a:rect l="0" t="0" r="0" b="0"/>
              <a:pathLst>
                <a:path w="127108" h="1657" extrusionOk="0">
                  <a:moveTo>
                    <a:pt x="0" y="1657"/>
                  </a:moveTo>
                  <a:cubicBezTo>
                    <a:pt x="42249" y="-1531"/>
                    <a:pt x="84738" y="1008"/>
                    <a:pt x="127108" y="1008"/>
                  </a:cubicBezTo>
                </a:path>
              </a:pathLst>
            </a:custGeom>
            <a:noFill/>
            <a:ln w="9525" cap="flat" cmpd="sng">
              <a:solidFill>
                <a:srgbClr val="90DCE2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</p:spTree>
    <p:extLst>
      <p:ext uri="{BB962C8B-B14F-4D97-AF65-F5344CB8AC3E}">
        <p14:creationId xmlns:p14="http://schemas.microsoft.com/office/powerpoint/2010/main" val="16724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3430560" y="1618017"/>
            <a:ext cx="7695137" cy="9811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3430559" y="3033104"/>
            <a:ext cx="7695137" cy="10341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3430559" y="4501187"/>
            <a:ext cx="7695137" cy="19763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" name="Shape 280"/>
          <p:cNvGrpSpPr/>
          <p:nvPr/>
        </p:nvGrpSpPr>
        <p:grpSpPr>
          <a:xfrm>
            <a:off x="1014404" y="1218884"/>
            <a:ext cx="1403157" cy="4928439"/>
            <a:chOff x="4058859" y="987782"/>
            <a:chExt cx="1052368" cy="3696329"/>
          </a:xfrm>
        </p:grpSpPr>
        <p:sp>
          <p:nvSpPr>
            <p:cNvPr id="281" name="Shape 281"/>
            <p:cNvSpPr/>
            <p:nvPr/>
          </p:nvSpPr>
          <p:spPr>
            <a:xfrm rot="36931">
              <a:off x="4276045" y="3801165"/>
              <a:ext cx="592195" cy="86302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9312"/>
                  </a:lnTo>
                  <a:lnTo>
                    <a:pt x="119932" y="19312"/>
                  </a:lnTo>
                  <a:lnTo>
                    <a:pt x="59999" y="120000"/>
                  </a:lnTo>
                  <a:lnTo>
                    <a:pt x="67" y="19312"/>
                  </a:lnTo>
                  <a:lnTo>
                    <a:pt x="0" y="19312"/>
                  </a:lnTo>
                  <a:lnTo>
                    <a:pt x="0" y="19199"/>
                  </a:lnTo>
                  <a:close/>
                </a:path>
              </a:pathLst>
            </a:custGeom>
            <a:gradFill>
              <a:gsLst>
                <a:gs pos="0">
                  <a:srgbClr val="F9B57C"/>
                </a:gs>
                <a:gs pos="100000">
                  <a:srgbClr val="F9B57C"/>
                </a:gs>
              </a:gsLst>
              <a:lin ang="19799999" scaled="0"/>
            </a:gra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4468857" y="3793500"/>
              <a:ext cx="200342" cy="8728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4012"/>
                  </a:lnTo>
                  <a:lnTo>
                    <a:pt x="63584" y="119999"/>
                  </a:lnTo>
                  <a:lnTo>
                    <a:pt x="89" y="19095"/>
                  </a:lnTo>
                  <a:lnTo>
                    <a:pt x="0" y="19095"/>
                  </a:lnTo>
                  <a:lnTo>
                    <a:pt x="0" y="1898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BC9A0"/>
                </a:gs>
                <a:gs pos="100000">
                  <a:srgbClr val="FBC9A0"/>
                </a:gs>
              </a:gsLst>
              <a:lin ang="19799999" scaled="0"/>
            </a:gra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>
              <a:off x="4291066" y="1891296"/>
              <a:ext cx="196906" cy="20113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708" y="0"/>
                  </a:lnTo>
                  <a:lnTo>
                    <a:pt x="120000" y="3787"/>
                  </a:lnTo>
                  <a:lnTo>
                    <a:pt x="120000" y="120000"/>
                  </a:lnTo>
                  <a:lnTo>
                    <a:pt x="117742" y="120000"/>
                  </a:lnTo>
                  <a:cubicBezTo>
                    <a:pt x="111637" y="116604"/>
                    <a:pt x="88069" y="114098"/>
                    <a:pt x="60000" y="114098"/>
                  </a:cubicBezTo>
                  <a:cubicBezTo>
                    <a:pt x="31930" y="114098"/>
                    <a:pt x="8363" y="116604"/>
                    <a:pt x="2258" y="120000"/>
                  </a:cubicBezTo>
                  <a:lnTo>
                    <a:pt x="0" y="120000"/>
                  </a:lnTo>
                  <a:close/>
                </a:path>
              </a:pathLst>
            </a:custGeom>
            <a:gradFill>
              <a:gsLst>
                <a:gs pos="0">
                  <a:srgbClr val="BCEAED"/>
                </a:gs>
                <a:gs pos="100000">
                  <a:srgbClr val="BCEAED"/>
                </a:gs>
              </a:gsLst>
              <a:lin ang="19799999" scaled="0"/>
            </a:gra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86591" y="1953886"/>
              <a:ext cx="196906" cy="19509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2125" y="4092"/>
                  </a:lnTo>
                  <a:lnTo>
                    <a:pt x="120000" y="279"/>
                  </a:lnTo>
                  <a:lnTo>
                    <a:pt x="120000" y="120000"/>
                  </a:lnTo>
                  <a:lnTo>
                    <a:pt x="117742" y="120000"/>
                  </a:lnTo>
                  <a:cubicBezTo>
                    <a:pt x="111637" y="116499"/>
                    <a:pt x="88069" y="113915"/>
                    <a:pt x="60000" y="113915"/>
                  </a:cubicBezTo>
                  <a:cubicBezTo>
                    <a:pt x="31930" y="113915"/>
                    <a:pt x="8363" y="116499"/>
                    <a:pt x="2258" y="120000"/>
                  </a:cubicBezTo>
                  <a:lnTo>
                    <a:pt x="0" y="120000"/>
                  </a:lnTo>
                  <a:close/>
                </a:path>
              </a:pathLst>
            </a:custGeom>
            <a:gradFill>
              <a:gsLst>
                <a:gs pos="0">
                  <a:srgbClr val="90DCE2"/>
                </a:gs>
                <a:gs pos="100000">
                  <a:srgbClr val="90DCE2"/>
                </a:gs>
              </a:gsLst>
              <a:lin ang="19799999" scaled="0"/>
            </a:gra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>
              <a:off x="4683483" y="1895514"/>
              <a:ext cx="196906" cy="20113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77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17742" y="120000"/>
                  </a:lnTo>
                  <a:cubicBezTo>
                    <a:pt x="111637" y="116604"/>
                    <a:pt x="88069" y="114098"/>
                    <a:pt x="60000" y="114098"/>
                  </a:cubicBezTo>
                  <a:cubicBezTo>
                    <a:pt x="31930" y="114098"/>
                    <a:pt x="8363" y="116604"/>
                    <a:pt x="2258" y="120000"/>
                  </a:cubicBezTo>
                  <a:lnTo>
                    <a:pt x="0" y="120000"/>
                  </a:lnTo>
                  <a:lnTo>
                    <a:pt x="0" y="3754"/>
                  </a:lnTo>
                  <a:close/>
                </a:path>
              </a:pathLst>
            </a:custGeom>
            <a:solidFill>
              <a:srgbClr val="32AEB8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 rot="10800000">
              <a:off x="4468813" y="4423239"/>
              <a:ext cx="196906" cy="260871"/>
            </a:xfrm>
            <a:prstGeom prst="triangle">
              <a:avLst>
                <a:gd name="adj" fmla="val 50000"/>
              </a:avLst>
            </a:prstGeom>
            <a:solidFill>
              <a:srgbClr val="3F3F3F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 rot="-5400000">
              <a:off x="4098945" y="947696"/>
              <a:ext cx="972197" cy="10523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114" y="23995"/>
                  </a:moveTo>
                  <a:lnTo>
                    <a:pt x="26681" y="59999"/>
                  </a:lnTo>
                  <a:lnTo>
                    <a:pt x="52114" y="96003"/>
                  </a:lnTo>
                  <a:lnTo>
                    <a:pt x="25433" y="96003"/>
                  </a:lnTo>
                  <a:lnTo>
                    <a:pt x="0" y="59999"/>
                  </a:lnTo>
                  <a:lnTo>
                    <a:pt x="25433" y="23995"/>
                  </a:lnTo>
                  <a:close/>
                  <a:moveTo>
                    <a:pt x="119999" y="60000"/>
                  </a:moveTo>
                  <a:lnTo>
                    <a:pt x="76696" y="120000"/>
                  </a:lnTo>
                  <a:lnTo>
                    <a:pt x="71450" y="112731"/>
                  </a:lnTo>
                  <a:lnTo>
                    <a:pt x="44503" y="112731"/>
                  </a:lnTo>
                  <a:cubicBezTo>
                    <a:pt x="43660" y="114688"/>
                    <a:pt x="41587" y="116065"/>
                    <a:pt x="39167" y="116065"/>
                  </a:cubicBezTo>
                  <a:cubicBezTo>
                    <a:pt x="37038" y="116065"/>
                    <a:pt x="35178" y="115000"/>
                    <a:pt x="34259" y="113372"/>
                  </a:cubicBezTo>
                  <a:lnTo>
                    <a:pt x="12122" y="117398"/>
                  </a:lnTo>
                  <a:lnTo>
                    <a:pt x="12122" y="104063"/>
                  </a:lnTo>
                  <a:lnTo>
                    <a:pt x="34259" y="108089"/>
                  </a:lnTo>
                  <a:cubicBezTo>
                    <a:pt x="35178" y="106461"/>
                    <a:pt x="37038" y="105397"/>
                    <a:pt x="39167" y="105397"/>
                  </a:cubicBezTo>
                  <a:cubicBezTo>
                    <a:pt x="41587" y="105397"/>
                    <a:pt x="43660" y="106773"/>
                    <a:pt x="44503" y="108730"/>
                  </a:cubicBezTo>
                  <a:lnTo>
                    <a:pt x="68563" y="108730"/>
                  </a:lnTo>
                  <a:lnTo>
                    <a:pt x="33393" y="60000"/>
                  </a:lnTo>
                  <a:lnTo>
                    <a:pt x="76696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1" name="Shape 291"/>
          <p:cNvSpPr txBox="1"/>
          <p:nvPr/>
        </p:nvSpPr>
        <p:spPr>
          <a:xfrm>
            <a:off x="3708981" y="1585927"/>
            <a:ext cx="7219214" cy="410369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lvl="0"/>
            <a:r>
              <a:rPr lang="uk-UA" sz="28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впровадження </a:t>
            </a:r>
            <a:r>
              <a:rPr lang="uk-UA" sz="2800" i="1" dirty="0" err="1" smtClean="0">
                <a:solidFill>
                  <a:srgbClr val="002060"/>
                </a:solidFill>
                <a:latin typeface="Uk_Bukvarnaya" panose="020B0404040404040404" pitchFamily="34" charset="0"/>
              </a:rPr>
              <a:t>акмеологічного</a:t>
            </a:r>
            <a:r>
              <a:rPr lang="uk-UA" sz="28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 підходу в шкільну практику</a:t>
            </a:r>
            <a:endParaRPr lang="uk-UA" sz="28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3708980" y="3039008"/>
            <a:ext cx="7416716" cy="410369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lvl="0"/>
            <a:r>
              <a:rPr lang="ru-RU" sz="2800" i="1" dirty="0">
                <a:solidFill>
                  <a:srgbClr val="002060"/>
                </a:solidFill>
              </a:rPr>
              <a:t>м</a:t>
            </a:r>
            <a:r>
              <a:rPr lang="uk-UA" sz="2800" i="1" dirty="0" err="1">
                <a:solidFill>
                  <a:srgbClr val="002060"/>
                </a:solidFill>
              </a:rPr>
              <a:t>етодика</a:t>
            </a:r>
            <a:r>
              <a:rPr lang="uk-UA" sz="2800" i="1" dirty="0">
                <a:solidFill>
                  <a:srgbClr val="002060"/>
                </a:solidFill>
              </a:rPr>
              <a:t> </a:t>
            </a:r>
            <a:r>
              <a:rPr lang="uk-UA" sz="2800" i="1" dirty="0" err="1">
                <a:solidFill>
                  <a:srgbClr val="002060"/>
                </a:solidFill>
              </a:rPr>
              <a:t>інтерсуб</a:t>
            </a:r>
            <a:r>
              <a:rPr lang="ru-RU" sz="2800" i="1" dirty="0">
                <a:solidFill>
                  <a:srgbClr val="002060"/>
                </a:solidFill>
              </a:rPr>
              <a:t>’</a:t>
            </a:r>
            <a:r>
              <a:rPr lang="uk-UA" sz="2800" i="1" dirty="0" err="1">
                <a:solidFill>
                  <a:srgbClr val="002060"/>
                </a:solidFill>
              </a:rPr>
              <a:t>єктного</a:t>
            </a:r>
            <a:r>
              <a:rPr lang="uk-UA" sz="2800" i="1" dirty="0">
                <a:solidFill>
                  <a:srgbClr val="002060"/>
                </a:solidFill>
              </a:rPr>
              <a:t> навчання на </a:t>
            </a:r>
            <a:r>
              <a:rPr lang="uk-UA" sz="2800" i="1" dirty="0" err="1">
                <a:solidFill>
                  <a:srgbClr val="002060"/>
                </a:solidFill>
              </a:rPr>
              <a:t>уроках</a:t>
            </a:r>
            <a:r>
              <a:rPr lang="uk-UA" sz="2800" i="1" dirty="0">
                <a:solidFill>
                  <a:srgbClr val="002060"/>
                </a:solidFill>
              </a:rPr>
              <a:t> української </a:t>
            </a:r>
            <a:r>
              <a:rPr lang="uk-UA" sz="2800" i="1" dirty="0" smtClean="0">
                <a:solidFill>
                  <a:srgbClr val="002060"/>
                </a:solidFill>
              </a:rPr>
              <a:t>літератури</a:t>
            </a:r>
            <a:endParaRPr lang="uk-UA" sz="2800" i="1" dirty="0">
              <a:solidFill>
                <a:srgbClr val="002060"/>
              </a:solidFill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3708981" y="4563398"/>
            <a:ext cx="7416716" cy="1812524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lvl="0"/>
            <a:r>
              <a:rPr lang="uk-UA" sz="2800" i="1" dirty="0">
                <a:solidFill>
                  <a:srgbClr val="002060"/>
                </a:solidFill>
                <a:latin typeface="Uk_Bukvarnaya" panose="020B0404040404040404" pitchFamily="34" charset="0"/>
              </a:rPr>
              <a:t>частково </a:t>
            </a:r>
            <a:r>
              <a:rPr lang="uk-UA" sz="28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- </a:t>
            </a:r>
            <a:r>
              <a:rPr lang="uk-UA" sz="2800" i="1" dirty="0" err="1">
                <a:solidFill>
                  <a:srgbClr val="002060"/>
                </a:solidFill>
                <a:latin typeface="Uk_Bukvarnaya" panose="020B0404040404040404" pitchFamily="34" charset="0"/>
              </a:rPr>
              <a:t>макротехнологія</a:t>
            </a:r>
            <a:r>
              <a:rPr lang="uk-UA" sz="2800" i="1" dirty="0">
                <a:solidFill>
                  <a:srgbClr val="002060"/>
                </a:solidFill>
                <a:latin typeface="Uk_Bukvarnaya" panose="020B0404040404040404" pitchFamily="34" charset="0"/>
              </a:rPr>
              <a:t> «</a:t>
            </a:r>
            <a:r>
              <a:rPr lang="uk-UA" sz="2800" i="1" dirty="0" err="1">
                <a:solidFill>
                  <a:srgbClr val="002060"/>
                </a:solidFill>
                <a:latin typeface="Uk_Bukvarnaya" panose="020B0404040404040404" pitchFamily="34" charset="0"/>
              </a:rPr>
              <a:t>Інтеракція</a:t>
            </a:r>
            <a:r>
              <a:rPr lang="uk-UA" sz="2800" i="1" dirty="0">
                <a:solidFill>
                  <a:srgbClr val="002060"/>
                </a:solidFill>
                <a:latin typeface="Uk_Bukvarnaya" panose="020B0404040404040404" pitchFamily="34" charset="0"/>
              </a:rPr>
              <a:t> </a:t>
            </a:r>
            <a:r>
              <a:rPr lang="uk-UA" sz="2800" i="1" dirty="0" err="1">
                <a:solidFill>
                  <a:srgbClr val="002060"/>
                </a:solidFill>
                <a:latin typeface="Uk_Bukvarnaya" panose="020B0404040404040404" pitchFamily="34" charset="0"/>
              </a:rPr>
              <a:t>різнотипових</a:t>
            </a:r>
            <a:r>
              <a:rPr lang="uk-UA" sz="2800" i="1" dirty="0">
                <a:solidFill>
                  <a:srgbClr val="002060"/>
                </a:solidFill>
                <a:latin typeface="Uk_Bukvarnaya" panose="020B0404040404040404" pitchFamily="34" charset="0"/>
              </a:rPr>
              <a:t> підходів до вивчення української мови</a:t>
            </a:r>
            <a:r>
              <a:rPr lang="uk-UA" sz="2800" i="1" dirty="0" smtClean="0">
                <a:solidFill>
                  <a:srgbClr val="002060"/>
                </a:solidFill>
                <a:latin typeface="Uk_Bukvarnaya" panose="020B0404040404040404" pitchFamily="34" charset="0"/>
              </a:rPr>
              <a:t>» та методика інтерактивного навчання</a:t>
            </a:r>
            <a:endParaRPr lang="uk-UA" sz="2800" i="1" dirty="0">
              <a:solidFill>
                <a:srgbClr val="002060"/>
              </a:solidFill>
              <a:latin typeface="Uk_Bukvarnaya" panose="020B0404040404040404" pitchFamily="34" charset="0"/>
            </a:endParaRPr>
          </a:p>
        </p:txBody>
      </p:sp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uk-UA" sz="5400" b="1" dirty="0">
                <a:solidFill>
                  <a:srgbClr val="32AEB8"/>
                </a:solidFill>
                <a:latin typeface="Uk_Bruskovaya" panose="02070404040404040404" pitchFamily="18" charset="0"/>
              </a:rPr>
              <a:t>Теоретичне під</a:t>
            </a:r>
            <a:r>
              <a:rPr lang="uk-UA" sz="5400" b="1" dirty="0">
                <a:solidFill>
                  <a:srgbClr val="32AE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</a:t>
            </a:r>
            <a:r>
              <a:rPr lang="uk-UA" sz="5400" b="1" dirty="0">
                <a:solidFill>
                  <a:srgbClr val="32AEB8"/>
                </a:solidFill>
                <a:latin typeface="Uk_Bruskovaya" panose="02070404040404040404" pitchFamily="18" charset="0"/>
              </a:rPr>
              <a:t>рунтя </a:t>
            </a:r>
            <a:r>
              <a:rPr lang="uk-UA" sz="5400" b="1" dirty="0" smtClean="0">
                <a:solidFill>
                  <a:srgbClr val="32AEB8"/>
                </a:solidFill>
                <a:latin typeface="Uk_Bruskovaya" panose="02070404040404040404" pitchFamily="18" charset="0"/>
              </a:rPr>
              <a:t>досвіду</a:t>
            </a:r>
            <a:endParaRPr lang="uk-UA" sz="5400" dirty="0">
              <a:solidFill>
                <a:srgbClr val="32AEB8"/>
              </a:solidFill>
              <a:latin typeface="Uk_Bruskovaya" panose="020704040404040404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393202" y="2070783"/>
            <a:ext cx="3177700" cy="94975"/>
            <a:chOff x="5667444" y="4745833"/>
            <a:chExt cx="3177700" cy="94975"/>
          </a:xfrm>
        </p:grpSpPr>
        <p:sp>
          <p:nvSpPr>
            <p:cNvPr id="34" name="Shape 107"/>
            <p:cNvSpPr/>
            <p:nvPr/>
          </p:nvSpPr>
          <p:spPr>
            <a:xfrm>
              <a:off x="5667444" y="4745833"/>
              <a:ext cx="3153375" cy="34500"/>
            </a:xfrm>
            <a:custGeom>
              <a:avLst/>
              <a:gdLst/>
              <a:ahLst/>
              <a:cxnLst/>
              <a:rect l="0" t="0" r="0" b="0"/>
              <a:pathLst>
                <a:path w="126135" h="1380" extrusionOk="0">
                  <a:moveTo>
                    <a:pt x="0" y="973"/>
                  </a:moveTo>
                  <a:cubicBezTo>
                    <a:pt x="29074" y="973"/>
                    <a:pt x="58157" y="273"/>
                    <a:pt x="87224" y="973"/>
                  </a:cubicBezTo>
                  <a:cubicBezTo>
                    <a:pt x="100194" y="1285"/>
                    <a:pt x="113311" y="1974"/>
                    <a:pt x="126135" y="0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35" name="Shape 108"/>
            <p:cNvSpPr/>
            <p:nvPr/>
          </p:nvSpPr>
          <p:spPr>
            <a:xfrm>
              <a:off x="5667444" y="4799383"/>
              <a:ext cx="3177700" cy="41425"/>
            </a:xfrm>
            <a:custGeom>
              <a:avLst/>
              <a:gdLst/>
              <a:ahLst/>
              <a:cxnLst/>
              <a:rect l="0" t="0" r="0" b="0"/>
              <a:pathLst>
                <a:path w="127108" h="1657" extrusionOk="0">
                  <a:moveTo>
                    <a:pt x="0" y="1657"/>
                  </a:moveTo>
                  <a:cubicBezTo>
                    <a:pt x="42249" y="-1531"/>
                    <a:pt x="84738" y="1008"/>
                    <a:pt x="127108" y="1008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37" name="Группа 36"/>
          <p:cNvGrpSpPr/>
          <p:nvPr/>
        </p:nvGrpSpPr>
        <p:grpSpPr>
          <a:xfrm>
            <a:off x="5489023" y="3502707"/>
            <a:ext cx="3177700" cy="94975"/>
            <a:chOff x="5667444" y="4745833"/>
            <a:chExt cx="3177700" cy="94975"/>
          </a:xfrm>
        </p:grpSpPr>
        <p:sp>
          <p:nvSpPr>
            <p:cNvPr id="38" name="Shape 107"/>
            <p:cNvSpPr/>
            <p:nvPr/>
          </p:nvSpPr>
          <p:spPr>
            <a:xfrm>
              <a:off x="5667444" y="4745833"/>
              <a:ext cx="3153375" cy="34500"/>
            </a:xfrm>
            <a:custGeom>
              <a:avLst/>
              <a:gdLst/>
              <a:ahLst/>
              <a:cxnLst/>
              <a:rect l="0" t="0" r="0" b="0"/>
              <a:pathLst>
                <a:path w="126135" h="1380" extrusionOk="0">
                  <a:moveTo>
                    <a:pt x="0" y="973"/>
                  </a:moveTo>
                  <a:cubicBezTo>
                    <a:pt x="29074" y="973"/>
                    <a:pt x="58157" y="273"/>
                    <a:pt x="87224" y="973"/>
                  </a:cubicBezTo>
                  <a:cubicBezTo>
                    <a:pt x="100194" y="1285"/>
                    <a:pt x="113311" y="1974"/>
                    <a:pt x="126135" y="0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39" name="Shape 108"/>
            <p:cNvSpPr/>
            <p:nvPr/>
          </p:nvSpPr>
          <p:spPr>
            <a:xfrm>
              <a:off x="5667444" y="4799383"/>
              <a:ext cx="3177700" cy="41425"/>
            </a:xfrm>
            <a:custGeom>
              <a:avLst/>
              <a:gdLst/>
              <a:ahLst/>
              <a:cxnLst/>
              <a:rect l="0" t="0" r="0" b="0"/>
              <a:pathLst>
                <a:path w="127108" h="1657" extrusionOk="0">
                  <a:moveTo>
                    <a:pt x="0" y="1657"/>
                  </a:moveTo>
                  <a:cubicBezTo>
                    <a:pt x="42249" y="-1531"/>
                    <a:pt x="84738" y="1008"/>
                    <a:pt x="127108" y="1008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23" name="Группа 22"/>
          <p:cNvGrpSpPr/>
          <p:nvPr/>
        </p:nvGrpSpPr>
        <p:grpSpPr>
          <a:xfrm>
            <a:off x="7750495" y="5010452"/>
            <a:ext cx="3177700" cy="94975"/>
            <a:chOff x="5667444" y="4745833"/>
            <a:chExt cx="3177700" cy="94975"/>
          </a:xfrm>
        </p:grpSpPr>
        <p:sp>
          <p:nvSpPr>
            <p:cNvPr id="24" name="Shape 107"/>
            <p:cNvSpPr/>
            <p:nvPr/>
          </p:nvSpPr>
          <p:spPr>
            <a:xfrm>
              <a:off x="5667444" y="4745833"/>
              <a:ext cx="3153375" cy="34500"/>
            </a:xfrm>
            <a:custGeom>
              <a:avLst/>
              <a:gdLst/>
              <a:ahLst/>
              <a:cxnLst/>
              <a:rect l="0" t="0" r="0" b="0"/>
              <a:pathLst>
                <a:path w="126135" h="1380" extrusionOk="0">
                  <a:moveTo>
                    <a:pt x="0" y="973"/>
                  </a:moveTo>
                  <a:cubicBezTo>
                    <a:pt x="29074" y="973"/>
                    <a:pt x="58157" y="273"/>
                    <a:pt x="87224" y="973"/>
                  </a:cubicBezTo>
                  <a:cubicBezTo>
                    <a:pt x="100194" y="1285"/>
                    <a:pt x="113311" y="1974"/>
                    <a:pt x="126135" y="0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5" name="Shape 108"/>
            <p:cNvSpPr/>
            <p:nvPr/>
          </p:nvSpPr>
          <p:spPr>
            <a:xfrm>
              <a:off x="5667444" y="4799383"/>
              <a:ext cx="3177700" cy="41425"/>
            </a:xfrm>
            <a:custGeom>
              <a:avLst/>
              <a:gdLst/>
              <a:ahLst/>
              <a:cxnLst/>
              <a:rect l="0" t="0" r="0" b="0"/>
              <a:pathLst>
                <a:path w="127108" h="1657" extrusionOk="0">
                  <a:moveTo>
                    <a:pt x="0" y="1657"/>
                  </a:moveTo>
                  <a:cubicBezTo>
                    <a:pt x="42249" y="-1531"/>
                    <a:pt x="84738" y="1008"/>
                    <a:pt x="127108" y="1008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  <p:grpSp>
        <p:nvGrpSpPr>
          <p:cNvPr id="26" name="Группа 25"/>
          <p:cNvGrpSpPr/>
          <p:nvPr/>
        </p:nvGrpSpPr>
        <p:grpSpPr>
          <a:xfrm>
            <a:off x="3708980" y="6280947"/>
            <a:ext cx="3177700" cy="94975"/>
            <a:chOff x="5667444" y="4745833"/>
            <a:chExt cx="3177700" cy="94975"/>
          </a:xfrm>
        </p:grpSpPr>
        <p:sp>
          <p:nvSpPr>
            <p:cNvPr id="27" name="Shape 107"/>
            <p:cNvSpPr/>
            <p:nvPr/>
          </p:nvSpPr>
          <p:spPr>
            <a:xfrm>
              <a:off x="5667444" y="4745833"/>
              <a:ext cx="3153375" cy="34500"/>
            </a:xfrm>
            <a:custGeom>
              <a:avLst/>
              <a:gdLst/>
              <a:ahLst/>
              <a:cxnLst/>
              <a:rect l="0" t="0" r="0" b="0"/>
              <a:pathLst>
                <a:path w="126135" h="1380" extrusionOk="0">
                  <a:moveTo>
                    <a:pt x="0" y="973"/>
                  </a:moveTo>
                  <a:cubicBezTo>
                    <a:pt x="29074" y="973"/>
                    <a:pt x="58157" y="273"/>
                    <a:pt x="87224" y="973"/>
                  </a:cubicBezTo>
                  <a:cubicBezTo>
                    <a:pt x="100194" y="1285"/>
                    <a:pt x="113311" y="1974"/>
                    <a:pt x="126135" y="0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sp>
        <p:sp>
          <p:nvSpPr>
            <p:cNvPr id="28" name="Shape 108"/>
            <p:cNvSpPr/>
            <p:nvPr/>
          </p:nvSpPr>
          <p:spPr>
            <a:xfrm>
              <a:off x="5667444" y="4799383"/>
              <a:ext cx="3177700" cy="41425"/>
            </a:xfrm>
            <a:custGeom>
              <a:avLst/>
              <a:gdLst/>
              <a:ahLst/>
              <a:cxnLst/>
              <a:rect l="0" t="0" r="0" b="0"/>
              <a:pathLst>
                <a:path w="127108" h="1657" extrusionOk="0">
                  <a:moveTo>
                    <a:pt x="0" y="1657"/>
                  </a:moveTo>
                  <a:cubicBezTo>
                    <a:pt x="42249" y="-1531"/>
                    <a:pt x="84738" y="1008"/>
                    <a:pt x="127108" y="1008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sp>
      </p:grpSp>
    </p:spTree>
    <p:extLst>
      <p:ext uri="{BB962C8B-B14F-4D97-AF65-F5344CB8AC3E}">
        <p14:creationId xmlns:p14="http://schemas.microsoft.com/office/powerpoint/2010/main" val="38569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 txBox="1"/>
          <p:nvPr/>
        </p:nvSpPr>
        <p:spPr>
          <a:xfrm>
            <a:off x="2474948" y="279806"/>
            <a:ext cx="9313035" cy="864096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defTabSz="1219170">
              <a:buClr>
                <a:srgbClr val="F2A40D"/>
              </a:buClr>
            </a:pPr>
            <a:r>
              <a:rPr lang="uk-UA" sz="4800" b="1" kern="0" dirty="0">
                <a:solidFill>
                  <a:srgbClr val="32AEB8"/>
                </a:solidFill>
                <a:latin typeface="Uk_Bruskovaya" panose="02070404040404040404" pitchFamily="18" charset="0"/>
                <a:ea typeface="Arial"/>
                <a:cs typeface="Arial"/>
                <a:sym typeface="Arial"/>
              </a:rPr>
              <a:t>Технологія реалізації провідної ідеї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991308" y="3714066"/>
            <a:ext cx="3930808" cy="2559724"/>
            <a:chOff x="2991308" y="3714066"/>
            <a:chExt cx="3930808" cy="2559724"/>
          </a:xfrm>
          <a:solidFill>
            <a:schemeClr val="accent1"/>
          </a:solidFill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2991308" y="3714066"/>
              <a:ext cx="3930808" cy="2559724"/>
            </a:xfrm>
            <a:prstGeom prst="triangle">
              <a:avLst>
                <a:gd name="adj" fmla="val 50567"/>
              </a:avLst>
            </a:prstGeom>
            <a:grpFill/>
            <a:ln>
              <a:solidFill>
                <a:srgbClr val="4646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F2A40D"/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580373" y="4850109"/>
              <a:ext cx="2752677" cy="13234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uk-UA" sz="4000" i="1" dirty="0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Інтер-</a:t>
              </a:r>
            </a:p>
            <a:p>
              <a:pPr algn="ctr"/>
              <a:r>
                <a:rPr lang="uk-UA" sz="4000" i="1" dirty="0" err="1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суб</a:t>
              </a:r>
              <a:r>
                <a:rPr lang="en-US" sz="4000" i="1" dirty="0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’</a:t>
              </a:r>
              <a:r>
                <a:rPr lang="uk-UA" sz="4000" i="1" dirty="0" err="1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єктна</a:t>
              </a:r>
              <a:r>
                <a:rPr lang="uk-UA" sz="4000" i="1" dirty="0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 </a:t>
              </a:r>
              <a:endParaRPr lang="uk-UA" sz="4000" i="1" dirty="0">
                <a:solidFill>
                  <a:schemeClr val="bg1"/>
                </a:solidFill>
                <a:latin typeface="Uk_Bukvarnaya" panose="020B04040404040404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949997" y="3724507"/>
            <a:ext cx="3930808" cy="2559724"/>
            <a:chOff x="6949997" y="3724507"/>
            <a:chExt cx="3930808" cy="2559724"/>
          </a:xfrm>
          <a:solidFill>
            <a:schemeClr val="accent1"/>
          </a:solidFill>
        </p:grpSpPr>
        <p:sp>
          <p:nvSpPr>
            <p:cNvPr id="12" name="Равнобедренный треугольник 11"/>
            <p:cNvSpPr/>
            <p:nvPr/>
          </p:nvSpPr>
          <p:spPr>
            <a:xfrm>
              <a:off x="6949997" y="3724507"/>
              <a:ext cx="3930808" cy="2559724"/>
            </a:xfrm>
            <a:prstGeom prst="triangle">
              <a:avLst>
                <a:gd name="adj" fmla="val 48865"/>
              </a:avLst>
            </a:prstGeom>
            <a:grpFill/>
            <a:ln>
              <a:solidFill>
                <a:srgbClr val="4646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F2A40D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718664" y="4923464"/>
              <a:ext cx="2409635" cy="13234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uk-UA" sz="4000" i="1" dirty="0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Інтер-</a:t>
              </a:r>
            </a:p>
            <a:p>
              <a:pPr algn="ctr"/>
              <a:r>
                <a:rPr lang="ru-RU" sz="4000" i="1" dirty="0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активна</a:t>
              </a:r>
              <a:r>
                <a:rPr lang="uk-UA" sz="4000" i="1" dirty="0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 </a:t>
              </a:r>
              <a:endParaRPr lang="uk-UA" sz="4000" i="1" dirty="0">
                <a:solidFill>
                  <a:schemeClr val="bg1"/>
                </a:solidFill>
                <a:latin typeface="Uk_Bukvarnaya" panose="020B04040404040404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984593" y="1143902"/>
            <a:ext cx="3902927" cy="5140329"/>
            <a:chOff x="4984593" y="1143902"/>
            <a:chExt cx="3902927" cy="5140329"/>
          </a:xfrm>
        </p:grpSpPr>
        <p:sp>
          <p:nvSpPr>
            <p:cNvPr id="3" name="Ромб 2"/>
            <p:cNvSpPr/>
            <p:nvPr/>
          </p:nvSpPr>
          <p:spPr>
            <a:xfrm>
              <a:off x="4984593" y="1143902"/>
              <a:ext cx="3902927" cy="5140329"/>
            </a:xfrm>
            <a:prstGeom prst="diamond">
              <a:avLst/>
            </a:prstGeom>
            <a:solidFill>
              <a:srgbClr val="32AEB8"/>
            </a:solidFill>
            <a:ln>
              <a:solidFill>
                <a:srgbClr val="4646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880533" y="2894689"/>
              <a:ext cx="2052165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000" i="1" dirty="0" err="1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Акмео</a:t>
              </a:r>
              <a:r>
                <a:rPr lang="ru-RU" sz="4000" i="1" dirty="0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-</a:t>
              </a:r>
            </a:p>
            <a:p>
              <a:pPr algn="ctr"/>
              <a:r>
                <a:rPr lang="ru-RU" sz="4000" i="1" dirty="0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лог</a:t>
              </a:r>
              <a:r>
                <a:rPr lang="uk-UA" sz="4000" i="1" dirty="0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і</a:t>
              </a:r>
              <a:r>
                <a:rPr lang="ru-RU" sz="4000" i="1" dirty="0" err="1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чна</a:t>
              </a:r>
              <a:r>
                <a:rPr lang="ru-RU" sz="4000" i="1" dirty="0" smtClean="0">
                  <a:solidFill>
                    <a:schemeClr val="bg1"/>
                  </a:solidFill>
                  <a:latin typeface="Uk_Bukvarnaya" panose="020B0404040404040404" pitchFamily="34" charset="0"/>
                </a:rPr>
                <a:t> </a:t>
              </a:r>
              <a:endParaRPr lang="uk-UA" sz="4000" i="1" dirty="0">
                <a:solidFill>
                  <a:schemeClr val="bg1"/>
                </a:solidFill>
                <a:latin typeface="Uk_Bukvarnaya" panose="020B04040404040404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5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9" y="0"/>
            <a:ext cx="2458192" cy="68639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20312" r="22209" b="7500"/>
          <a:stretch/>
        </p:blipFill>
        <p:spPr>
          <a:xfrm rot="470077">
            <a:off x="9061859" y="254728"/>
            <a:ext cx="3004457" cy="2049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94" y="0"/>
            <a:ext cx="8113793" cy="12712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41836" y="384046"/>
            <a:ext cx="63898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Uk_Bruskovaya" panose="02070404040404040404" pitchFamily="18" charset="0"/>
              </a:rPr>
              <a:t>Види </a:t>
            </a:r>
            <a:r>
              <a:rPr lang="uk-UA" sz="4000" dirty="0" err="1">
                <a:solidFill>
                  <a:schemeClr val="bg1"/>
                </a:solidFill>
                <a:latin typeface="Uk_Bruskovaya" panose="02070404040404040404" pitchFamily="18" charset="0"/>
              </a:rPr>
              <a:t>інтерсуб’єктної</a:t>
            </a:r>
            <a:r>
              <a:rPr lang="uk-UA" sz="4000" dirty="0">
                <a:solidFill>
                  <a:schemeClr val="bg1"/>
                </a:solidFill>
                <a:latin typeface="Uk_Bruskovaya" panose="02070404040404040404" pitchFamily="18" charset="0"/>
              </a:rPr>
              <a:t> взаємодії</a:t>
            </a:r>
          </a:p>
        </p:txBody>
      </p:sp>
      <p:sp>
        <p:nvSpPr>
          <p:cNvPr id="8" name="Shape 261"/>
          <p:cNvSpPr/>
          <p:nvPr/>
        </p:nvSpPr>
        <p:spPr>
          <a:xfrm>
            <a:off x="2362200" y="1475978"/>
            <a:ext cx="2109438" cy="1399400"/>
          </a:xfrm>
          <a:prstGeom prst="homePlate">
            <a:avLst>
              <a:gd name="adj" fmla="val 30129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uk-UA" sz="2800" i="1" dirty="0">
                <a:solidFill>
                  <a:schemeClr val="bg1"/>
                </a:solidFill>
                <a:latin typeface="Uk_Bukvarnaya" panose="020B0404040404040404" pitchFamily="34" charset="0"/>
              </a:rPr>
              <a:t>Діалог читачів</a:t>
            </a:r>
            <a:endParaRPr lang="en" sz="28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Shape 261"/>
          <p:cNvSpPr/>
          <p:nvPr/>
        </p:nvSpPr>
        <p:spPr>
          <a:xfrm>
            <a:off x="1657794" y="3063371"/>
            <a:ext cx="2914206" cy="1920612"/>
          </a:xfrm>
          <a:prstGeom prst="homePlate">
            <a:avLst>
              <a:gd name="adj" fmla="val 30129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uk-UA" sz="2400" i="1" dirty="0">
                <a:solidFill>
                  <a:schemeClr val="bg1"/>
                </a:solidFill>
                <a:latin typeface="Uk_Bukvarnaya" panose="020B0404040404040404" pitchFamily="34" charset="0"/>
              </a:rPr>
              <a:t>Діалог читача з героями твору, оповідачем, автором</a:t>
            </a:r>
            <a:endParaRPr lang="en" sz="24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Shape 262"/>
          <p:cNvSpPr/>
          <p:nvPr/>
        </p:nvSpPr>
        <p:spPr>
          <a:xfrm>
            <a:off x="4259767" y="1475978"/>
            <a:ext cx="5511820" cy="1382654"/>
          </a:xfrm>
          <a:prstGeom prst="chevron">
            <a:avLst>
              <a:gd name="adj" fmla="val 29853"/>
            </a:avLst>
          </a:prstGeom>
          <a:solidFill>
            <a:srgbClr val="01ABCF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uk-UA" sz="2400" i="1" smtClean="0">
                <a:solidFill>
                  <a:schemeClr val="bg1"/>
                </a:solidFill>
                <a:latin typeface="Uk_Bukvarnaya" panose="020B0404040404040404" pitchFamily="34" charset="0"/>
              </a:rPr>
              <a:t>евристична </a:t>
            </a:r>
            <a:r>
              <a:rPr lang="uk-UA" sz="2400" i="1" dirty="0" smtClean="0">
                <a:solidFill>
                  <a:schemeClr val="bg1"/>
                </a:solidFill>
                <a:latin typeface="Uk_Bukvarnaya" panose="020B0404040404040404" pitchFamily="34" charset="0"/>
              </a:rPr>
              <a:t>бесіда, диспут, дискусія, дидактична гра, аналіз проблемної ситуації</a:t>
            </a:r>
            <a:endParaRPr lang="en" sz="2400" i="1" dirty="0">
              <a:solidFill>
                <a:schemeClr val="bg1"/>
              </a:solidFill>
              <a:latin typeface="Uk_Bukvarnaya" panose="020B0404040404040404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1" name="Shape 262"/>
          <p:cNvSpPr/>
          <p:nvPr/>
        </p:nvSpPr>
        <p:spPr>
          <a:xfrm>
            <a:off x="4237464" y="3063371"/>
            <a:ext cx="6332565" cy="1920612"/>
          </a:xfrm>
          <a:prstGeom prst="chevron">
            <a:avLst>
              <a:gd name="adj" fmla="val 29853"/>
            </a:avLst>
          </a:prstGeom>
          <a:solidFill>
            <a:srgbClr val="01ABCF"/>
          </a:solidFill>
          <a:ln w="9525" cap="flat" cmpd="sng">
            <a:solidFill>
              <a:srgbClr val="50567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uk-UA" sz="2400" i="1" dirty="0">
                <a:solidFill>
                  <a:schemeClr val="bg1"/>
                </a:solidFill>
              </a:rPr>
              <a:t>вербальна </a:t>
            </a:r>
            <a:r>
              <a:rPr lang="uk-UA" sz="2400" i="1" dirty="0" smtClean="0">
                <a:solidFill>
                  <a:schemeClr val="bg1"/>
                </a:solidFill>
              </a:rPr>
              <a:t>візуалізація, </a:t>
            </a:r>
            <a:r>
              <a:rPr lang="uk-UA" sz="2400" i="1" dirty="0">
                <a:solidFill>
                  <a:schemeClr val="bg1"/>
                </a:solidFill>
              </a:rPr>
              <a:t>графічна </a:t>
            </a:r>
            <a:r>
              <a:rPr lang="uk-UA" sz="2400" i="1" dirty="0" smtClean="0">
                <a:solidFill>
                  <a:schemeClr val="bg1"/>
                </a:solidFill>
              </a:rPr>
              <a:t>візуалізація, </a:t>
            </a:r>
            <a:r>
              <a:rPr lang="uk-UA" sz="2400" i="1" dirty="0">
                <a:solidFill>
                  <a:schemeClr val="bg1"/>
                </a:solidFill>
              </a:rPr>
              <a:t>словникова </a:t>
            </a:r>
            <a:r>
              <a:rPr lang="uk-UA" sz="2400" i="1" dirty="0" smtClean="0">
                <a:solidFill>
                  <a:schemeClr val="bg1"/>
                </a:solidFill>
              </a:rPr>
              <a:t>робота, листування, </a:t>
            </a:r>
            <a:r>
              <a:rPr lang="uk-UA" sz="2400" i="1" dirty="0">
                <a:solidFill>
                  <a:schemeClr val="bg1"/>
                </a:solidFill>
              </a:rPr>
              <a:t>рольове перевтілення і </a:t>
            </a:r>
            <a:r>
              <a:rPr lang="uk-UA" sz="2400" i="1" dirty="0" smtClean="0">
                <a:solidFill>
                  <a:schemeClr val="bg1"/>
                </a:solidFill>
              </a:rPr>
              <a:t>самопрезентація, </a:t>
            </a:r>
            <a:r>
              <a:rPr lang="uk-UA" sz="2400" i="1" dirty="0">
                <a:solidFill>
                  <a:schemeClr val="bg1"/>
                </a:solidFill>
              </a:rPr>
              <a:t>презентація героя </a:t>
            </a:r>
            <a:r>
              <a:rPr lang="uk-UA" sz="2400" i="1" dirty="0" smtClean="0">
                <a:solidFill>
                  <a:schemeClr val="bg1"/>
                </a:solidFill>
              </a:rPr>
              <a:t>читачем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2" name="Picture 5" descr="J:\Катерина Білокур\Іren_Rozdobudko__Bleza_Paskalya_Volfі_Motsarta_Gansa_Andersena_Katrusyu_Bіlokur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320">
            <a:off x="87969" y="913130"/>
            <a:ext cx="1376164" cy="20642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7611">
            <a:off x="238089" y="4615542"/>
            <a:ext cx="1343182" cy="2058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4632" y="4983983"/>
            <a:ext cx="1334347" cy="1906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661">
            <a:off x="2527605" y="4997184"/>
            <a:ext cx="2286916" cy="2033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23039">
            <a:off x="8937459" y="4652317"/>
            <a:ext cx="3265137" cy="201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ntents Slide Master">
  <a:themeElements>
    <a:clrScheme name="Custom 4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s Slide Master">
  <a:themeElements>
    <a:clrScheme name="Custom 4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478</Words>
  <Application>Microsoft Office PowerPoint</Application>
  <PresentationFormat>Широкоэкранный</PresentationFormat>
  <Paragraphs>91</Paragraphs>
  <Slides>19</Slides>
  <Notes>14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19</vt:i4>
      </vt:variant>
    </vt:vector>
  </HeadingPairs>
  <TitlesOfParts>
    <vt:vector size="34" baseType="lpstr">
      <vt:lpstr>Uk_Bruskovaya</vt:lpstr>
      <vt:lpstr>Shadows Into Light</vt:lpstr>
      <vt:lpstr>Calibri</vt:lpstr>
      <vt:lpstr>Times New Roman</vt:lpstr>
      <vt:lpstr>Varela Round</vt:lpstr>
      <vt:lpstr>Uk_Bukvarnaya</vt:lpstr>
      <vt:lpstr>Arial</vt:lpstr>
      <vt:lpstr>맑은 고딕</vt:lpstr>
      <vt:lpstr>Office Theme</vt:lpstr>
      <vt:lpstr>Trinculo template</vt:lpstr>
      <vt:lpstr>2_Trinculo template</vt:lpstr>
      <vt:lpstr>3_Trinculo template</vt:lpstr>
      <vt:lpstr>1_Contents Slide Master</vt:lpstr>
      <vt:lpstr>Contents Slide Master</vt:lpstr>
      <vt:lpstr>1_Trinculo template</vt:lpstr>
      <vt:lpstr>Презентація досвіду  вчителя  української мови та літератури  Петрокушин  Руслани Володимирівни  </vt:lpstr>
      <vt:lpstr>Презентация PowerPoint</vt:lpstr>
      <vt:lpstr>Презентация PowerPoint</vt:lpstr>
      <vt:lpstr>Презентация PowerPoint</vt:lpstr>
      <vt:lpstr>Презентация PowerPoint</vt:lpstr>
      <vt:lpstr>Новаційна значущість досвіду </vt:lpstr>
      <vt:lpstr>Теоретичне підґрунтя досвіду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досвіду вчителя української мови та літератури Тернопільської ЗОШ №16 ім. В.Левицького Петрокушин Р.В. </dc:title>
  <dc:creator>Користувач Windows</dc:creator>
  <cp:lastModifiedBy>Володимир Медвідь</cp:lastModifiedBy>
  <cp:revision>106</cp:revision>
  <dcterms:created xsi:type="dcterms:W3CDTF">2017-12-04T19:40:38Z</dcterms:created>
  <dcterms:modified xsi:type="dcterms:W3CDTF">2018-09-18T05:54:42Z</dcterms:modified>
</cp:coreProperties>
</file>