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9" r:id="rId2"/>
    <p:sldId id="256" r:id="rId3"/>
    <p:sldId id="268" r:id="rId4"/>
    <p:sldId id="267" r:id="rId5"/>
    <p:sldId id="295" r:id="rId6"/>
    <p:sldId id="298" r:id="rId7"/>
    <p:sldId id="301" r:id="rId8"/>
    <p:sldId id="297" r:id="rId9"/>
    <p:sldId id="296" r:id="rId10"/>
    <p:sldId id="299" r:id="rId11"/>
    <p:sldId id="300" r:id="rId12"/>
    <p:sldId id="302" r:id="rId13"/>
    <p:sldId id="303" r:id="rId14"/>
    <p:sldId id="304" r:id="rId15"/>
    <p:sldId id="305" r:id="rId16"/>
    <p:sldId id="306" r:id="rId17"/>
    <p:sldId id="309" r:id="rId18"/>
    <p:sldId id="307" r:id="rId19"/>
    <p:sldId id="308" r:id="rId20"/>
    <p:sldId id="264" r:id="rId21"/>
    <p:sldId id="280" r:id="rId22"/>
    <p:sldId id="282" r:id="rId23"/>
    <p:sldId id="310" r:id="rId24"/>
    <p:sldId id="311" r:id="rId25"/>
    <p:sldId id="312" r:id="rId26"/>
    <p:sldId id="313" r:id="rId27"/>
    <p:sldId id="314" r:id="rId28"/>
    <p:sldId id="315" r:id="rId29"/>
    <p:sldId id="281" r:id="rId30"/>
    <p:sldId id="287" r:id="rId31"/>
    <p:sldId id="294" r:id="rId32"/>
    <p:sldId id="278" r:id="rId33"/>
    <p:sldId id="279" r:id="rId34"/>
    <p:sldId id="283" r:id="rId35"/>
    <p:sldId id="285" r:id="rId36"/>
    <p:sldId id="288" r:id="rId37"/>
    <p:sldId id="286" r:id="rId38"/>
    <p:sldId id="291" r:id="rId39"/>
    <p:sldId id="277" r:id="rId40"/>
    <p:sldId id="262" r:id="rId41"/>
    <p:sldId id="27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33"/>
    <a:srgbClr val="6600FF"/>
    <a:srgbClr val="008000"/>
    <a:srgbClr val="CA143B"/>
    <a:srgbClr val="1C5A06"/>
    <a:srgbClr val="C51988"/>
    <a:srgbClr val="710F47"/>
    <a:srgbClr val="0066CC"/>
    <a:srgbClr val="8DE424"/>
    <a:srgbClr val="99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31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756F6-E88F-4E18-8CA3-CCD2D086090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A709DE-3301-42E7-A64F-663A6EC2C8BF}">
      <dgm:prSet phldrT="[Текст]"/>
      <dgm:spPr>
        <a:solidFill>
          <a:srgbClr val="FFC000"/>
        </a:solidFill>
      </dgm:spPr>
      <dgm:t>
        <a:bodyPr/>
        <a:lstStyle/>
        <a:p>
          <a:r>
            <a:rPr lang="uk-UA" dirty="0" smtClean="0"/>
            <a:t>Професії</a:t>
          </a:r>
          <a:endParaRPr lang="en-US" dirty="0"/>
        </a:p>
      </dgm:t>
    </dgm:pt>
    <dgm:pt modelId="{D7D51A27-3F0E-41AE-896A-B314C0598AC9}" type="parTrans" cxnId="{EFFCD51C-23E6-4031-B86A-A2E6A386A4BB}">
      <dgm:prSet/>
      <dgm:spPr/>
      <dgm:t>
        <a:bodyPr/>
        <a:lstStyle/>
        <a:p>
          <a:endParaRPr lang="en-US"/>
        </a:p>
      </dgm:t>
    </dgm:pt>
    <dgm:pt modelId="{31B26AAF-6257-4E1E-ADF7-293BF7A6FF50}" type="sibTrans" cxnId="{EFFCD51C-23E6-4031-B86A-A2E6A386A4BB}">
      <dgm:prSet/>
      <dgm:spPr>
        <a:noFill/>
      </dgm:spPr>
      <dgm:t>
        <a:bodyPr/>
        <a:lstStyle/>
        <a:p>
          <a:endParaRPr lang="en-US"/>
        </a:p>
      </dgm:t>
    </dgm:pt>
    <dgm:pt modelId="{DFD44367-21CD-449A-AE4D-CB5D09BA3335}">
      <dgm:prSet phldrT="[Текст]" custT="1"/>
      <dgm:spPr/>
      <dgm:t>
        <a:bodyPr/>
        <a:lstStyle/>
        <a:p>
          <a:r>
            <a:rPr lang="uk-UA" sz="2800" dirty="0" smtClean="0"/>
            <a:t>Час</a:t>
          </a:r>
          <a:endParaRPr lang="en-US" sz="2800" dirty="0"/>
        </a:p>
      </dgm:t>
    </dgm:pt>
    <dgm:pt modelId="{9259C91C-4EBF-4642-B5A1-170537EE496E}" type="parTrans" cxnId="{0F40C8C5-3089-4B07-8E04-A364B75EFD21}">
      <dgm:prSet/>
      <dgm:spPr/>
      <dgm:t>
        <a:bodyPr/>
        <a:lstStyle/>
        <a:p>
          <a:endParaRPr lang="en-US"/>
        </a:p>
      </dgm:t>
    </dgm:pt>
    <dgm:pt modelId="{41DE6421-485B-4107-A5F1-4AF25F48B048}" type="sibTrans" cxnId="{0F40C8C5-3089-4B07-8E04-A364B75EFD21}">
      <dgm:prSet/>
      <dgm:spPr>
        <a:noFill/>
      </dgm:spPr>
      <dgm:t>
        <a:bodyPr/>
        <a:lstStyle/>
        <a:p>
          <a:endParaRPr lang="en-US"/>
        </a:p>
      </dgm:t>
    </dgm:pt>
    <dgm:pt modelId="{EC214DF8-5516-4DCE-A74A-C5A4280232FA}">
      <dgm:prSet phldrT="[Текст]" custT="1"/>
      <dgm:spPr/>
      <dgm:t>
        <a:bodyPr/>
        <a:lstStyle/>
        <a:p>
          <a:r>
            <a:rPr lang="uk-UA" sz="2800" dirty="0" smtClean="0">
              <a:solidFill>
                <a:srgbClr val="008000"/>
              </a:solidFill>
            </a:rPr>
            <a:t>Весна</a:t>
          </a:r>
          <a:endParaRPr lang="en-US" sz="2800" dirty="0">
            <a:solidFill>
              <a:srgbClr val="008000"/>
            </a:solidFill>
          </a:endParaRPr>
        </a:p>
      </dgm:t>
    </dgm:pt>
    <dgm:pt modelId="{49C26A4B-5C8B-4988-BC56-F0439A70313B}" type="parTrans" cxnId="{CC31150B-7169-4A00-A129-2821EA651B21}">
      <dgm:prSet/>
      <dgm:spPr/>
      <dgm:t>
        <a:bodyPr/>
        <a:lstStyle/>
        <a:p>
          <a:endParaRPr lang="en-US"/>
        </a:p>
      </dgm:t>
    </dgm:pt>
    <dgm:pt modelId="{731BEC2D-C3E0-4C75-B0D7-D7A86B5517D7}" type="sibTrans" cxnId="{CC31150B-7169-4A00-A129-2821EA651B21}">
      <dgm:prSet/>
      <dgm:spPr>
        <a:noFill/>
      </dgm:spPr>
      <dgm:t>
        <a:bodyPr/>
        <a:lstStyle/>
        <a:p>
          <a:endParaRPr lang="en-US"/>
        </a:p>
      </dgm:t>
    </dgm:pt>
    <dgm:pt modelId="{4E7A5964-A8E0-4F64-820A-23B1343CEFAE}" type="pres">
      <dgm:prSet presAssocID="{F99756F6-E88F-4E18-8CA3-CCD2D08609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511F00-1B98-417E-854B-94FED705F526}" type="pres">
      <dgm:prSet presAssocID="{81A709DE-3301-42E7-A64F-663A6EC2C8BF}" presName="node" presStyleLbl="node1" presStyleIdx="0" presStyleCnt="3" custScaleX="157412" custScaleY="13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B58AA-B150-4031-B1F7-4DD8FD1BC539}" type="pres">
      <dgm:prSet presAssocID="{31B26AAF-6257-4E1E-ADF7-293BF7A6FF50}" presName="sibTrans" presStyleLbl="sibTrans2D1" presStyleIdx="0" presStyleCnt="2" custLinFactX="700000" custLinFactY="-117992" custLinFactNeighborX="727660" custLinFactNeighborY="-200000"/>
      <dgm:spPr/>
      <dgm:t>
        <a:bodyPr/>
        <a:lstStyle/>
        <a:p>
          <a:endParaRPr lang="en-US"/>
        </a:p>
      </dgm:t>
    </dgm:pt>
    <dgm:pt modelId="{CDCF1C33-EF3B-43DE-8FE9-4886317EC45D}" type="pres">
      <dgm:prSet presAssocID="{31B26AAF-6257-4E1E-ADF7-293BF7A6FF5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5BD001D-7FE6-464E-953C-A9A66F94C951}" type="pres">
      <dgm:prSet presAssocID="{DFD44367-21CD-449A-AE4D-CB5D09BA33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747CA-1FAF-4BE0-9728-2A97E42F2E7B}" type="pres">
      <dgm:prSet presAssocID="{41DE6421-485B-4107-A5F1-4AF25F48B048}" presName="sibTrans" presStyleLbl="sibTrans2D1" presStyleIdx="1" presStyleCnt="2" custLinFactX="400000" custLinFactY="-117991" custLinFactNeighborX="427149" custLinFactNeighborY="-200000"/>
      <dgm:spPr/>
      <dgm:t>
        <a:bodyPr/>
        <a:lstStyle/>
        <a:p>
          <a:endParaRPr lang="en-US"/>
        </a:p>
      </dgm:t>
    </dgm:pt>
    <dgm:pt modelId="{E1A421D8-051F-4A30-B4DB-5E8F85E82861}" type="pres">
      <dgm:prSet presAssocID="{41DE6421-485B-4107-A5F1-4AF25F48B04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7168E75-F7F0-41AA-B4BC-BF4FCCB8B17C}" type="pres">
      <dgm:prSet presAssocID="{EC214DF8-5516-4DCE-A74A-C5A4280232F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BCF16F-E60F-4C05-B8CA-C6C969A2A76D}" type="presOf" srcId="{F99756F6-E88F-4E18-8CA3-CCD2D0860906}" destId="{4E7A5964-A8E0-4F64-820A-23B1343CEFAE}" srcOrd="0" destOrd="0" presId="urn:microsoft.com/office/officeart/2005/8/layout/process1"/>
    <dgm:cxn modelId="{EFFCD51C-23E6-4031-B86A-A2E6A386A4BB}" srcId="{F99756F6-E88F-4E18-8CA3-CCD2D0860906}" destId="{81A709DE-3301-42E7-A64F-663A6EC2C8BF}" srcOrd="0" destOrd="0" parTransId="{D7D51A27-3F0E-41AE-896A-B314C0598AC9}" sibTransId="{31B26AAF-6257-4E1E-ADF7-293BF7A6FF50}"/>
    <dgm:cxn modelId="{19F2C917-D4F1-4250-A009-B977D1FB4331}" type="presOf" srcId="{31B26AAF-6257-4E1E-ADF7-293BF7A6FF50}" destId="{CDCF1C33-EF3B-43DE-8FE9-4886317EC45D}" srcOrd="1" destOrd="0" presId="urn:microsoft.com/office/officeart/2005/8/layout/process1"/>
    <dgm:cxn modelId="{0F40C8C5-3089-4B07-8E04-A364B75EFD21}" srcId="{F99756F6-E88F-4E18-8CA3-CCD2D0860906}" destId="{DFD44367-21CD-449A-AE4D-CB5D09BA3335}" srcOrd="1" destOrd="0" parTransId="{9259C91C-4EBF-4642-B5A1-170537EE496E}" sibTransId="{41DE6421-485B-4107-A5F1-4AF25F48B048}"/>
    <dgm:cxn modelId="{F4DF7DEE-9DBA-4DED-816A-657C372DA66D}" type="presOf" srcId="{31B26AAF-6257-4E1E-ADF7-293BF7A6FF50}" destId="{7BDB58AA-B150-4031-B1F7-4DD8FD1BC539}" srcOrd="0" destOrd="0" presId="urn:microsoft.com/office/officeart/2005/8/layout/process1"/>
    <dgm:cxn modelId="{008D9EC5-2497-497E-8C20-B38416589547}" type="presOf" srcId="{DFD44367-21CD-449A-AE4D-CB5D09BA3335}" destId="{B5BD001D-7FE6-464E-953C-A9A66F94C951}" srcOrd="0" destOrd="0" presId="urn:microsoft.com/office/officeart/2005/8/layout/process1"/>
    <dgm:cxn modelId="{F6544E97-9271-4B72-B1BB-16B4198030C3}" type="presOf" srcId="{41DE6421-485B-4107-A5F1-4AF25F48B048}" destId="{4F8747CA-1FAF-4BE0-9728-2A97E42F2E7B}" srcOrd="0" destOrd="0" presId="urn:microsoft.com/office/officeart/2005/8/layout/process1"/>
    <dgm:cxn modelId="{1A67D6B1-7DD7-4AE5-915B-AB46A2969773}" type="presOf" srcId="{81A709DE-3301-42E7-A64F-663A6EC2C8BF}" destId="{BB511F00-1B98-417E-854B-94FED705F526}" srcOrd="0" destOrd="0" presId="urn:microsoft.com/office/officeart/2005/8/layout/process1"/>
    <dgm:cxn modelId="{80278373-21FB-41FA-9E2F-569DEF8C1DD3}" type="presOf" srcId="{41DE6421-485B-4107-A5F1-4AF25F48B048}" destId="{E1A421D8-051F-4A30-B4DB-5E8F85E82861}" srcOrd="1" destOrd="0" presId="urn:microsoft.com/office/officeart/2005/8/layout/process1"/>
    <dgm:cxn modelId="{72658ECB-AB1F-4E8B-ABDC-FAC4E024AC08}" type="presOf" srcId="{EC214DF8-5516-4DCE-A74A-C5A4280232FA}" destId="{67168E75-F7F0-41AA-B4BC-BF4FCCB8B17C}" srcOrd="0" destOrd="0" presId="urn:microsoft.com/office/officeart/2005/8/layout/process1"/>
    <dgm:cxn modelId="{CC31150B-7169-4A00-A129-2821EA651B21}" srcId="{F99756F6-E88F-4E18-8CA3-CCD2D0860906}" destId="{EC214DF8-5516-4DCE-A74A-C5A4280232FA}" srcOrd="2" destOrd="0" parTransId="{49C26A4B-5C8B-4988-BC56-F0439A70313B}" sibTransId="{731BEC2D-C3E0-4C75-B0D7-D7A86B5517D7}"/>
    <dgm:cxn modelId="{00755717-4FC8-4105-89E3-BC1DFB23F646}" type="presParOf" srcId="{4E7A5964-A8E0-4F64-820A-23B1343CEFAE}" destId="{BB511F00-1B98-417E-854B-94FED705F526}" srcOrd="0" destOrd="0" presId="urn:microsoft.com/office/officeart/2005/8/layout/process1"/>
    <dgm:cxn modelId="{85F0B3A2-FC01-46CD-973C-68AB6803289F}" type="presParOf" srcId="{4E7A5964-A8E0-4F64-820A-23B1343CEFAE}" destId="{7BDB58AA-B150-4031-B1F7-4DD8FD1BC539}" srcOrd="1" destOrd="0" presId="urn:microsoft.com/office/officeart/2005/8/layout/process1"/>
    <dgm:cxn modelId="{40D7C96F-5C15-4C23-97F9-4A11053E3D9A}" type="presParOf" srcId="{7BDB58AA-B150-4031-B1F7-4DD8FD1BC539}" destId="{CDCF1C33-EF3B-43DE-8FE9-4886317EC45D}" srcOrd="0" destOrd="0" presId="urn:microsoft.com/office/officeart/2005/8/layout/process1"/>
    <dgm:cxn modelId="{F9FE2C4D-727A-4CCF-AA08-A4968188195E}" type="presParOf" srcId="{4E7A5964-A8E0-4F64-820A-23B1343CEFAE}" destId="{B5BD001D-7FE6-464E-953C-A9A66F94C951}" srcOrd="2" destOrd="0" presId="urn:microsoft.com/office/officeart/2005/8/layout/process1"/>
    <dgm:cxn modelId="{7AA9A30B-2FC5-4D13-B859-6B07019903E1}" type="presParOf" srcId="{4E7A5964-A8E0-4F64-820A-23B1343CEFAE}" destId="{4F8747CA-1FAF-4BE0-9728-2A97E42F2E7B}" srcOrd="3" destOrd="0" presId="urn:microsoft.com/office/officeart/2005/8/layout/process1"/>
    <dgm:cxn modelId="{D33016D0-26ED-41D8-87DB-60E6D0EDABCF}" type="presParOf" srcId="{4F8747CA-1FAF-4BE0-9728-2A97E42F2E7B}" destId="{E1A421D8-051F-4A30-B4DB-5E8F85E82861}" srcOrd="0" destOrd="0" presId="urn:microsoft.com/office/officeart/2005/8/layout/process1"/>
    <dgm:cxn modelId="{A8E688F3-425F-4F50-9929-BC2F979E2B78}" type="presParOf" srcId="{4E7A5964-A8E0-4F64-820A-23B1343CEFAE}" destId="{67168E75-F7F0-41AA-B4BC-BF4FCCB8B17C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F51BB2-91FE-4CB7-8DA8-914C06899731}" type="doc">
      <dgm:prSet loTypeId="urn:microsoft.com/office/officeart/2005/8/layout/chevron2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E7B946-5B6E-4DF1-9833-0FA323892041}">
      <dgm:prSet/>
      <dgm:spPr/>
      <dgm:t>
        <a:bodyPr/>
        <a:lstStyle/>
        <a:p>
          <a:pPr rtl="0"/>
          <a:r>
            <a:rPr lang="uk-UA" b="1" dirty="0" smtClean="0"/>
            <a:t>Пн </a:t>
          </a:r>
          <a:endParaRPr lang="en-US" b="1" dirty="0"/>
        </a:p>
      </dgm:t>
    </dgm:pt>
    <dgm:pt modelId="{B557DAB7-17B0-42AA-9D6F-41D2DF61CF58}" type="parTrans" cxnId="{776BBF4F-17A7-4E74-9D62-D83C740F63B3}">
      <dgm:prSet/>
      <dgm:spPr/>
      <dgm:t>
        <a:bodyPr/>
        <a:lstStyle/>
        <a:p>
          <a:endParaRPr lang="en-US"/>
        </a:p>
      </dgm:t>
    </dgm:pt>
    <dgm:pt modelId="{5F295CA4-334C-4E93-8653-34D61CB73FC7}" type="sibTrans" cxnId="{776BBF4F-17A7-4E74-9D62-D83C740F63B3}">
      <dgm:prSet/>
      <dgm:spPr/>
      <dgm:t>
        <a:bodyPr/>
        <a:lstStyle/>
        <a:p>
          <a:endParaRPr lang="en-US"/>
        </a:p>
      </dgm:t>
    </dgm:pt>
    <dgm:pt modelId="{15F89391-F287-4EDE-B4F9-5FA3EA45253D}">
      <dgm:prSet custT="1"/>
      <dgm:spPr/>
      <dgm:t>
        <a:bodyPr/>
        <a:lstStyle/>
        <a:p>
          <a:r>
            <a:rPr lang="uk-UA" sz="2000" i="1" dirty="0" smtClean="0"/>
            <a:t>Які бувають професії?</a:t>
          </a:r>
          <a:endParaRPr lang="en-US" sz="2000" i="1" dirty="0"/>
        </a:p>
      </dgm:t>
    </dgm:pt>
    <dgm:pt modelId="{24890853-8911-4010-B6D4-2108BDFB00F6}" type="parTrans" cxnId="{DAEF4D2E-317E-4430-B792-0F1C748D2AB4}">
      <dgm:prSet/>
      <dgm:spPr/>
      <dgm:t>
        <a:bodyPr/>
        <a:lstStyle/>
        <a:p>
          <a:endParaRPr lang="en-US"/>
        </a:p>
      </dgm:t>
    </dgm:pt>
    <dgm:pt modelId="{D64FA9B3-B35A-44A3-B7BA-CC70558D195A}" type="sibTrans" cxnId="{DAEF4D2E-317E-4430-B792-0F1C748D2AB4}">
      <dgm:prSet/>
      <dgm:spPr/>
      <dgm:t>
        <a:bodyPr/>
        <a:lstStyle/>
        <a:p>
          <a:endParaRPr lang="en-US"/>
        </a:p>
      </dgm:t>
    </dgm:pt>
    <dgm:pt modelId="{3A3FB450-3458-43E9-A4E9-4E9A109CB199}">
      <dgm:prSet/>
      <dgm:spPr/>
      <dgm:t>
        <a:bodyPr/>
        <a:lstStyle/>
        <a:p>
          <a:r>
            <a:rPr lang="uk-UA" b="1" dirty="0" smtClean="0"/>
            <a:t>Вт</a:t>
          </a:r>
          <a:endParaRPr lang="en-US" b="1" dirty="0"/>
        </a:p>
      </dgm:t>
    </dgm:pt>
    <dgm:pt modelId="{6CD532FE-3751-410D-9043-4606F2649E1E}" type="parTrans" cxnId="{46E55A14-973F-4553-BA8E-1FA6582C93C2}">
      <dgm:prSet/>
      <dgm:spPr/>
      <dgm:t>
        <a:bodyPr/>
        <a:lstStyle/>
        <a:p>
          <a:endParaRPr lang="en-US"/>
        </a:p>
      </dgm:t>
    </dgm:pt>
    <dgm:pt modelId="{55CECA07-B80C-4BBC-91D0-BAE541AF0D85}" type="sibTrans" cxnId="{46E55A14-973F-4553-BA8E-1FA6582C93C2}">
      <dgm:prSet/>
      <dgm:spPr/>
      <dgm:t>
        <a:bodyPr/>
        <a:lstStyle/>
        <a:p>
          <a:endParaRPr lang="en-US"/>
        </a:p>
      </dgm:t>
    </dgm:pt>
    <dgm:pt modelId="{CE96465F-6BF5-4D35-A6C9-67D829D11551}">
      <dgm:prSet/>
      <dgm:spPr/>
      <dgm:t>
        <a:bodyPr/>
        <a:lstStyle/>
        <a:p>
          <a:r>
            <a:rPr lang="uk-UA" b="1" dirty="0" smtClean="0"/>
            <a:t>Ср</a:t>
          </a:r>
          <a:endParaRPr lang="en-US" b="1" dirty="0"/>
        </a:p>
      </dgm:t>
    </dgm:pt>
    <dgm:pt modelId="{6B6A6AD0-D22F-4720-BDEA-4AD738D50BB4}" type="parTrans" cxnId="{1A48EFEE-6B0E-4D4A-8500-B8C8ADFD300A}">
      <dgm:prSet/>
      <dgm:spPr/>
      <dgm:t>
        <a:bodyPr/>
        <a:lstStyle/>
        <a:p>
          <a:endParaRPr lang="en-US"/>
        </a:p>
      </dgm:t>
    </dgm:pt>
    <dgm:pt modelId="{5EAC0F6F-230B-4A00-81A9-E4E2D5CBF7D1}" type="sibTrans" cxnId="{1A48EFEE-6B0E-4D4A-8500-B8C8ADFD300A}">
      <dgm:prSet/>
      <dgm:spPr/>
      <dgm:t>
        <a:bodyPr/>
        <a:lstStyle/>
        <a:p>
          <a:endParaRPr lang="en-US"/>
        </a:p>
      </dgm:t>
    </dgm:pt>
    <dgm:pt modelId="{C615BE61-A7B5-4FFF-9602-F34D879D70B8}">
      <dgm:prSet/>
      <dgm:spPr/>
      <dgm:t>
        <a:bodyPr/>
        <a:lstStyle/>
        <a:p>
          <a:r>
            <a:rPr lang="uk-UA" b="1" dirty="0" smtClean="0"/>
            <a:t>Чт</a:t>
          </a:r>
          <a:endParaRPr lang="en-US" b="1" dirty="0"/>
        </a:p>
      </dgm:t>
    </dgm:pt>
    <dgm:pt modelId="{5E481514-7827-46E3-A141-CA08BE0FCED6}" type="parTrans" cxnId="{34BECC96-2FF7-400C-AAAC-FF00695461E9}">
      <dgm:prSet/>
      <dgm:spPr/>
      <dgm:t>
        <a:bodyPr/>
        <a:lstStyle/>
        <a:p>
          <a:endParaRPr lang="en-US"/>
        </a:p>
      </dgm:t>
    </dgm:pt>
    <dgm:pt modelId="{F7E0A3B1-937D-4BB4-B0DA-ED1FEF7A423B}" type="sibTrans" cxnId="{34BECC96-2FF7-400C-AAAC-FF00695461E9}">
      <dgm:prSet/>
      <dgm:spPr/>
      <dgm:t>
        <a:bodyPr/>
        <a:lstStyle/>
        <a:p>
          <a:endParaRPr lang="en-US"/>
        </a:p>
      </dgm:t>
    </dgm:pt>
    <dgm:pt modelId="{154C49F0-EA7D-40CF-954E-9E97E47BF8B8}">
      <dgm:prSet/>
      <dgm:spPr/>
      <dgm:t>
        <a:bodyPr/>
        <a:lstStyle/>
        <a:p>
          <a:r>
            <a:rPr lang="uk-UA" b="1" i="0" dirty="0" smtClean="0"/>
            <a:t>Пт</a:t>
          </a:r>
          <a:endParaRPr lang="en-US" b="1" i="0" dirty="0"/>
        </a:p>
      </dgm:t>
    </dgm:pt>
    <dgm:pt modelId="{2BABFFE1-F6A1-4AB0-A61B-91C1377B90AD}" type="parTrans" cxnId="{4BD01575-E88F-452A-9530-8F2D30CD540B}">
      <dgm:prSet/>
      <dgm:spPr/>
      <dgm:t>
        <a:bodyPr/>
        <a:lstStyle/>
        <a:p>
          <a:endParaRPr lang="en-US"/>
        </a:p>
      </dgm:t>
    </dgm:pt>
    <dgm:pt modelId="{A8924289-1EEF-4E95-B7DA-4619EDD66875}" type="sibTrans" cxnId="{4BD01575-E88F-452A-9530-8F2D30CD540B}">
      <dgm:prSet/>
      <dgm:spPr/>
      <dgm:t>
        <a:bodyPr/>
        <a:lstStyle/>
        <a:p>
          <a:endParaRPr lang="en-US"/>
        </a:p>
      </dgm:t>
    </dgm:pt>
    <dgm:pt modelId="{8EF5F705-A4F2-44A7-BC06-63AF149DB3C6}">
      <dgm:prSet custT="1"/>
      <dgm:spPr/>
      <dgm:t>
        <a:bodyPr/>
        <a:lstStyle/>
        <a:p>
          <a:r>
            <a:rPr lang="uk-UA" sz="2000" i="1" dirty="0" smtClean="0"/>
            <a:t>Ким працюють мої батьки?</a:t>
          </a:r>
          <a:endParaRPr lang="en-US" sz="2000" i="1" dirty="0"/>
        </a:p>
      </dgm:t>
    </dgm:pt>
    <dgm:pt modelId="{C0F917C6-F90D-4CCD-9800-8FD82C82CE77}" type="parTrans" cxnId="{9368CFA5-8FE1-4C07-8871-C55B31E4CE8D}">
      <dgm:prSet/>
      <dgm:spPr/>
      <dgm:t>
        <a:bodyPr/>
        <a:lstStyle/>
        <a:p>
          <a:endParaRPr lang="en-US"/>
        </a:p>
      </dgm:t>
    </dgm:pt>
    <dgm:pt modelId="{95DF7A9A-6074-4364-AEC3-AD09A4C51029}" type="sibTrans" cxnId="{9368CFA5-8FE1-4C07-8871-C55B31E4CE8D}">
      <dgm:prSet/>
      <dgm:spPr/>
      <dgm:t>
        <a:bodyPr/>
        <a:lstStyle/>
        <a:p>
          <a:endParaRPr lang="en-US"/>
        </a:p>
      </dgm:t>
    </dgm:pt>
    <dgm:pt modelId="{9FF349EF-CA2C-482A-927F-901B78098D9F}">
      <dgm:prSet custT="1"/>
      <dgm:spPr/>
      <dgm:t>
        <a:bodyPr/>
        <a:lstStyle/>
        <a:p>
          <a:r>
            <a:rPr lang="uk-UA" sz="2000" i="1" dirty="0" smtClean="0"/>
            <a:t>Професії минулого і майбутнього</a:t>
          </a:r>
          <a:endParaRPr lang="en-US" sz="2000" i="1" dirty="0"/>
        </a:p>
      </dgm:t>
    </dgm:pt>
    <dgm:pt modelId="{DAE21335-A29A-4B76-A1E0-772B1D4D1E74}" type="parTrans" cxnId="{4A638282-4898-4782-B16B-D39EF47F45F3}">
      <dgm:prSet/>
      <dgm:spPr/>
      <dgm:t>
        <a:bodyPr/>
        <a:lstStyle/>
        <a:p>
          <a:endParaRPr lang="en-US"/>
        </a:p>
      </dgm:t>
    </dgm:pt>
    <dgm:pt modelId="{5007B9B3-B445-4D47-BE8A-25E89D174636}" type="sibTrans" cxnId="{4A638282-4898-4782-B16B-D39EF47F45F3}">
      <dgm:prSet/>
      <dgm:spPr/>
      <dgm:t>
        <a:bodyPr/>
        <a:lstStyle/>
        <a:p>
          <a:endParaRPr lang="en-US"/>
        </a:p>
      </dgm:t>
    </dgm:pt>
    <dgm:pt modelId="{108DF9D4-31A3-4A8D-89D3-736E63561037}">
      <dgm:prSet custT="1"/>
      <dgm:spPr/>
      <dgm:t>
        <a:bodyPr/>
        <a:lstStyle/>
        <a:p>
          <a:r>
            <a:rPr lang="uk-UA" sz="2000" i="1" dirty="0" smtClean="0"/>
            <a:t>Ярмарок професій</a:t>
          </a:r>
          <a:endParaRPr lang="en-US" sz="2000" i="1" dirty="0"/>
        </a:p>
      </dgm:t>
    </dgm:pt>
    <dgm:pt modelId="{B63D4D8C-1FB6-4E9C-BAFC-246A13945113}" type="parTrans" cxnId="{80862587-699D-4AB0-B62C-49B4AFCD7C2D}">
      <dgm:prSet/>
      <dgm:spPr/>
      <dgm:t>
        <a:bodyPr/>
        <a:lstStyle/>
        <a:p>
          <a:endParaRPr lang="en-US"/>
        </a:p>
      </dgm:t>
    </dgm:pt>
    <dgm:pt modelId="{DCC6DB5E-8E63-4EE8-A9BE-47D37E7A04EB}" type="sibTrans" cxnId="{80862587-699D-4AB0-B62C-49B4AFCD7C2D}">
      <dgm:prSet/>
      <dgm:spPr/>
      <dgm:t>
        <a:bodyPr/>
        <a:lstStyle/>
        <a:p>
          <a:endParaRPr lang="en-US"/>
        </a:p>
      </dgm:t>
    </dgm:pt>
    <dgm:pt modelId="{76C14E6E-8B8B-4FF8-9C1D-59E087183A19}">
      <dgm:prSet custT="1"/>
      <dgm:spPr/>
      <dgm:t>
        <a:bodyPr/>
        <a:lstStyle/>
        <a:p>
          <a:r>
            <a:rPr lang="uk-UA" sz="2000" i="1" smtClean="0"/>
            <a:t>Ким стати? Яку професію обрати?</a:t>
          </a:r>
          <a:endParaRPr lang="en-US" sz="2000"/>
        </a:p>
      </dgm:t>
    </dgm:pt>
    <dgm:pt modelId="{20BF1367-7418-4A28-ABD6-EEAD61757E60}" type="parTrans" cxnId="{645B3695-CFD9-4F44-83BD-DC3CA5014114}">
      <dgm:prSet/>
      <dgm:spPr/>
      <dgm:t>
        <a:bodyPr/>
        <a:lstStyle/>
        <a:p>
          <a:endParaRPr lang="en-US"/>
        </a:p>
      </dgm:t>
    </dgm:pt>
    <dgm:pt modelId="{8D25E213-BAB1-407A-857E-C25D1DA4FEC3}" type="sibTrans" cxnId="{645B3695-CFD9-4F44-83BD-DC3CA5014114}">
      <dgm:prSet/>
      <dgm:spPr/>
      <dgm:t>
        <a:bodyPr/>
        <a:lstStyle/>
        <a:p>
          <a:endParaRPr lang="en-US"/>
        </a:p>
      </dgm:t>
    </dgm:pt>
    <dgm:pt modelId="{CB13DF2E-2975-4A3A-8361-F56F32CDE7C2}" type="pres">
      <dgm:prSet presAssocID="{F5F51BB2-91FE-4CB7-8DA8-914C0689973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5D7770-9019-4A8D-97F0-0B3DCCD76E2A}" type="pres">
      <dgm:prSet presAssocID="{9BE7B946-5B6E-4DF1-9833-0FA323892041}" presName="composite" presStyleCnt="0"/>
      <dgm:spPr/>
    </dgm:pt>
    <dgm:pt modelId="{D32E329B-3C52-424E-BE8B-BB1BA130A15D}" type="pres">
      <dgm:prSet presAssocID="{9BE7B946-5B6E-4DF1-9833-0FA32389204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17F35-F633-4ADD-801E-18C78D561F17}" type="pres">
      <dgm:prSet presAssocID="{9BE7B946-5B6E-4DF1-9833-0FA32389204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1DF18-F5A5-4DF8-9219-2C6A72215D0A}" type="pres">
      <dgm:prSet presAssocID="{5F295CA4-334C-4E93-8653-34D61CB73FC7}" presName="sp" presStyleCnt="0"/>
      <dgm:spPr/>
    </dgm:pt>
    <dgm:pt modelId="{21384A7C-18D8-400A-B525-9D74EAD19D4C}" type="pres">
      <dgm:prSet presAssocID="{3A3FB450-3458-43E9-A4E9-4E9A109CB199}" presName="composite" presStyleCnt="0"/>
      <dgm:spPr/>
    </dgm:pt>
    <dgm:pt modelId="{2C0A71BB-2701-474C-80D0-B07EFFB07C42}" type="pres">
      <dgm:prSet presAssocID="{3A3FB450-3458-43E9-A4E9-4E9A109CB19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F398C-6254-4F85-97BA-C858F3090744}" type="pres">
      <dgm:prSet presAssocID="{3A3FB450-3458-43E9-A4E9-4E9A109CB19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16948-6938-497A-B868-C4E44EE68AAC}" type="pres">
      <dgm:prSet presAssocID="{55CECA07-B80C-4BBC-91D0-BAE541AF0D85}" presName="sp" presStyleCnt="0"/>
      <dgm:spPr/>
    </dgm:pt>
    <dgm:pt modelId="{46EC9987-2FD3-4CD2-83DE-F11A91CACB78}" type="pres">
      <dgm:prSet presAssocID="{CE96465F-6BF5-4D35-A6C9-67D829D11551}" presName="composite" presStyleCnt="0"/>
      <dgm:spPr/>
    </dgm:pt>
    <dgm:pt modelId="{DDEB9134-3537-4498-AD89-90AEEC5FCACB}" type="pres">
      <dgm:prSet presAssocID="{CE96465F-6BF5-4D35-A6C9-67D829D1155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6020D-DBC7-4A78-A3A2-5E59F9B3EFE5}" type="pres">
      <dgm:prSet presAssocID="{CE96465F-6BF5-4D35-A6C9-67D829D1155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06701-F51D-4BE8-9B92-E2F2E7703CAB}" type="pres">
      <dgm:prSet presAssocID="{5EAC0F6F-230B-4A00-81A9-E4E2D5CBF7D1}" presName="sp" presStyleCnt="0"/>
      <dgm:spPr/>
    </dgm:pt>
    <dgm:pt modelId="{26F89CE3-09FC-4999-B6B7-FB8B74C18FDB}" type="pres">
      <dgm:prSet presAssocID="{C615BE61-A7B5-4FFF-9602-F34D879D70B8}" presName="composite" presStyleCnt="0"/>
      <dgm:spPr/>
    </dgm:pt>
    <dgm:pt modelId="{59C88789-D5CC-435A-ACAA-69F14DF18A74}" type="pres">
      <dgm:prSet presAssocID="{C615BE61-A7B5-4FFF-9602-F34D879D70B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618C9-75BD-4D94-B5CD-ACC4BF75C3FD}" type="pres">
      <dgm:prSet presAssocID="{C615BE61-A7B5-4FFF-9602-F34D879D70B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CD508-8FDF-495F-A75A-2142EF732F77}" type="pres">
      <dgm:prSet presAssocID="{F7E0A3B1-937D-4BB4-B0DA-ED1FEF7A423B}" presName="sp" presStyleCnt="0"/>
      <dgm:spPr/>
    </dgm:pt>
    <dgm:pt modelId="{A7EC61B3-6A9A-48B9-81B2-72CA964112E2}" type="pres">
      <dgm:prSet presAssocID="{154C49F0-EA7D-40CF-954E-9E97E47BF8B8}" presName="composite" presStyleCnt="0"/>
      <dgm:spPr/>
    </dgm:pt>
    <dgm:pt modelId="{0603986E-78F5-4A60-B837-2F070533CF99}" type="pres">
      <dgm:prSet presAssocID="{154C49F0-EA7D-40CF-954E-9E97E47BF8B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23CF1-5381-4AD8-8EEF-454FD32F5F00}" type="pres">
      <dgm:prSet presAssocID="{154C49F0-EA7D-40CF-954E-9E97E47BF8B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862587-699D-4AB0-B62C-49B4AFCD7C2D}" srcId="{C615BE61-A7B5-4FFF-9602-F34D879D70B8}" destId="{108DF9D4-31A3-4A8D-89D3-736E63561037}" srcOrd="0" destOrd="0" parTransId="{B63D4D8C-1FB6-4E9C-BAFC-246A13945113}" sibTransId="{DCC6DB5E-8E63-4EE8-A9BE-47D37E7A04EB}"/>
    <dgm:cxn modelId="{34BECC96-2FF7-400C-AAAC-FF00695461E9}" srcId="{F5F51BB2-91FE-4CB7-8DA8-914C06899731}" destId="{C615BE61-A7B5-4FFF-9602-F34D879D70B8}" srcOrd="3" destOrd="0" parTransId="{5E481514-7827-46E3-A141-CA08BE0FCED6}" sibTransId="{F7E0A3B1-937D-4BB4-B0DA-ED1FEF7A423B}"/>
    <dgm:cxn modelId="{4A638282-4898-4782-B16B-D39EF47F45F3}" srcId="{CE96465F-6BF5-4D35-A6C9-67D829D11551}" destId="{9FF349EF-CA2C-482A-927F-901B78098D9F}" srcOrd="0" destOrd="0" parTransId="{DAE21335-A29A-4B76-A1E0-772B1D4D1E74}" sibTransId="{5007B9B3-B445-4D47-BE8A-25E89D174636}"/>
    <dgm:cxn modelId="{0D980B47-2936-4915-8AD4-EB417BB9D518}" type="presOf" srcId="{9BE7B946-5B6E-4DF1-9833-0FA323892041}" destId="{D32E329B-3C52-424E-BE8B-BB1BA130A15D}" srcOrd="0" destOrd="0" presId="urn:microsoft.com/office/officeart/2005/8/layout/chevron2"/>
    <dgm:cxn modelId="{46E55A14-973F-4553-BA8E-1FA6582C93C2}" srcId="{F5F51BB2-91FE-4CB7-8DA8-914C06899731}" destId="{3A3FB450-3458-43E9-A4E9-4E9A109CB199}" srcOrd="1" destOrd="0" parTransId="{6CD532FE-3751-410D-9043-4606F2649E1E}" sibTransId="{55CECA07-B80C-4BBC-91D0-BAE541AF0D85}"/>
    <dgm:cxn modelId="{5B576179-E5A8-4CC0-8429-CEC30B20696A}" type="presOf" srcId="{3A3FB450-3458-43E9-A4E9-4E9A109CB199}" destId="{2C0A71BB-2701-474C-80D0-B07EFFB07C42}" srcOrd="0" destOrd="0" presId="urn:microsoft.com/office/officeart/2005/8/layout/chevron2"/>
    <dgm:cxn modelId="{CBBC9AD5-7063-49C9-A3E8-78243E56A33D}" type="presOf" srcId="{15F89391-F287-4EDE-B4F9-5FA3EA45253D}" destId="{93117F35-F633-4ADD-801E-18C78D561F17}" srcOrd="0" destOrd="0" presId="urn:microsoft.com/office/officeart/2005/8/layout/chevron2"/>
    <dgm:cxn modelId="{43013DA7-CB51-4C21-B871-E955B4262215}" type="presOf" srcId="{CE96465F-6BF5-4D35-A6C9-67D829D11551}" destId="{DDEB9134-3537-4498-AD89-90AEEC5FCACB}" srcOrd="0" destOrd="0" presId="urn:microsoft.com/office/officeart/2005/8/layout/chevron2"/>
    <dgm:cxn modelId="{9368CFA5-8FE1-4C07-8871-C55B31E4CE8D}" srcId="{3A3FB450-3458-43E9-A4E9-4E9A109CB199}" destId="{8EF5F705-A4F2-44A7-BC06-63AF149DB3C6}" srcOrd="0" destOrd="0" parTransId="{C0F917C6-F90D-4CCD-9800-8FD82C82CE77}" sibTransId="{95DF7A9A-6074-4364-AEC3-AD09A4C51029}"/>
    <dgm:cxn modelId="{4BD01575-E88F-452A-9530-8F2D30CD540B}" srcId="{F5F51BB2-91FE-4CB7-8DA8-914C06899731}" destId="{154C49F0-EA7D-40CF-954E-9E97E47BF8B8}" srcOrd="4" destOrd="0" parTransId="{2BABFFE1-F6A1-4AB0-A61B-91C1377B90AD}" sibTransId="{A8924289-1EEF-4E95-B7DA-4619EDD66875}"/>
    <dgm:cxn modelId="{5EE9074E-0B58-4292-9A1B-D64CC70C338B}" type="presOf" srcId="{154C49F0-EA7D-40CF-954E-9E97E47BF8B8}" destId="{0603986E-78F5-4A60-B837-2F070533CF99}" srcOrd="0" destOrd="0" presId="urn:microsoft.com/office/officeart/2005/8/layout/chevron2"/>
    <dgm:cxn modelId="{24026AC8-514B-4577-B4FC-F890D6BFB8E6}" type="presOf" srcId="{F5F51BB2-91FE-4CB7-8DA8-914C06899731}" destId="{CB13DF2E-2975-4A3A-8361-F56F32CDE7C2}" srcOrd="0" destOrd="0" presId="urn:microsoft.com/office/officeart/2005/8/layout/chevron2"/>
    <dgm:cxn modelId="{E0D9471C-25B1-4566-9921-F44EE55462F3}" type="presOf" srcId="{9FF349EF-CA2C-482A-927F-901B78098D9F}" destId="{1A96020D-DBC7-4A78-A3A2-5E59F9B3EFE5}" srcOrd="0" destOrd="0" presId="urn:microsoft.com/office/officeart/2005/8/layout/chevron2"/>
    <dgm:cxn modelId="{300881F6-05DC-4B29-A88E-3A5ADD92D51B}" type="presOf" srcId="{108DF9D4-31A3-4A8D-89D3-736E63561037}" destId="{116618C9-75BD-4D94-B5CD-ACC4BF75C3FD}" srcOrd="0" destOrd="0" presId="urn:microsoft.com/office/officeart/2005/8/layout/chevron2"/>
    <dgm:cxn modelId="{BE65C95B-C52D-4346-8C92-8C652C1E4D8E}" type="presOf" srcId="{8EF5F705-A4F2-44A7-BC06-63AF149DB3C6}" destId="{92FF398C-6254-4F85-97BA-C858F3090744}" srcOrd="0" destOrd="0" presId="urn:microsoft.com/office/officeart/2005/8/layout/chevron2"/>
    <dgm:cxn modelId="{35D79537-384A-47BD-8CE4-9923A6324B44}" type="presOf" srcId="{76C14E6E-8B8B-4FF8-9C1D-59E087183A19}" destId="{31C23CF1-5381-4AD8-8EEF-454FD32F5F00}" srcOrd="0" destOrd="0" presId="urn:microsoft.com/office/officeart/2005/8/layout/chevron2"/>
    <dgm:cxn modelId="{645B3695-CFD9-4F44-83BD-DC3CA5014114}" srcId="{154C49F0-EA7D-40CF-954E-9E97E47BF8B8}" destId="{76C14E6E-8B8B-4FF8-9C1D-59E087183A19}" srcOrd="0" destOrd="0" parTransId="{20BF1367-7418-4A28-ABD6-EEAD61757E60}" sibTransId="{8D25E213-BAB1-407A-857E-C25D1DA4FEC3}"/>
    <dgm:cxn modelId="{1A48EFEE-6B0E-4D4A-8500-B8C8ADFD300A}" srcId="{F5F51BB2-91FE-4CB7-8DA8-914C06899731}" destId="{CE96465F-6BF5-4D35-A6C9-67D829D11551}" srcOrd="2" destOrd="0" parTransId="{6B6A6AD0-D22F-4720-BDEA-4AD738D50BB4}" sibTransId="{5EAC0F6F-230B-4A00-81A9-E4E2D5CBF7D1}"/>
    <dgm:cxn modelId="{DAEF4D2E-317E-4430-B792-0F1C748D2AB4}" srcId="{9BE7B946-5B6E-4DF1-9833-0FA323892041}" destId="{15F89391-F287-4EDE-B4F9-5FA3EA45253D}" srcOrd="0" destOrd="0" parTransId="{24890853-8911-4010-B6D4-2108BDFB00F6}" sibTransId="{D64FA9B3-B35A-44A3-B7BA-CC70558D195A}"/>
    <dgm:cxn modelId="{776BBF4F-17A7-4E74-9D62-D83C740F63B3}" srcId="{F5F51BB2-91FE-4CB7-8DA8-914C06899731}" destId="{9BE7B946-5B6E-4DF1-9833-0FA323892041}" srcOrd="0" destOrd="0" parTransId="{B557DAB7-17B0-42AA-9D6F-41D2DF61CF58}" sibTransId="{5F295CA4-334C-4E93-8653-34D61CB73FC7}"/>
    <dgm:cxn modelId="{F817ACA9-30C6-419C-A6BE-F9FE69E3325A}" type="presOf" srcId="{C615BE61-A7B5-4FFF-9602-F34D879D70B8}" destId="{59C88789-D5CC-435A-ACAA-69F14DF18A74}" srcOrd="0" destOrd="0" presId="urn:microsoft.com/office/officeart/2005/8/layout/chevron2"/>
    <dgm:cxn modelId="{22EDBA54-4976-49A3-8EBD-A30027EE1EB1}" type="presParOf" srcId="{CB13DF2E-2975-4A3A-8361-F56F32CDE7C2}" destId="{DC5D7770-9019-4A8D-97F0-0B3DCCD76E2A}" srcOrd="0" destOrd="0" presId="urn:microsoft.com/office/officeart/2005/8/layout/chevron2"/>
    <dgm:cxn modelId="{EE28CB3B-CBF7-48EF-B691-3F10CCE9FE4C}" type="presParOf" srcId="{DC5D7770-9019-4A8D-97F0-0B3DCCD76E2A}" destId="{D32E329B-3C52-424E-BE8B-BB1BA130A15D}" srcOrd="0" destOrd="0" presId="urn:microsoft.com/office/officeart/2005/8/layout/chevron2"/>
    <dgm:cxn modelId="{E31AEAE7-2E72-4069-A471-542885D72D86}" type="presParOf" srcId="{DC5D7770-9019-4A8D-97F0-0B3DCCD76E2A}" destId="{93117F35-F633-4ADD-801E-18C78D561F17}" srcOrd="1" destOrd="0" presId="urn:microsoft.com/office/officeart/2005/8/layout/chevron2"/>
    <dgm:cxn modelId="{5EE32343-1F09-40A9-9A2B-369720260E53}" type="presParOf" srcId="{CB13DF2E-2975-4A3A-8361-F56F32CDE7C2}" destId="{8621DF18-F5A5-4DF8-9219-2C6A72215D0A}" srcOrd="1" destOrd="0" presId="urn:microsoft.com/office/officeart/2005/8/layout/chevron2"/>
    <dgm:cxn modelId="{289DA451-FB36-4417-8BC8-84B3E3DB6C84}" type="presParOf" srcId="{CB13DF2E-2975-4A3A-8361-F56F32CDE7C2}" destId="{21384A7C-18D8-400A-B525-9D74EAD19D4C}" srcOrd="2" destOrd="0" presId="urn:microsoft.com/office/officeart/2005/8/layout/chevron2"/>
    <dgm:cxn modelId="{8872521B-24AD-49B7-8799-2FE7CF331F83}" type="presParOf" srcId="{21384A7C-18D8-400A-B525-9D74EAD19D4C}" destId="{2C0A71BB-2701-474C-80D0-B07EFFB07C42}" srcOrd="0" destOrd="0" presId="urn:microsoft.com/office/officeart/2005/8/layout/chevron2"/>
    <dgm:cxn modelId="{055099A6-53FB-47C2-823A-1D6A2230982C}" type="presParOf" srcId="{21384A7C-18D8-400A-B525-9D74EAD19D4C}" destId="{92FF398C-6254-4F85-97BA-C858F3090744}" srcOrd="1" destOrd="0" presId="urn:microsoft.com/office/officeart/2005/8/layout/chevron2"/>
    <dgm:cxn modelId="{4C501BBA-A68D-488D-97A6-908757714371}" type="presParOf" srcId="{CB13DF2E-2975-4A3A-8361-F56F32CDE7C2}" destId="{C5E16948-6938-497A-B868-C4E44EE68AAC}" srcOrd="3" destOrd="0" presId="urn:microsoft.com/office/officeart/2005/8/layout/chevron2"/>
    <dgm:cxn modelId="{CB9F4921-B522-443F-9DEB-E8FA48F8200B}" type="presParOf" srcId="{CB13DF2E-2975-4A3A-8361-F56F32CDE7C2}" destId="{46EC9987-2FD3-4CD2-83DE-F11A91CACB78}" srcOrd="4" destOrd="0" presId="urn:microsoft.com/office/officeart/2005/8/layout/chevron2"/>
    <dgm:cxn modelId="{BBC38B9B-8D91-463B-9189-17D7EDAD2778}" type="presParOf" srcId="{46EC9987-2FD3-4CD2-83DE-F11A91CACB78}" destId="{DDEB9134-3537-4498-AD89-90AEEC5FCACB}" srcOrd="0" destOrd="0" presId="urn:microsoft.com/office/officeart/2005/8/layout/chevron2"/>
    <dgm:cxn modelId="{6287BBB0-9DC3-48BF-8A4E-0C0AD892D799}" type="presParOf" srcId="{46EC9987-2FD3-4CD2-83DE-F11A91CACB78}" destId="{1A96020D-DBC7-4A78-A3A2-5E59F9B3EFE5}" srcOrd="1" destOrd="0" presId="urn:microsoft.com/office/officeart/2005/8/layout/chevron2"/>
    <dgm:cxn modelId="{9A690811-C7BD-438E-986B-094408FF6D37}" type="presParOf" srcId="{CB13DF2E-2975-4A3A-8361-F56F32CDE7C2}" destId="{6C406701-F51D-4BE8-9B92-E2F2E7703CAB}" srcOrd="5" destOrd="0" presId="urn:microsoft.com/office/officeart/2005/8/layout/chevron2"/>
    <dgm:cxn modelId="{31FA84C8-52A8-4724-94FE-B93C8C8E4089}" type="presParOf" srcId="{CB13DF2E-2975-4A3A-8361-F56F32CDE7C2}" destId="{26F89CE3-09FC-4999-B6B7-FB8B74C18FDB}" srcOrd="6" destOrd="0" presId="urn:microsoft.com/office/officeart/2005/8/layout/chevron2"/>
    <dgm:cxn modelId="{AB09BCF9-5DA8-4A7C-A0FA-AD6AD8CCC5FF}" type="presParOf" srcId="{26F89CE3-09FC-4999-B6B7-FB8B74C18FDB}" destId="{59C88789-D5CC-435A-ACAA-69F14DF18A74}" srcOrd="0" destOrd="0" presId="urn:microsoft.com/office/officeart/2005/8/layout/chevron2"/>
    <dgm:cxn modelId="{7DDBDF5B-20E0-456D-BFFD-31E828ED02C3}" type="presParOf" srcId="{26F89CE3-09FC-4999-B6B7-FB8B74C18FDB}" destId="{116618C9-75BD-4D94-B5CD-ACC4BF75C3FD}" srcOrd="1" destOrd="0" presId="urn:microsoft.com/office/officeart/2005/8/layout/chevron2"/>
    <dgm:cxn modelId="{9095BE41-F0CE-4D4C-8C58-0D8A09B13C7D}" type="presParOf" srcId="{CB13DF2E-2975-4A3A-8361-F56F32CDE7C2}" destId="{AACCD508-8FDF-495F-A75A-2142EF732F77}" srcOrd="7" destOrd="0" presId="urn:microsoft.com/office/officeart/2005/8/layout/chevron2"/>
    <dgm:cxn modelId="{DE41F9C2-F284-4830-9EF2-B841BDB0DB06}" type="presParOf" srcId="{CB13DF2E-2975-4A3A-8361-F56F32CDE7C2}" destId="{A7EC61B3-6A9A-48B9-81B2-72CA964112E2}" srcOrd="8" destOrd="0" presId="urn:microsoft.com/office/officeart/2005/8/layout/chevron2"/>
    <dgm:cxn modelId="{34EE5809-110E-481C-930E-074E7B14971C}" type="presParOf" srcId="{A7EC61B3-6A9A-48B9-81B2-72CA964112E2}" destId="{0603986E-78F5-4A60-B837-2F070533CF99}" srcOrd="0" destOrd="0" presId="urn:microsoft.com/office/officeart/2005/8/layout/chevron2"/>
    <dgm:cxn modelId="{813F9D61-43D4-44C4-A643-0376514DC94F}" type="presParOf" srcId="{A7EC61B3-6A9A-48B9-81B2-72CA964112E2}" destId="{31C23CF1-5381-4AD8-8EEF-454FD32F5F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679078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2065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3067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730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489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2269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2063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3593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726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873429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7468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54B1DB-DC59-487F-993E-07369D655336}" type="datetimeFigureOut">
              <a:rPr lang="uk-UA" smtClean="0"/>
              <a:pPr/>
              <a:t>30.08.2021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B8EAA29-606C-4EE2-BA30-432E789DBBD6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714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04"/>
          <a:stretch/>
        </p:blipFill>
        <p:spPr>
          <a:xfrm>
            <a:off x="7072558" y="795515"/>
            <a:ext cx="1564792" cy="1053546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468376" y="4073236"/>
            <a:ext cx="4340138" cy="129876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Козівська</a:t>
            </a:r>
            <a:r>
              <a:rPr lang="uk-UA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загальноосвітня школа</a:t>
            </a:r>
            <a:endParaRPr lang="en-US" sz="16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І-ІІІ ступенів №1</a:t>
            </a:r>
            <a:endParaRPr lang="uk-UA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1395" y="2701912"/>
            <a:ext cx="4296117" cy="32220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374" y="685190"/>
            <a:ext cx="44617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Участь </a:t>
            </a:r>
          </a:p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пілотному </a:t>
            </a:r>
          </a:p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проекті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" y="2013804"/>
            <a:ext cx="3126740" cy="2608996"/>
          </a:xfrm>
        </p:spPr>
        <p:txBody>
          <a:bodyPr>
            <a:normAutofit/>
          </a:bodyPr>
          <a:lstStyle/>
          <a:p>
            <a:r>
              <a:rPr lang="uk-UA" altLang="ru-RU" b="1" dirty="0">
                <a:solidFill>
                  <a:schemeClr val="accent3">
                    <a:lumMod val="50000"/>
                  </a:schemeClr>
                </a:solidFill>
              </a:rPr>
              <a:t>Що розвиває гра?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altLang="ru-RU" b="1" dirty="0">
                <a:solidFill>
                  <a:schemeClr val="accent3">
                    <a:lumMod val="50000"/>
                  </a:schemeClr>
                </a:solidFill>
              </a:rPr>
            </a:b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idx="1"/>
          </p:nvPr>
        </p:nvSpPr>
        <p:spPr>
          <a:xfrm>
            <a:off x="822959" y="1845734"/>
            <a:ext cx="5958841" cy="4326466"/>
          </a:xfrm>
        </p:spPr>
        <p:txBody>
          <a:bodyPr/>
          <a:lstStyle/>
          <a:p>
            <a:pPr eaLnBrk="1" hangingPunct="1"/>
            <a:r>
              <a:rPr lang="uk-UA" altLang="ru-RU" dirty="0" smtClean="0"/>
              <a:t/>
            </a:r>
            <a:br>
              <a:rPr lang="uk-UA" altLang="ru-RU" dirty="0" smtClean="0"/>
            </a:br>
            <a:endParaRPr lang="ru-RU" altLang="ru-RU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78" y="584200"/>
            <a:ext cx="5562522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186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RU" dirty="0"/>
              <a:t>Дитинство без гри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9123" y="1846263"/>
            <a:ext cx="5650204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786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1700" y="977900"/>
            <a:ext cx="1115060" cy="759461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596900"/>
            <a:ext cx="7543801" cy="5272194"/>
          </a:xfrm>
        </p:spPr>
        <p:txBody>
          <a:bodyPr>
            <a:normAutofit/>
          </a:bodyPr>
          <a:lstStyle/>
          <a:p>
            <a:pPr lvl="4"/>
            <a:r>
              <a:rPr lang="uk-UA" sz="2800" dirty="0">
                <a:solidFill>
                  <a:srgbClr val="FF0000"/>
                </a:solidFill>
              </a:rPr>
              <a:t>І як наслідок:</a:t>
            </a:r>
            <a:br>
              <a:rPr lang="uk-UA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uk-UA" sz="2800" dirty="0"/>
              <a:t>- небажання вчитися і відсутність мотивації;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- невміння спілкуватися;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- пошук підказок і алгоритмів дії від «авторитетів»;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- невпевненість і занижена самооцінка;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- </a:t>
            </a:r>
            <a:r>
              <a:rPr lang="uk-UA" sz="2800" dirty="0" err="1"/>
              <a:t>закомплексованість</a:t>
            </a:r>
            <a:r>
              <a:rPr lang="uk-UA" sz="2800" dirty="0"/>
              <a:t>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- безініціативність</a:t>
            </a:r>
            <a:br>
              <a:rPr lang="uk-UA" sz="2800" dirty="0"/>
            </a:br>
            <a:r>
              <a:rPr lang="uk-UA" sz="2800" dirty="0"/>
              <a:t>……………………….</a:t>
            </a:r>
            <a:r>
              <a:rPr lang="ru-RU" sz="2800" dirty="0"/>
              <a:t/>
            </a:r>
            <a:br>
              <a:rPr lang="ru-RU" sz="2800" dirty="0"/>
            </a:b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xmlns="" val="57637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294" y="342900"/>
            <a:ext cx="8951393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980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254000"/>
            <a:ext cx="8305800" cy="5615094"/>
          </a:xfrm>
        </p:spPr>
        <p:txBody>
          <a:bodyPr>
            <a:normAutofit/>
          </a:bodyPr>
          <a:lstStyle/>
          <a:p>
            <a:pPr lvl="8"/>
            <a:r>
              <a:rPr lang="uk-UA" sz="2400" dirty="0"/>
              <a:t>Який спосіб спілкування повинен використовувати педагог?</a:t>
            </a:r>
            <a:br>
              <a:rPr lang="uk-UA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uk-UA" sz="2400" dirty="0"/>
              <a:t> </a:t>
            </a:r>
            <a:endParaRPr lang="uk-UA" sz="2400" dirty="0" smtClean="0"/>
          </a:p>
          <a:p>
            <a:pPr lvl="8"/>
            <a:r>
              <a:rPr lang="uk-UA" sz="2400" dirty="0" smtClean="0"/>
              <a:t>Яка </a:t>
            </a:r>
            <a:r>
              <a:rPr lang="uk-UA" sz="2400" dirty="0"/>
              <a:t>різниця між монологом і діалогом?</a:t>
            </a:r>
            <a:br>
              <a:rPr lang="uk-UA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 smtClean="0"/>
          </a:p>
          <a:p>
            <a:pPr lvl="8"/>
            <a:r>
              <a:rPr lang="uk-UA" sz="2400" dirty="0" smtClean="0"/>
              <a:t>Чим </a:t>
            </a:r>
            <a:r>
              <a:rPr lang="uk-UA" sz="2400" dirty="0"/>
              <a:t>відрізняються закриті запитання від  відкритих запитань?</a:t>
            </a:r>
            <a:br>
              <a:rPr lang="uk-UA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 smtClean="0"/>
          </a:p>
          <a:p>
            <a:pPr lvl="8"/>
            <a:r>
              <a:rPr lang="uk-UA" sz="2400" dirty="0" smtClean="0">
                <a:solidFill>
                  <a:srgbClr val="FF0000"/>
                </a:solidFill>
              </a:rPr>
              <a:t>Чому </a:t>
            </a:r>
            <a:r>
              <a:rPr lang="uk-UA" sz="2400" dirty="0">
                <a:solidFill>
                  <a:srgbClr val="FF0000"/>
                </a:solidFill>
              </a:rPr>
              <a:t>важливо задавати відкриті запитання?</a:t>
            </a:r>
            <a:endParaRPr lang="uk-UA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08225"/>
            <a:ext cx="22860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462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9100" y="299304"/>
            <a:ext cx="114046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rgbClr val="FF0000"/>
                </a:solidFill>
              </a:rPr>
              <a:t>Саме відкриті запитання </a:t>
            </a:r>
            <a:r>
              <a:rPr lang="uk-UA" sz="3200" dirty="0"/>
              <a:t>формують шлях</a:t>
            </a:r>
            <a:br>
              <a:rPr lang="uk-UA" sz="3200" dirty="0"/>
            </a:br>
            <a:r>
              <a:rPr lang="uk-UA" sz="3200" dirty="0"/>
              <a:t> думки дитини і </a:t>
            </a:r>
            <a:br>
              <a:rPr lang="uk-UA" sz="3200" dirty="0"/>
            </a:br>
            <a:r>
              <a:rPr lang="uk-UA" sz="3200" dirty="0"/>
              <a:t>змушують дитину </a:t>
            </a:r>
            <a:r>
              <a:rPr lang="uk-UA" sz="3200" dirty="0" smtClean="0"/>
              <a:t>критично мислити!</a:t>
            </a:r>
            <a:r>
              <a:rPr lang="uk-UA" sz="2000" dirty="0"/>
              <a:t/>
            </a:r>
            <a:br>
              <a:rPr lang="uk-UA" sz="2000" dirty="0"/>
            </a:br>
            <a:endParaRPr lang="uk-UA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00" y="2297915"/>
            <a:ext cx="3475021" cy="34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650" y="2035175"/>
            <a:ext cx="2932113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1101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Мільйон цікавих запитань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1883834"/>
            <a:ext cx="7543801" cy="402336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Розкажи мені про...?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Що ти думаєш...?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Мені цікаво чому...?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Як ти...?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Звідки ти знаєш 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Що ти можеш мені сказати про..?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Що б ти зробив натомість...?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Про що це тобі нагадує ...?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Розкажи мені, що трапилось?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Як ти збираєшся це зробити?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Із чого це зроблено?</a:t>
            </a:r>
          </a:p>
          <a:p>
            <a:pPr>
              <a:spcAft>
                <a:spcPts val="0"/>
              </a:spcAft>
              <a:defRPr/>
            </a:pPr>
            <a:r>
              <a:rPr lang="uk-UA" b="1" i="1" kern="100" dirty="0">
                <a:cs typeface="Arial" panose="020B0604020202020204" pitchFamily="34" charset="0"/>
              </a:rPr>
              <a:t>Що можна додати?</a:t>
            </a:r>
            <a:endParaRPr lang="ru-RU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37150" y="1917699"/>
            <a:ext cx="30607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На що ще це схоже?</a:t>
            </a:r>
          </a:p>
          <a:p>
            <a:pPr fontAlgn="t">
              <a:defRPr/>
            </a:pPr>
            <a:r>
              <a:rPr lang="uk-UA" sz="1400" b="1" i="1" dirty="0">
                <a:cs typeface="Arial" panose="020B0604020202020204" pitchFamily="34" charset="0"/>
              </a:rPr>
              <a:t>Покажи мені як ти</a:t>
            </a:r>
            <a:r>
              <a:rPr lang="en-US" sz="1400" b="1" i="1" dirty="0">
                <a:cs typeface="Arial" panose="020B0604020202020204" pitchFamily="34" charset="0"/>
              </a:rPr>
              <a:t>…</a:t>
            </a:r>
            <a:endParaRPr lang="uk-UA" sz="1400" b="1" i="1" dirty="0">
              <a:cs typeface="Arial" panose="020B0604020202020204" pitchFamily="34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Чи можеш ти мені розказати більше  </a:t>
            </a: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про те чому...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Чому ти...?</a:t>
            </a: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Що ти зробив спершу?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Подумай про інший спосіб/</a:t>
            </a: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Чи можеш ти по-іншому...?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Як ти думаєш, що трапилось, якби…?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Як ти це зробив...?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Що ти можеш зробити наступного разу...?</a:t>
            </a: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Що ще ти можеш використати/застосувати?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Як ти думаєш, що буде далі?</a:t>
            </a:r>
            <a:endParaRPr 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uk-UA" sz="1400" b="1" i="1" kern="100" dirty="0">
                <a:cs typeface="Arial" panose="020B0604020202020204" pitchFamily="34" charset="0"/>
              </a:rPr>
              <a:t>Для чого ще це може бути використано?</a:t>
            </a:r>
            <a:endParaRPr lang="ru-RU" sz="14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83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55168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300" y="203200"/>
            <a:ext cx="5712460" cy="5665894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ПРОЕКТНА ДІЯЛЬНІСТЬ -</a:t>
            </a:r>
            <a:br>
              <a:rPr lang="uk-UA" sz="3200" b="1" dirty="0">
                <a:solidFill>
                  <a:srgbClr val="FF0000"/>
                </a:solidFill>
              </a:rPr>
            </a:br>
            <a:r>
              <a:rPr lang="uk-UA" sz="3200" dirty="0"/>
              <a:t>така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організація освітнього процесу, де діти і дорослі взаємодіють у спільній цікавій для всіх творчій діяльності, програму розгортання якої вони самі придумали і реалізовують разом.</a:t>
            </a:r>
            <a:r>
              <a:rPr lang="ru-RU" sz="3200" i="1" dirty="0"/>
              <a:t>  </a:t>
            </a: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00" y="787400"/>
            <a:ext cx="2632716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3421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0" y="-365761"/>
            <a:ext cx="5852160" cy="365761"/>
          </a:xfrm>
        </p:spPr>
        <p:txBody>
          <a:bodyPr>
            <a:normAutofit fontScale="90000"/>
          </a:bodyPr>
          <a:lstStyle/>
          <a:p>
            <a:r>
              <a:rPr lang="uk-UA" sz="1300" b="1" dirty="0">
                <a:solidFill>
                  <a:srgbClr val="FF0000"/>
                </a:solidFill>
              </a:rPr>
              <a:t>Робота в творчих студіях </a:t>
            </a:r>
            <a:r>
              <a:rPr lang="uk-UA" sz="1300" b="1" dirty="0"/>
              <a:t/>
            </a:r>
            <a:br>
              <a:rPr lang="uk-UA" sz="1300" b="1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uk-UA" sz="1300" b="1" dirty="0"/>
              <a:t>- Театр</a:t>
            </a: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>- </a:t>
            </a:r>
            <a:r>
              <a:rPr lang="uk-UA" sz="1300" b="1" dirty="0"/>
              <a:t>Мода</a:t>
            </a: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>- </a:t>
            </a:r>
            <a:r>
              <a:rPr lang="uk-UA" sz="1300" b="1" dirty="0"/>
              <a:t>Я - учень</a:t>
            </a: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>- </a:t>
            </a:r>
            <a:r>
              <a:rPr lang="uk-UA" sz="1300" b="1" dirty="0"/>
              <a:t>Осінь</a:t>
            </a: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>- </a:t>
            </a:r>
            <a:r>
              <a:rPr lang="uk-UA" sz="1300" b="1" dirty="0"/>
              <a:t>Моя Батьківщина</a:t>
            </a:r>
            <a:r>
              <a:rPr lang="ru-RU" sz="1300" dirty="0">
                <a:latin typeface="Arial Black" pitchFamily="34" charset="0"/>
              </a:rPr>
              <a:t/>
            </a:r>
            <a:br>
              <a:rPr lang="ru-RU" sz="1300" dirty="0">
                <a:latin typeface="Arial Black" pitchFamily="34" charset="0"/>
              </a:rPr>
            </a:b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59" y="1401234"/>
            <a:ext cx="2758441" cy="402336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8187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Робота в творчих студіях </a:t>
            </a:r>
            <a:r>
              <a:rPr lang="uk-UA" sz="3600" b="1" dirty="0"/>
              <a:t/>
            </a:r>
            <a:br>
              <a:rPr lang="uk-UA" sz="3600" b="1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uk-UA" sz="3600" b="1" dirty="0"/>
              <a:t>- Театр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- </a:t>
            </a:r>
            <a:r>
              <a:rPr lang="uk-UA" sz="3600" b="1" dirty="0"/>
              <a:t>Мода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- </a:t>
            </a:r>
            <a:r>
              <a:rPr lang="uk-UA" sz="3600" b="1" dirty="0"/>
              <a:t>Я - учень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- </a:t>
            </a:r>
            <a:r>
              <a:rPr lang="uk-UA" sz="3600" b="1" dirty="0"/>
              <a:t>Осінь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- </a:t>
            </a:r>
            <a:r>
              <a:rPr lang="uk-UA" sz="3600" b="1" dirty="0"/>
              <a:t>Моя Батьківщина</a:t>
            </a:r>
            <a:r>
              <a:rPr lang="ru-RU" sz="3600" dirty="0">
                <a:latin typeface="Arial Black" pitchFamily="34" charset="0"/>
              </a:rPr>
              <a:t/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/>
            </a:r>
            <a:br>
              <a:rPr lang="ru-RU" sz="3600" dirty="0">
                <a:latin typeface="Arial Black" pitchFamily="34" charset="0"/>
              </a:rPr>
            </a:br>
            <a:endParaRPr lang="uk-UA" sz="3600" dirty="0"/>
          </a:p>
        </p:txBody>
      </p:sp>
      <p:pic>
        <p:nvPicPr>
          <p:cNvPr id="5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6" y="863600"/>
            <a:ext cx="4333874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267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5488" y="762000"/>
            <a:ext cx="7891272" cy="30593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i="1" dirty="0" smtClean="0">
                <a:solidFill>
                  <a:srgbClr val="008000"/>
                </a:solidFill>
              </a:rPr>
              <a:t>«</a:t>
            </a:r>
            <a:r>
              <a:rPr lang="uk-UA" sz="4400" b="1" i="1" dirty="0" smtClean="0">
                <a:solidFill>
                  <a:srgbClr val="008000"/>
                </a:solidFill>
              </a:rPr>
              <a:t>Не треба боятися перемін, часто вони виникають тоді, коли необхідні»</a:t>
            </a:r>
            <a:br>
              <a:rPr lang="uk-UA" sz="4400" b="1" i="1" dirty="0" smtClean="0">
                <a:solidFill>
                  <a:srgbClr val="008000"/>
                </a:solidFill>
              </a:rPr>
            </a:br>
            <a:r>
              <a:rPr lang="uk-UA" sz="4400" b="1" i="1" dirty="0" smtClean="0">
                <a:solidFill>
                  <a:srgbClr val="008000"/>
                </a:solidFill>
              </a:rPr>
              <a:t>                                  Конфуцій</a:t>
            </a:r>
            <a:br>
              <a:rPr lang="uk-UA" sz="4400" b="1" i="1" dirty="0" smtClean="0">
                <a:solidFill>
                  <a:srgbClr val="008000"/>
                </a:solidFill>
              </a:rPr>
            </a:br>
            <a:endParaRPr lang="en-US" sz="4400" b="1" i="1" dirty="0">
              <a:solidFill>
                <a:srgbClr val="008000"/>
              </a:solidFill>
            </a:endParaRPr>
          </a:p>
        </p:txBody>
      </p:sp>
      <p:pic>
        <p:nvPicPr>
          <p:cNvPr id="1026" name="Picture 2" descr="D:\Картинки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591" y="5133671"/>
            <a:ext cx="2310807" cy="11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98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69" y="120451"/>
            <a:ext cx="7525512" cy="1505620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 smtClean="0"/>
              <a:t>«Дати дітям радість  праці, радість успіху у навчанні, пробудити в їхніх серцях  почуття віри у власні можливості»</a:t>
            </a:r>
            <a:br>
              <a:rPr lang="uk-UA" sz="2400" b="1" i="1" dirty="0" smtClean="0"/>
            </a:br>
            <a:r>
              <a:rPr lang="uk-UA" sz="2400" b="1" i="1" dirty="0" err="1" smtClean="0"/>
              <a:t>В.Сухомлинський</a:t>
            </a:r>
            <a:endParaRPr lang="en-US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560" y="2078644"/>
            <a:ext cx="5067439" cy="2648910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навчання, що приносить радість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навчання через діяльність та гру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творчість та дослідницька діяльність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розвиток самостійності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відповідність віковим особливостям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збільшення рухової активності</a:t>
            </a:r>
          </a:p>
        </p:txBody>
      </p:sp>
      <p:pic>
        <p:nvPicPr>
          <p:cNvPr id="9219" name="Picture 3" descr="F:\НУШ 1-В\ARV_8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72" y="3328068"/>
            <a:ext cx="4256150" cy="28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НУШ 1-В\CAM02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423" y="1879600"/>
            <a:ext cx="4162378" cy="32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80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1495" y="0"/>
            <a:ext cx="7507287" cy="8286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i="1" dirty="0" smtClean="0"/>
              <a:t>Експериментальний навчальний план</a:t>
            </a:r>
            <a:endParaRPr lang="en-US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3206" y="1152525"/>
            <a:ext cx="7762875" cy="5010150"/>
          </a:xfrm>
        </p:spPr>
        <p:txBody>
          <a:bodyPr>
            <a:noAutofit/>
          </a:bodyPr>
          <a:lstStyle/>
          <a:p>
            <a:r>
              <a:rPr lang="uk-UA" sz="1800" b="1" i="1" dirty="0" smtClean="0"/>
              <a:t>Українська мова -</a:t>
            </a:r>
            <a:r>
              <a:rPr lang="uk-UA" sz="1800" i="1" dirty="0" smtClean="0"/>
              <a:t>5 год окремо + 2 год інтегрований курс</a:t>
            </a:r>
          </a:p>
          <a:p>
            <a:r>
              <a:rPr lang="uk-UA" sz="1800" b="1" i="1" dirty="0" smtClean="0"/>
              <a:t>Математика - </a:t>
            </a:r>
            <a:r>
              <a:rPr lang="uk-UA" sz="1800" i="1" dirty="0" smtClean="0"/>
              <a:t>3 год окремо + 1 год інтегрований курс</a:t>
            </a:r>
          </a:p>
          <a:p>
            <a:r>
              <a:rPr lang="uk-UA" sz="1800" b="1" i="1" dirty="0" smtClean="0"/>
              <a:t>Англійська мова</a:t>
            </a:r>
            <a:r>
              <a:rPr lang="uk-UA" sz="1800" i="1" dirty="0" smtClean="0"/>
              <a:t> – 2 год</a:t>
            </a:r>
          </a:p>
          <a:p>
            <a:r>
              <a:rPr lang="uk-UA" sz="1800" b="1" i="1" dirty="0" smtClean="0"/>
              <a:t>Фізкультура</a:t>
            </a:r>
            <a:r>
              <a:rPr lang="uk-UA" sz="1800" i="1" dirty="0" smtClean="0"/>
              <a:t> – 3 год</a:t>
            </a:r>
          </a:p>
          <a:p>
            <a:r>
              <a:rPr lang="uk-UA" sz="1800" b="1" i="1" dirty="0" smtClean="0"/>
              <a:t>Мистецтво</a:t>
            </a:r>
            <a:r>
              <a:rPr lang="uk-UA" sz="1800" i="1" dirty="0" smtClean="0"/>
              <a:t> – 1 год музичне + 1 год образотворче </a:t>
            </a:r>
          </a:p>
          <a:p>
            <a:r>
              <a:rPr lang="uk-UA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Інтегрований курс «Я досліджую світ»</a:t>
            </a:r>
            <a:r>
              <a:rPr lang="uk-UA" sz="28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i="1" dirty="0" smtClean="0"/>
              <a:t>: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мовно-літературна галузь – 2 год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 математична галузь – 1 год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  природнича галузь – 2 год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  технологічна галузь – 1 год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  соціальна та </a:t>
            </a:r>
            <a:r>
              <a:rPr lang="uk-UA" sz="1800" b="1" i="1" dirty="0" err="1" smtClean="0"/>
              <a:t>здоров</a:t>
            </a:r>
            <a:r>
              <a:rPr lang="en-US" sz="1800" b="1" i="1" dirty="0" smtClean="0"/>
              <a:t>’</a:t>
            </a:r>
            <a:r>
              <a:rPr lang="uk-UA" sz="1800" b="1" i="1" dirty="0" err="1" smtClean="0"/>
              <a:t>язбережувальна</a:t>
            </a:r>
            <a:r>
              <a:rPr lang="uk-UA" sz="1800" b="1" i="1" dirty="0" smtClean="0"/>
              <a:t> – 0,5 год</a:t>
            </a:r>
          </a:p>
          <a:p>
            <a:r>
              <a:rPr lang="uk-UA" sz="1800" b="1" i="1" dirty="0"/>
              <a:t> </a:t>
            </a:r>
            <a:r>
              <a:rPr lang="uk-UA" sz="1800" b="1" i="1" dirty="0" smtClean="0"/>
              <a:t>            громадянська та історична – 0,5 год</a:t>
            </a:r>
          </a:p>
          <a:p>
            <a:endParaRPr lang="uk-UA" sz="1800" i="1" dirty="0" smtClean="0"/>
          </a:p>
          <a:p>
            <a:r>
              <a:rPr lang="uk-UA" sz="1800" i="1" dirty="0"/>
              <a:t> </a:t>
            </a:r>
            <a:r>
              <a:rPr lang="uk-UA" sz="1800" i="1" dirty="0" smtClean="0"/>
              <a:t>             </a:t>
            </a:r>
            <a:endParaRPr lang="en-US" sz="1800" i="1" dirty="0"/>
          </a:p>
        </p:txBody>
      </p:sp>
      <p:pic>
        <p:nvPicPr>
          <p:cNvPr id="2052" name="Picture 4" descr="D:\Картинки\pic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319" y="5137458"/>
            <a:ext cx="1532601" cy="10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78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9559" y="159004"/>
            <a:ext cx="7599363" cy="9017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2E922E"/>
                </a:solidFill>
              </a:rPr>
              <a:t>Інтегроване навчання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i="1" dirty="0" smtClean="0">
                <a:solidFill>
                  <a:srgbClr val="FF0000"/>
                </a:solidFill>
              </a:rPr>
              <a:t>«Я досліджую світ»</a:t>
            </a:r>
            <a:br>
              <a:rPr lang="uk-UA" sz="2800" b="1" i="1" dirty="0" smtClean="0">
                <a:solidFill>
                  <a:srgbClr val="FF0000"/>
                </a:solidFill>
              </a:rPr>
            </a:br>
            <a:r>
              <a:rPr lang="uk-UA" sz="2800" i="1" dirty="0" smtClean="0"/>
              <a:t>(7 годин)</a:t>
            </a:r>
            <a:endParaRPr lang="en-US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7824" y="1517904"/>
            <a:ext cx="2359152" cy="870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Дослідження теми через кілька точок зору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2736" y="1517904"/>
            <a:ext cx="2139696" cy="870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Формування цілісних уявлень про світ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4768" y="1517904"/>
            <a:ext cx="2103120" cy="870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Розвиток системного мислення</a:t>
            </a:r>
            <a:endParaRPr lang="en-US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68112" y="731520"/>
            <a:ext cx="914400" cy="658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53712" y="1060704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560320" y="832104"/>
            <a:ext cx="1078992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F:\НУШ 1-В\ARV_7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824" y="4357947"/>
            <a:ext cx="2916936" cy="19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НУШ 1-В\ARV_8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352" y="2388358"/>
            <a:ext cx="3139948" cy="17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541" y="2456718"/>
            <a:ext cx="3194859" cy="173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712" y="4447705"/>
            <a:ext cx="3507652" cy="17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560" y="165100"/>
            <a:ext cx="7543800" cy="1206501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/>
              <a:t/>
            </a:r>
            <a:br>
              <a:rPr lang="uk-UA" sz="4400" dirty="0"/>
            </a:b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/>
              <a:t/>
            </a:r>
            <a:br>
              <a:rPr lang="uk-UA" sz="4400" dirty="0"/>
            </a:b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/>
              <a:t/>
            </a:r>
            <a:br>
              <a:rPr lang="uk-UA" sz="4400" dirty="0"/>
            </a:b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>
                <a:solidFill>
                  <a:srgbClr val="008000"/>
                </a:solidFill>
              </a:rPr>
              <a:t>Я досліджую світ</a:t>
            </a:r>
            <a:br>
              <a:rPr lang="uk-UA" sz="4400" dirty="0" smtClean="0">
                <a:solidFill>
                  <a:srgbClr val="008000"/>
                </a:solidFill>
              </a:rPr>
            </a:br>
            <a:r>
              <a:rPr lang="uk-UA" sz="3200" dirty="0" smtClean="0">
                <a:solidFill>
                  <a:srgbClr val="2374B7"/>
                </a:solidFill>
              </a:rPr>
              <a:t>освітня галузь «Мовно-літературна»</a:t>
            </a:r>
            <a:endParaRPr lang="uk-UA" sz="4400" dirty="0">
              <a:solidFill>
                <a:srgbClr val="2374B7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Досліджуємо мовлення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Взаємодіємо усно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Читаємо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Взаємодіємо письмово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Досліджуємо медіа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Театралізуємо</a:t>
            </a:r>
            <a:endParaRPr lang="uk-UA" dirty="0">
              <a:solidFill>
                <a:srgbClr val="2E922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098" y="1389391"/>
            <a:ext cx="4178299" cy="23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448" y="3761353"/>
            <a:ext cx="459504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12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88900"/>
            <a:ext cx="7543800" cy="12192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008000"/>
                </a:solidFill>
              </a:rPr>
              <a:t>Я досліджую світ</a:t>
            </a:r>
            <a:br>
              <a:rPr lang="uk-UA" dirty="0" smtClean="0">
                <a:solidFill>
                  <a:srgbClr val="008000"/>
                </a:solidFill>
              </a:rPr>
            </a:br>
            <a:r>
              <a:rPr lang="uk-UA" sz="3200" dirty="0" smtClean="0">
                <a:solidFill>
                  <a:srgbClr val="CA5208"/>
                </a:solidFill>
              </a:rPr>
              <a:t>освітня галузь «Математична»</a:t>
            </a:r>
            <a:endParaRPr lang="uk-UA" dirty="0">
              <a:solidFill>
                <a:srgbClr val="CA520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Вимірювання величин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Просторові відношення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Геометричні фігури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Дидактичні ігри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Практичні роботи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2E922E"/>
                </a:solidFill>
              </a:rPr>
              <a:t>Екскурсії</a:t>
            </a:r>
            <a:endParaRPr lang="uk-UA" dirty="0">
              <a:solidFill>
                <a:srgbClr val="2E922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6900"/>
            <a:ext cx="3937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9330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8659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8000"/>
                </a:solidFill>
              </a:rPr>
              <a:t>Я досліджую світ</a:t>
            </a:r>
            <a:br>
              <a:rPr lang="uk-UA" dirty="0" smtClean="0">
                <a:solidFill>
                  <a:srgbClr val="008000"/>
                </a:solidFill>
              </a:rPr>
            </a:br>
            <a:r>
              <a:rPr lang="uk-UA" sz="3200" dirty="0" smtClean="0">
                <a:solidFill>
                  <a:srgbClr val="006600"/>
                </a:solidFill>
              </a:rPr>
              <a:t>освітня галузь «Природнича»</a:t>
            </a:r>
            <a:endParaRPr lang="uk-UA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00B050"/>
                </a:solidFill>
              </a:rPr>
              <a:t>Дослідницька діяльність учнів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00B050"/>
                </a:solidFill>
              </a:rPr>
              <a:t>Спостереження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00B050"/>
                </a:solidFill>
              </a:rPr>
              <a:t>Екскурсії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00B050"/>
                </a:solidFill>
              </a:rPr>
              <a:t>Групова робота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solidFill>
                  <a:srgbClr val="00B050"/>
                </a:solidFill>
              </a:rPr>
              <a:t>Фіксування результатів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33" y="4178300"/>
            <a:ext cx="3780368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1" y="1825627"/>
            <a:ext cx="3835399" cy="199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6833" y="4013200"/>
            <a:ext cx="430106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9391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60" y="213579"/>
            <a:ext cx="7543800" cy="46269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9900FF"/>
                </a:solidFill>
              </a:rPr>
              <a:t>ДОСЛІДЖУЄМО</a:t>
            </a:r>
            <a:endParaRPr lang="uk-UA" dirty="0">
              <a:solidFill>
                <a:srgbClr val="99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40894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099" y="841375"/>
            <a:ext cx="448309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099" y="3962400"/>
            <a:ext cx="480695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3962400"/>
            <a:ext cx="41021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619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8504"/>
            <a:ext cx="897636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8000"/>
                </a:solidFill>
              </a:rPr>
              <a:t>Я досліджую світ</a:t>
            </a:r>
            <a:br>
              <a:rPr lang="uk-UA" dirty="0" smtClean="0">
                <a:solidFill>
                  <a:srgbClr val="008000"/>
                </a:solidFill>
              </a:rPr>
            </a:br>
            <a:r>
              <a:rPr lang="uk-UA" sz="3200" dirty="0" smtClean="0">
                <a:solidFill>
                  <a:srgbClr val="CA143B"/>
                </a:solidFill>
              </a:rPr>
              <a:t>освітні галузі: «Соціальна і </a:t>
            </a:r>
            <a:r>
              <a:rPr lang="uk-UA" sz="3200" dirty="0" err="1" smtClean="0">
                <a:solidFill>
                  <a:srgbClr val="CA143B"/>
                </a:solidFill>
              </a:rPr>
              <a:t>здоров’язбережувальна</a:t>
            </a:r>
            <a:r>
              <a:rPr lang="uk-UA" sz="3200" dirty="0" smtClean="0">
                <a:solidFill>
                  <a:srgbClr val="CA143B"/>
                </a:solidFill>
              </a:rPr>
              <a:t>»,     «Громадська та історична»</a:t>
            </a:r>
            <a:endParaRPr lang="uk-UA" dirty="0">
              <a:solidFill>
                <a:srgbClr val="CA143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59" y="1782234"/>
            <a:ext cx="7543801" cy="40233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sz="1800" dirty="0" smtClean="0"/>
              <a:t>Завдання: соціокультурний розвиток дитини</a:t>
            </a:r>
          </a:p>
          <a:p>
            <a:pPr>
              <a:buFont typeface="Arial" pitchFamily="34" charset="0"/>
              <a:buChar char="•"/>
            </a:pPr>
            <a:r>
              <a:rPr lang="uk-UA" sz="1800" dirty="0" smtClean="0"/>
              <a:t>Формування емоційного інтелекту</a:t>
            </a:r>
          </a:p>
          <a:p>
            <a:pPr>
              <a:buFont typeface="Arial" pitchFamily="34" charset="0"/>
              <a:buChar char="•"/>
            </a:pPr>
            <a:r>
              <a:rPr lang="uk-UA" sz="1800" dirty="0" err="1" smtClean="0"/>
              <a:t>Здоров’язбережувальні</a:t>
            </a:r>
            <a:r>
              <a:rPr lang="uk-UA" sz="1800" dirty="0" smtClean="0"/>
              <a:t> навички і вміння</a:t>
            </a:r>
          </a:p>
          <a:p>
            <a:pPr>
              <a:buFont typeface="Arial" pitchFamily="34" charset="0"/>
              <a:buChar char="•"/>
            </a:pPr>
            <a:r>
              <a:rPr lang="uk-UA" sz="1800" dirty="0" smtClean="0"/>
              <a:t>Здоровий і безпечний спосіб життя</a:t>
            </a:r>
          </a:p>
          <a:p>
            <a:pPr>
              <a:buFont typeface="Arial" pitchFamily="34" charset="0"/>
              <a:buChar char="•"/>
            </a:pPr>
            <a:r>
              <a:rPr lang="uk-UA" sz="1800" dirty="0" smtClean="0"/>
              <a:t>Розв’язання конкретних навчальних і життєвих ситуацій</a:t>
            </a:r>
          </a:p>
          <a:p>
            <a:pPr>
              <a:buFont typeface="Arial" pitchFamily="34" charset="0"/>
              <a:buChar char="•"/>
            </a:pPr>
            <a:r>
              <a:rPr lang="uk-UA" sz="1800" dirty="0" smtClean="0"/>
              <a:t>Навчально-пізнавальна та оздоровчо-рухова діяльність.</a:t>
            </a:r>
          </a:p>
          <a:p>
            <a:pPr marL="0" indent="0">
              <a:buNone/>
            </a:pPr>
            <a:r>
              <a:rPr lang="uk-UA" sz="1800" dirty="0" smtClean="0"/>
              <a:t>(Уроки-екскурсії, уроки імпровізацій, уроки театралізацій, уроки-ігри).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700" y="1765300"/>
            <a:ext cx="25146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503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98" y="283521"/>
            <a:ext cx="7543800" cy="1135796"/>
          </a:xfrm>
        </p:spPr>
        <p:txBody>
          <a:bodyPr/>
          <a:lstStyle/>
          <a:p>
            <a:r>
              <a:rPr lang="uk-UA" dirty="0" smtClean="0">
                <a:solidFill>
                  <a:srgbClr val="006600"/>
                </a:solidFill>
              </a:rPr>
              <a:t>Я досліджую світ</a:t>
            </a:r>
            <a:br>
              <a:rPr lang="uk-UA" dirty="0" smtClean="0">
                <a:solidFill>
                  <a:srgbClr val="006600"/>
                </a:solidFill>
              </a:rPr>
            </a:br>
            <a:r>
              <a:rPr lang="uk-UA" sz="3200" dirty="0" smtClean="0">
                <a:solidFill>
                  <a:srgbClr val="FFC000"/>
                </a:solidFill>
              </a:rPr>
              <a:t>освітня галузь «Технологічна</a:t>
            </a:r>
            <a:r>
              <a:rPr lang="uk-UA" sz="3200" dirty="0" smtClean="0"/>
              <a:t>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976" y="1748674"/>
            <a:ext cx="7543801" cy="402336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/>
              <a:t>Розвиток моторики рук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Розширення сенсорного досвіду дітей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Виготовлення виробів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Практична діяльність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Презентація виробів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976" y="4064000"/>
            <a:ext cx="3927122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697" y="3776306"/>
            <a:ext cx="3708403" cy="248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1875" y="162016"/>
            <a:ext cx="3012723" cy="34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0969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3978" y="301562"/>
            <a:ext cx="7543800" cy="757237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710F47"/>
                </a:solidFill>
              </a:rPr>
              <a:t>Тематичні тижні</a:t>
            </a:r>
            <a:br>
              <a:rPr lang="uk-UA" sz="2800" b="1" i="1" dirty="0" smtClean="0">
                <a:solidFill>
                  <a:srgbClr val="710F47"/>
                </a:solidFill>
              </a:rPr>
            </a:br>
            <a:r>
              <a:rPr lang="uk-UA" sz="2800" b="1" i="1" dirty="0" smtClean="0">
                <a:solidFill>
                  <a:srgbClr val="006600"/>
                </a:solidFill>
              </a:rPr>
              <a:t>Березень</a:t>
            </a:r>
            <a:endParaRPr lang="en-US" sz="2800" b="1" i="1" dirty="0">
              <a:solidFill>
                <a:srgbClr val="00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1680" y="2136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517639125"/>
              </p:ext>
            </p:extLst>
          </p:nvPr>
        </p:nvGraphicFramePr>
        <p:xfrm>
          <a:off x="968991" y="1415874"/>
          <a:ext cx="7642746" cy="1089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4086653724"/>
              </p:ext>
            </p:extLst>
          </p:nvPr>
        </p:nvGraphicFramePr>
        <p:xfrm>
          <a:off x="982732" y="3284477"/>
          <a:ext cx="7617447" cy="277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34" name="Прямая со стрелкой 33"/>
          <p:cNvCxnSpPr/>
          <p:nvPr/>
        </p:nvCxnSpPr>
        <p:spPr>
          <a:xfrm>
            <a:off x="2011680" y="2505670"/>
            <a:ext cx="0" cy="60690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23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568" y="1938053"/>
            <a:ext cx="7543801" cy="402336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66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Пріоритети нової школи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Цінність дитинства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Радість пізнання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Презумпція талановитості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Розвиток особистості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dirty="0" err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Здоров</a:t>
            </a:r>
            <a:r>
              <a:rPr lang="en-US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uk-UA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я та безпека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9349" y="313239"/>
            <a:ext cx="6382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66003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Від школи знань – до школи компетентностей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04"/>
          <a:stretch/>
        </p:blipFill>
        <p:spPr>
          <a:xfrm>
            <a:off x="7242336" y="5112036"/>
            <a:ext cx="1670907" cy="11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27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1540" y="219816"/>
            <a:ext cx="7634288" cy="88265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9900FF"/>
                </a:solidFill>
              </a:rPr>
              <a:t>Тематичний тиждень </a:t>
            </a:r>
            <a:r>
              <a:rPr lang="uk-UA" sz="2800" b="1" i="1" dirty="0" smtClean="0"/>
              <a:t/>
            </a:r>
            <a:br>
              <a:rPr lang="uk-UA" sz="2800" b="1" i="1" dirty="0" smtClean="0"/>
            </a:br>
            <a:r>
              <a:rPr lang="uk-UA" sz="2800" b="1" i="1" dirty="0" smtClean="0">
                <a:solidFill>
                  <a:srgbClr val="00B050"/>
                </a:solidFill>
              </a:rPr>
              <a:t>«Професії»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2192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1054100"/>
            <a:ext cx="36957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98900"/>
            <a:ext cx="34036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87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286605"/>
            <a:ext cx="7490460" cy="957996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Пілотні класи</a:t>
            </a:r>
            <a:endParaRPr lang="en-US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049" y="1913849"/>
            <a:ext cx="7543801" cy="4023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D:\Альбом\пілотні класи\IMG_20180417_160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531879"/>
            <a:ext cx="24955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Альбом\пілотні класи\IMG_20180417_155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" y="2371692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Альбом\пілотні класи\IMG_20180427_112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693504"/>
            <a:ext cx="2603500" cy="21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Альбом\пілотні класи\IMG_20180417_155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1596" y="4025899"/>
            <a:ext cx="2390752" cy="21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НУШ 1-В\ARV_79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50" y="322587"/>
            <a:ext cx="2825750" cy="18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:\НУШ  1-Бклас\20180302_1007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87" y="4540577"/>
            <a:ext cx="2678113" cy="18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Альбом\пілотні класи\IMG_20180417_1555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474" y="4523422"/>
            <a:ext cx="2598726" cy="181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474" y="322587"/>
            <a:ext cx="2825749" cy="189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10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332" y="181615"/>
            <a:ext cx="7726363" cy="13049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solidFill>
                  <a:srgbClr val="008000"/>
                </a:solidFill>
              </a:rPr>
              <a:t>Освітнє середовище пілотних класів</a:t>
            </a:r>
            <a:r>
              <a:rPr lang="en-US" sz="2800" b="1" i="1" dirty="0" smtClean="0">
                <a:solidFill>
                  <a:srgbClr val="008000"/>
                </a:solidFill>
              </a:rPr>
              <a:t> -</a:t>
            </a:r>
            <a:r>
              <a:rPr lang="uk-UA" sz="2800" b="1" i="1" dirty="0" smtClean="0">
                <a:solidFill>
                  <a:srgbClr val="008000"/>
                </a:solidFill>
              </a:rPr>
              <a:t/>
            </a:r>
            <a:br>
              <a:rPr lang="uk-UA" sz="2800" b="1" i="1" dirty="0" smtClean="0">
                <a:solidFill>
                  <a:srgbClr val="008000"/>
                </a:solidFill>
              </a:rPr>
            </a:br>
            <a:r>
              <a:rPr lang="uk-UA" sz="2800" b="1" i="1" dirty="0" smtClean="0">
                <a:solidFill>
                  <a:srgbClr val="008000"/>
                </a:solidFill>
              </a:rPr>
              <a:t>комфорт, безпека, розвиток особистості, задоволення  індивідуальних потреб кожної дитини</a:t>
            </a:r>
            <a:endParaRPr lang="en-US" sz="2800" b="1" i="1" dirty="0">
              <a:solidFill>
                <a:srgbClr val="008000"/>
              </a:solidFill>
            </a:endParaRPr>
          </a:p>
        </p:txBody>
      </p:sp>
      <p:pic>
        <p:nvPicPr>
          <p:cNvPr id="1031" name="Picture 7" descr="F:\НУШ  1-Бклас\20180131_102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95" y="1150834"/>
            <a:ext cx="1842478" cy="24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НУШ 1-В\ARV_8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569" y="3967297"/>
            <a:ext cx="3200400" cy="21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НУШ  1-Бклас\20180208_102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895" y="3814500"/>
            <a:ext cx="2992374" cy="22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Альбом\пілотні класи\IMG_20180417_155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804034"/>
            <a:ext cx="1992056" cy="24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Альбом\пілотні класи\IMG_20180427_1126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908" y="1433150"/>
            <a:ext cx="29591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921" y="1150834"/>
            <a:ext cx="3669791" cy="245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24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09918"/>
            <a:ext cx="7597775" cy="90170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6600FF"/>
                </a:solidFill>
              </a:rPr>
              <a:t>Навчальні  центри  пілотних класів</a:t>
            </a:r>
            <a:endParaRPr lang="en-US" sz="2800" b="1" i="1" dirty="0">
              <a:solidFill>
                <a:srgbClr val="6600FF"/>
              </a:solidFill>
            </a:endParaRPr>
          </a:p>
        </p:txBody>
      </p:sp>
      <p:pic>
        <p:nvPicPr>
          <p:cNvPr id="2050" name="Picture 2" descr="D:\Альбом\пілотні класи\IMG_20180427_113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92" y="1217039"/>
            <a:ext cx="2432999" cy="18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Альбом\пілотні класи\IMG_20180427_113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92" y="3750670"/>
            <a:ext cx="2464810" cy="18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Альбом\пілотні класи\IMG_20180427_112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906" y="1178257"/>
            <a:ext cx="2484709" cy="18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Альбом\пілотні класи\IMG_20180427_112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595" y="1178257"/>
            <a:ext cx="2323057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Альбом\пілотні класи\IMG_20180417_1557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719339"/>
            <a:ext cx="2466452" cy="18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НУШ  1-Бклас\20180208_102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12" y="3730050"/>
            <a:ext cx="2528003" cy="18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6432" y="3301995"/>
            <a:ext cx="1310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dirty="0" smtClean="0"/>
              <a:t>Центр читання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61123" y="3301995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Центр</a:t>
            </a:r>
            <a:r>
              <a:rPr lang="uk-UA" sz="1200" dirty="0" smtClean="0"/>
              <a:t> </a:t>
            </a:r>
            <a:r>
              <a:rPr lang="uk-UA" sz="1200" b="1" dirty="0" smtClean="0"/>
              <a:t>матеріалів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0300" y="3176010"/>
            <a:ext cx="220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Центр математики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2300" y="5930899"/>
            <a:ext cx="209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Центр</a:t>
            </a:r>
            <a:r>
              <a:rPr lang="uk-UA" sz="1200" dirty="0" smtClean="0"/>
              <a:t> </a:t>
            </a:r>
            <a:r>
              <a:rPr lang="uk-UA" sz="1200" b="1" dirty="0" smtClean="0"/>
              <a:t>природознавства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1240" y="5930899"/>
            <a:ext cx="1889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Центр</a:t>
            </a:r>
            <a:r>
              <a:rPr lang="uk-UA" sz="1200" dirty="0" smtClean="0"/>
              <a:t> </a:t>
            </a:r>
            <a:r>
              <a:rPr lang="uk-UA" sz="1200" b="1" dirty="0" smtClean="0"/>
              <a:t>мистецтва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11900" y="5918198"/>
            <a:ext cx="208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Зона відпочинку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xmlns="" val="32094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900" y="503333"/>
            <a:ext cx="8019288" cy="11155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solidFill>
                  <a:srgbClr val="0066CC"/>
                </a:solidFill>
              </a:rPr>
              <a:t>Інтерактивні технології – </a:t>
            </a:r>
            <a:br>
              <a:rPr lang="uk-UA" sz="2800" b="1" i="1" dirty="0" smtClean="0">
                <a:solidFill>
                  <a:srgbClr val="0066CC"/>
                </a:solidFill>
              </a:rPr>
            </a:br>
            <a:r>
              <a:rPr lang="uk-UA" sz="2800" b="1" i="1" dirty="0" smtClean="0">
                <a:solidFill>
                  <a:srgbClr val="0066CC"/>
                </a:solidFill>
              </a:rPr>
              <a:t>атмосфера  розкутості, позитивна мотивація  до навчання,  створення ситуації успіху.</a:t>
            </a:r>
            <a:endParaRPr lang="en-US" sz="2800" b="1" i="1" dirty="0">
              <a:solidFill>
                <a:srgbClr val="0066CC"/>
              </a:solidFill>
            </a:endParaRPr>
          </a:p>
        </p:txBody>
      </p:sp>
      <p:pic>
        <p:nvPicPr>
          <p:cNvPr id="6146" name="Picture 2" descr="F:\НУШ 1-В\ARV_8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34465"/>
            <a:ext cx="2651760" cy="19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НУШ 1-В\ARV_8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651" y="4187954"/>
            <a:ext cx="2487168" cy="19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\smayli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2204" y="0"/>
            <a:ext cx="1091796" cy="9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НУШ 1-В\ARV_8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909" y="1894462"/>
            <a:ext cx="2581879" cy="198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4206" y="1836171"/>
            <a:ext cx="3081804" cy="20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87954"/>
            <a:ext cx="2844799" cy="190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000500"/>
            <a:ext cx="226868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98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49630" y="685643"/>
            <a:ext cx="7562850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</a:rPr>
              <a:t>«Разом цікавіше пізнавати світ»</a:t>
            </a:r>
            <a:b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800" b="1" i="1" dirty="0" smtClean="0"/>
              <a:t/>
            </a:r>
            <a:br>
              <a:rPr lang="uk-UA" sz="2800" b="1" i="1" dirty="0" smtClean="0"/>
            </a:br>
            <a:r>
              <a:rPr lang="uk-UA" sz="2800" i="1" dirty="0" smtClean="0"/>
              <a:t>Робота в  групах –  це позитивні емоції, розвиток  вміння  </a:t>
            </a:r>
            <a:r>
              <a:rPr lang="uk-UA" sz="2800" i="1" dirty="0" err="1" smtClean="0"/>
              <a:t>комунікувати</a:t>
            </a:r>
            <a:r>
              <a:rPr lang="uk-UA" sz="2800" i="1" dirty="0" smtClean="0"/>
              <a:t>, працювати в команді</a:t>
            </a:r>
            <a:endParaRPr lang="en-US" sz="2800" i="1" dirty="0"/>
          </a:p>
        </p:txBody>
      </p:sp>
      <p:pic>
        <p:nvPicPr>
          <p:cNvPr id="5123" name="Picture 3" descr="F:\НУШ 1-В\CAM02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32" y="1559052"/>
            <a:ext cx="3029712" cy="22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НУШ  1-Бклас\20180302_101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120" y="1618488"/>
            <a:ext cx="2871216" cy="21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НУШ  1-Бклас\20180302_102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968" y="4105656"/>
            <a:ext cx="298704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НУШ 1-В\CAM02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7266" y="4041648"/>
            <a:ext cx="3072384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74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61541" y="1310694"/>
            <a:ext cx="8001000" cy="5229225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CA143B"/>
                </a:solidFill>
                <a:latin typeface="+mj-lt"/>
              </a:rPr>
              <a:t>Критичне мислення </a:t>
            </a:r>
          </a:p>
          <a:p>
            <a:pPr algn="ctr"/>
            <a:r>
              <a:rPr lang="uk-UA" sz="2000" i="1" dirty="0" smtClean="0">
                <a:latin typeface="+mj-lt"/>
              </a:rPr>
              <a:t>Підвищується інтерес до навчання</a:t>
            </a:r>
          </a:p>
          <a:p>
            <a:pPr algn="ctr"/>
            <a:r>
              <a:rPr lang="uk-UA" i="1" dirty="0" smtClean="0">
                <a:latin typeface="+mj-lt"/>
              </a:rPr>
              <a:t>Розвивається пошукова спрямованість мислення</a:t>
            </a:r>
          </a:p>
          <a:p>
            <a:pPr marL="0" indent="0" algn="ctr">
              <a:buNone/>
            </a:pPr>
            <a:r>
              <a:rPr lang="uk-UA" i="1" dirty="0" smtClean="0">
                <a:latin typeface="+mj-lt"/>
              </a:rPr>
              <a:t>Зникає страх помилки</a:t>
            </a:r>
          </a:p>
          <a:p>
            <a:pPr algn="ctr"/>
            <a:r>
              <a:rPr lang="uk-UA" i="1" dirty="0" smtClean="0">
                <a:latin typeface="+mj-lt"/>
              </a:rPr>
              <a:t>Виникає прагнення краще зрозуміти інформацію</a:t>
            </a:r>
          </a:p>
          <a:p>
            <a:pPr algn="ctr"/>
            <a:r>
              <a:rPr lang="uk-UA" i="1" dirty="0" smtClean="0">
                <a:latin typeface="+mj-lt"/>
              </a:rPr>
              <a:t>Формується відповідальність</a:t>
            </a:r>
          </a:p>
          <a:p>
            <a:pPr algn="ctr"/>
            <a:r>
              <a:rPr lang="uk-UA" i="1" dirty="0" smtClean="0">
                <a:latin typeface="+mj-lt"/>
              </a:rPr>
              <a:t>Розвивається вміння працювати самостійно</a:t>
            </a:r>
          </a:p>
          <a:p>
            <a:pPr algn="ctr"/>
            <a:r>
              <a:rPr lang="uk-UA" i="1" dirty="0" smtClean="0">
                <a:latin typeface="+mj-lt"/>
              </a:rPr>
              <a:t>Формується вміння працювати в команді</a:t>
            </a:r>
          </a:p>
          <a:p>
            <a:pPr algn="ctr"/>
            <a:r>
              <a:rPr lang="uk-UA" i="1" dirty="0" smtClean="0">
                <a:latin typeface="+mj-lt"/>
              </a:rPr>
              <a:t>«</a:t>
            </a:r>
            <a:r>
              <a:rPr lang="uk-UA" b="1" i="1" dirty="0" smtClean="0">
                <a:latin typeface="+mj-lt"/>
              </a:rPr>
              <a:t>Освіта, що не вчить успішно жити в сучасному світі,</a:t>
            </a:r>
          </a:p>
          <a:p>
            <a:pPr algn="ctr"/>
            <a:r>
              <a:rPr lang="uk-UA" b="1" i="1" dirty="0">
                <a:latin typeface="+mj-lt"/>
              </a:rPr>
              <a:t>н</a:t>
            </a:r>
            <a:r>
              <a:rPr lang="uk-UA" b="1" i="1" dirty="0" smtClean="0">
                <a:latin typeface="+mj-lt"/>
              </a:rPr>
              <a:t>е має майбутнього.</a:t>
            </a:r>
          </a:p>
          <a:p>
            <a:pPr algn="ctr"/>
            <a:r>
              <a:rPr lang="uk-UA" b="1" i="1" dirty="0" smtClean="0">
                <a:latin typeface="+mj-lt"/>
              </a:rPr>
              <a:t>Р. </a:t>
            </a:r>
            <a:r>
              <a:rPr lang="uk-UA" b="1" i="1" dirty="0" err="1" smtClean="0">
                <a:latin typeface="+mj-lt"/>
              </a:rPr>
              <a:t>Кіосакі</a:t>
            </a:r>
            <a:endParaRPr lang="uk-UA" b="1" i="1" dirty="0" smtClean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13133" y="167984"/>
            <a:ext cx="7874000" cy="974725"/>
          </a:xfrm>
        </p:spPr>
        <p:txBody>
          <a:bodyPr>
            <a:normAutofit fontScale="90000"/>
          </a:bodyPr>
          <a:lstStyle/>
          <a:p>
            <a:pPr algn="r"/>
            <a:r>
              <a:rPr lang="uk-UA" sz="2800" b="1" i="1" dirty="0" smtClean="0"/>
              <a:t>«Навчання без міркування</a:t>
            </a:r>
            <a:br>
              <a:rPr lang="uk-UA" sz="2800" b="1" i="1" dirty="0" smtClean="0"/>
            </a:br>
            <a:r>
              <a:rPr lang="uk-UA" sz="2800" b="1" i="1" dirty="0" smtClean="0"/>
              <a:t> – марна праця»</a:t>
            </a:r>
            <a:br>
              <a:rPr lang="uk-UA" sz="2800" b="1" i="1" dirty="0" smtClean="0"/>
            </a:br>
            <a:r>
              <a:rPr lang="uk-UA" sz="2800" b="1" i="1" dirty="0" smtClean="0"/>
              <a:t>Конфуцій</a:t>
            </a:r>
            <a:endParaRPr lang="en-US" sz="2800" b="1" i="1" dirty="0"/>
          </a:p>
        </p:txBody>
      </p:sp>
      <p:pic>
        <p:nvPicPr>
          <p:cNvPr id="1030" name="Picture 6" descr="D:\Документи\мамине\фото)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26" y="0"/>
            <a:ext cx="2613145" cy="13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окументи\мамине\фото)\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1082" y="5322628"/>
            <a:ext cx="962918" cy="8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88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7793" y="530162"/>
            <a:ext cx="7561262" cy="9191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solidFill>
                  <a:srgbClr val="008000"/>
                </a:solidFill>
              </a:rPr>
              <a:t>«Не здивувати – не навчити»</a:t>
            </a:r>
            <a:br>
              <a:rPr lang="uk-UA" sz="2800" b="1" i="1" dirty="0" smtClean="0">
                <a:solidFill>
                  <a:srgbClr val="008000"/>
                </a:solidFill>
              </a:rPr>
            </a:br>
            <a:r>
              <a:rPr lang="uk-UA" sz="2800" b="1" i="1" dirty="0" smtClean="0"/>
              <a:t/>
            </a:r>
            <a:br>
              <a:rPr lang="uk-UA" sz="2800" b="1" i="1" dirty="0" smtClean="0"/>
            </a:br>
            <a:r>
              <a:rPr lang="uk-UA" sz="2800" i="1" dirty="0" smtClean="0">
                <a:solidFill>
                  <a:srgbClr val="6600FF"/>
                </a:solidFill>
              </a:rPr>
              <a:t>Навчальний  процес  - це пошук, дослідження, відкриття</a:t>
            </a:r>
            <a:endParaRPr lang="en-US" sz="2800" i="1" dirty="0">
              <a:solidFill>
                <a:srgbClr val="6600FF"/>
              </a:solidFill>
            </a:endParaRPr>
          </a:p>
        </p:txBody>
      </p:sp>
      <p:pic>
        <p:nvPicPr>
          <p:cNvPr id="4098" name="Picture 2" descr="F:\НУШ 1-В\CAM02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24" y="1275042"/>
            <a:ext cx="3030440" cy="22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НУШ 1-В\CAM02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432" y="1476756"/>
            <a:ext cx="2724912" cy="20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НУШ 1-В\CAM02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4031" y="3889613"/>
            <a:ext cx="2673096" cy="21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НУШ  1-Бклас\20180130_094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524" y="1676419"/>
            <a:ext cx="2647976" cy="40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НУШ 1-В\CAM02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24" y="3889613"/>
            <a:ext cx="3117331" cy="23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47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04435" y="204479"/>
            <a:ext cx="7745413" cy="123190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solidFill>
                  <a:srgbClr val="710F47"/>
                </a:solidFill>
              </a:rPr>
              <a:t>«Визнання цінності дитинства –</a:t>
            </a:r>
            <a:br>
              <a:rPr lang="uk-UA" sz="2400" b="1" i="1" dirty="0" smtClean="0">
                <a:solidFill>
                  <a:srgbClr val="710F47"/>
                </a:solidFill>
              </a:rPr>
            </a:br>
            <a:r>
              <a:rPr lang="uk-UA" sz="2400" b="1" i="1" dirty="0">
                <a:solidFill>
                  <a:srgbClr val="710F47"/>
                </a:solidFill>
              </a:rPr>
              <a:t> </a:t>
            </a:r>
            <a:r>
              <a:rPr lang="uk-UA" sz="2400" b="1" i="1" dirty="0" smtClean="0">
                <a:solidFill>
                  <a:srgbClr val="710F47"/>
                </a:solidFill>
              </a:rPr>
              <a:t> це визнання права дитини на навчання через діяльність та гру»</a:t>
            </a:r>
            <a:endParaRPr lang="en-US" sz="2400" b="1" i="1" dirty="0">
              <a:solidFill>
                <a:srgbClr val="710F47"/>
              </a:solidFill>
            </a:endParaRPr>
          </a:p>
        </p:txBody>
      </p:sp>
      <p:pic>
        <p:nvPicPr>
          <p:cNvPr id="7172" name="Picture 4" descr="F:\НУШ  1-Бклас\20180329_10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6208" y="2121408"/>
            <a:ext cx="2651760" cy="38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НУШ  1-Бклас\20180330_122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56" y="2340864"/>
            <a:ext cx="2464308" cy="335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664" y="2247138"/>
            <a:ext cx="26574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39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7182" y="-126257"/>
            <a:ext cx="7653338" cy="1506538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err="1" smtClean="0">
                <a:solidFill>
                  <a:srgbClr val="C51988"/>
                </a:solidFill>
              </a:rPr>
              <a:t>Лего</a:t>
            </a:r>
            <a:r>
              <a:rPr lang="uk-UA" sz="2400" b="1" i="1" dirty="0" smtClean="0">
                <a:solidFill>
                  <a:srgbClr val="C51988"/>
                </a:solidFill>
              </a:rPr>
              <a:t> – технології</a:t>
            </a:r>
            <a:br>
              <a:rPr lang="uk-UA" sz="2400" b="1" i="1" dirty="0" smtClean="0">
                <a:solidFill>
                  <a:srgbClr val="C51988"/>
                </a:solidFill>
              </a:rPr>
            </a:br>
            <a:r>
              <a:rPr lang="uk-UA" sz="2400" b="1" i="1" dirty="0" smtClean="0">
                <a:solidFill>
                  <a:srgbClr val="C51988"/>
                </a:solidFill>
              </a:rPr>
              <a:t>творчість, фантазія, образне  мислення, конструювання </a:t>
            </a:r>
            <a:endParaRPr lang="en-US" sz="2400" b="1" i="1" dirty="0">
              <a:solidFill>
                <a:srgbClr val="C51988"/>
              </a:solidFill>
            </a:endParaRPr>
          </a:p>
        </p:txBody>
      </p:sp>
      <p:pic>
        <p:nvPicPr>
          <p:cNvPr id="4098" name="Picture 2" descr="F:\НУШ  1-Бклас\20180131_102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281387"/>
            <a:ext cx="2641600" cy="35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льбом\пілотні класи\IMG_20180427_112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523" y="4346622"/>
            <a:ext cx="3229971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Альбом\пілотні класи\IMG_20180427_112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5505" y="1419537"/>
            <a:ext cx="3363131" cy="252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НУШ  1-Бклас\20180131_103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08" y="1281387"/>
            <a:ext cx="2420449" cy="322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1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384" y="615789"/>
            <a:ext cx="7662672" cy="810675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/>
              <a:t>Вчитель початкових класів</a:t>
            </a:r>
            <a:endParaRPr lang="en-US" sz="3200" b="1" i="1" dirty="0"/>
          </a:p>
        </p:txBody>
      </p:sp>
      <p:pic>
        <p:nvPicPr>
          <p:cNvPr id="3074" name="Picture 2" descr="D:\Картинки\pic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2332" y="122829"/>
            <a:ext cx="1177119" cy="7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Admin\Рабочий стол\бурдаш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826" y="1815548"/>
            <a:ext cx="5181600" cy="31937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26027" y="5119756"/>
            <a:ext cx="3322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err="1" smtClean="0"/>
              <a:t>Бурдаш</a:t>
            </a:r>
            <a:r>
              <a:rPr lang="uk-UA" sz="1600" b="1" i="1" dirty="0" smtClean="0"/>
              <a:t> </a:t>
            </a:r>
          </a:p>
          <a:p>
            <a:pPr algn="ctr"/>
            <a:r>
              <a:rPr lang="uk-UA" sz="1600" b="1" i="1" dirty="0" smtClean="0"/>
              <a:t>Світлана Іванівна</a:t>
            </a:r>
            <a:endParaRPr lang="uk-UA" sz="1200" b="1" i="1" dirty="0" smtClean="0"/>
          </a:p>
          <a:p>
            <a:pPr algn="ctr"/>
            <a:r>
              <a:rPr lang="uk-UA" sz="1200" b="1" i="1" dirty="0" smtClean="0"/>
              <a:t>Вчитель </a:t>
            </a:r>
            <a:r>
              <a:rPr lang="uk-UA" sz="1200" b="1" i="1" dirty="0" smtClean="0"/>
              <a:t>1-Б </a:t>
            </a:r>
            <a:r>
              <a:rPr lang="uk-UA" sz="1200" b="1" i="1" dirty="0" smtClean="0"/>
              <a:t>класу,</a:t>
            </a:r>
          </a:p>
          <a:p>
            <a:pPr algn="ctr"/>
            <a:r>
              <a:rPr lang="uk-UA" sz="1200" b="1" i="1" dirty="0"/>
              <a:t>с</a:t>
            </a:r>
            <a:r>
              <a:rPr lang="uk-UA" sz="1200" b="1" i="1" dirty="0" smtClean="0"/>
              <a:t>пеціаліст вищої категорії</a:t>
            </a:r>
            <a:endParaRPr lang="uk-UA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946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77923" y="188454"/>
            <a:ext cx="7470775" cy="9572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/>
              <a:t/>
            </a:r>
            <a:br>
              <a:rPr lang="uk-UA" sz="2800" b="1" i="1" dirty="0" smtClean="0"/>
            </a:br>
            <a:r>
              <a:rPr lang="uk-UA" sz="2400" b="1" i="1" dirty="0" smtClean="0">
                <a:solidFill>
                  <a:srgbClr val="1C5A06"/>
                </a:solidFill>
              </a:rPr>
              <a:t>Ранкові зустрічі:</a:t>
            </a:r>
            <a:br>
              <a:rPr lang="uk-UA" sz="2400" b="1" i="1" dirty="0" smtClean="0">
                <a:solidFill>
                  <a:srgbClr val="1C5A06"/>
                </a:solidFill>
              </a:rPr>
            </a:br>
            <a:r>
              <a:rPr lang="uk-UA" sz="2400" b="1" i="1" dirty="0" smtClean="0">
                <a:solidFill>
                  <a:srgbClr val="1C5A06"/>
                </a:solidFill>
              </a:rPr>
              <a:t>культура спілкування, розвиток емоційного інтелекту, позитивна атмосфера </a:t>
            </a:r>
            <a:endParaRPr lang="en-US" sz="2800" b="1" i="1" dirty="0">
              <a:solidFill>
                <a:srgbClr val="1C5A06"/>
              </a:solidFill>
            </a:endParaRPr>
          </a:p>
        </p:txBody>
      </p:sp>
      <p:pic>
        <p:nvPicPr>
          <p:cNvPr id="8194" name="Picture 2" descr="F:\НУШ 1-В\ARV_8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662" y="4242816"/>
            <a:ext cx="2908413" cy="20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НУШ 1-В\ARV_8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887" y="1321638"/>
            <a:ext cx="3073626" cy="19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НУШ 1-В\ARV_8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93831"/>
            <a:ext cx="3054095" cy="19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/>
          <p:cNvSpPr/>
          <p:nvPr/>
        </p:nvSpPr>
        <p:spPr>
          <a:xfrm>
            <a:off x="4023360" y="2995054"/>
            <a:ext cx="1408176" cy="124776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01820" y="2176395"/>
            <a:ext cx="1651256" cy="6359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Вітання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31832" y="3340093"/>
            <a:ext cx="1674998" cy="665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Щоденні новини</a:t>
            </a:r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13662" y="3336824"/>
            <a:ext cx="1720479" cy="668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Обмін інформацією</a:t>
            </a:r>
            <a:endParaRPr lang="en-US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41064" y="4530557"/>
            <a:ext cx="1572768" cy="698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Групова робота</a:t>
            </a:r>
            <a:endParaRPr lang="en-US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13" y="4188209"/>
            <a:ext cx="3191616" cy="21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1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b="1" i="1" dirty="0" smtClean="0"/>
              <a:t>«Діти повинні жити в світі гри, казки, музики, малюнка, фантазії, творчості»</a:t>
            </a:r>
            <a:br>
              <a:rPr lang="uk-UA" sz="2800" b="1" i="1" dirty="0" smtClean="0"/>
            </a:br>
            <a:r>
              <a:rPr lang="uk-UA" sz="2800" b="1" i="1" dirty="0" err="1" smtClean="0"/>
              <a:t>В.Сухомлинський</a:t>
            </a:r>
            <a:endParaRPr lang="en-US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65" y="4225637"/>
            <a:ext cx="7543801" cy="1960097"/>
          </a:xfrm>
        </p:spPr>
        <p:txBody>
          <a:bodyPr/>
          <a:lstStyle/>
          <a:p>
            <a:pPr algn="ctr"/>
            <a:r>
              <a:rPr lang="uk-UA" sz="3200" b="1" i="1" dirty="0" smtClean="0">
                <a:solidFill>
                  <a:srgbClr val="CA143B"/>
                </a:solidFill>
                <a:latin typeface="+mj-lt"/>
              </a:rPr>
              <a:t>Школа радості</a:t>
            </a:r>
            <a:endParaRPr lang="en-US" sz="3200" b="1" i="1" dirty="0" smtClean="0">
              <a:solidFill>
                <a:srgbClr val="CA143B"/>
              </a:solidFill>
              <a:latin typeface="+mj-lt"/>
            </a:endParaRPr>
          </a:p>
          <a:p>
            <a:pPr algn="ctr"/>
            <a:r>
              <a:rPr lang="uk-UA" sz="2800" b="1" i="1" dirty="0" smtClean="0">
                <a:latin typeface="+mj-lt"/>
              </a:rPr>
              <a:t>Найвища цінність – дитинство: справжній, самобутній, яскравий, неповторний і найважливіший період життя.</a:t>
            </a:r>
            <a:endParaRPr lang="uk-UA" sz="2800" i="1" dirty="0" smtClean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6" y="2967334"/>
            <a:ext cx="184730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D:\Картинки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278" y="2074460"/>
            <a:ext cx="4710176" cy="2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82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2959" y="2006600"/>
            <a:ext cx="4574541" cy="325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Wingdings" panose="05000000000000000000" pitchFamily="2" charset="2"/>
              <a:buChar char="ü"/>
              <a:defRPr/>
            </a:pPr>
            <a:r>
              <a:rPr lang="ru-RU" sz="5900" dirty="0" err="1"/>
              <a:t>Зміст</a:t>
            </a:r>
            <a:r>
              <a:rPr lang="ru-RU" sz="5900" dirty="0"/>
              <a:t> </a:t>
            </a:r>
            <a:r>
              <a:rPr lang="ru-RU" sz="5900" dirty="0" err="1"/>
              <a:t>освіти</a:t>
            </a:r>
            <a:r>
              <a:rPr lang="ru-RU" sz="5900" dirty="0"/>
              <a:t> </a:t>
            </a:r>
            <a:r>
              <a:rPr lang="ru-RU" sz="5900" dirty="0" err="1"/>
              <a:t>має</a:t>
            </a:r>
            <a:r>
              <a:rPr lang="ru-RU" sz="5900" dirty="0"/>
              <a:t> бути </a:t>
            </a:r>
            <a:r>
              <a:rPr lang="ru-RU" sz="5900" dirty="0" err="1"/>
              <a:t>наближеним</a:t>
            </a:r>
            <a:r>
              <a:rPr lang="ru-RU" sz="5900" dirty="0"/>
              <a:t> до </a:t>
            </a:r>
            <a:r>
              <a:rPr lang="ru-RU" sz="5900" dirty="0" err="1" smtClean="0"/>
              <a:t>життя</a:t>
            </a:r>
            <a:r>
              <a:rPr lang="ru-RU" sz="5900" dirty="0" smtClean="0"/>
              <a:t>.</a:t>
            </a:r>
            <a:endParaRPr lang="ru-RU" sz="5900" dirty="0"/>
          </a:p>
          <a:p>
            <a:pPr marL="571500" indent="-571500" algn="l">
              <a:buFont typeface="Wingdings" panose="05000000000000000000" pitchFamily="2" charset="2"/>
              <a:buChar char="ü"/>
              <a:defRPr/>
            </a:pPr>
            <a:endParaRPr lang="ru-RU" sz="5900" dirty="0"/>
          </a:p>
          <a:p>
            <a:pPr marL="571500" indent="-571500" algn="l">
              <a:buFont typeface="Wingdings" panose="05000000000000000000" pitchFamily="2" charset="2"/>
              <a:buChar char="ü"/>
              <a:defRPr/>
            </a:pPr>
            <a:r>
              <a:rPr lang="uk-UA" sz="5900" dirty="0"/>
              <a:t>Варто широко застосовувати методи викладання, засновані на співпраці (ігри, проекти тощо</a:t>
            </a:r>
            <a:r>
              <a:rPr lang="uk-UA" sz="5900" dirty="0" smtClean="0"/>
              <a:t>).</a:t>
            </a:r>
            <a:endParaRPr lang="uk-UA" sz="5900" dirty="0"/>
          </a:p>
          <a:p>
            <a:pPr marL="571500" indent="-571500" algn="l">
              <a:buFont typeface="Wingdings" panose="05000000000000000000" pitchFamily="2" charset="2"/>
              <a:buChar char="ü"/>
              <a:defRPr/>
            </a:pPr>
            <a:endParaRPr lang="ru-RU" sz="5900" dirty="0"/>
          </a:p>
          <a:p>
            <a:pPr marL="571500" indent="-571500" algn="l">
              <a:buFont typeface="Wingdings" panose="05000000000000000000" pitchFamily="2" charset="2"/>
              <a:buChar char="ü"/>
              <a:defRPr/>
            </a:pPr>
            <a:r>
              <a:rPr lang="ru-RU" sz="5900" dirty="0"/>
              <a:t>Нова школа </a:t>
            </a:r>
            <a:r>
              <a:rPr lang="ru-RU" sz="5900" dirty="0" err="1"/>
              <a:t>потребує</a:t>
            </a:r>
            <a:r>
              <a:rPr lang="ru-RU" sz="5900" dirty="0"/>
              <a:t> нового </a:t>
            </a:r>
            <a:r>
              <a:rPr lang="ru-RU" sz="5900" dirty="0" err="1"/>
              <a:t>вчителя</a:t>
            </a:r>
            <a:r>
              <a:rPr lang="ru-RU" sz="5900" dirty="0"/>
              <a:t>, </a:t>
            </a:r>
            <a:r>
              <a:rPr lang="ru-RU" sz="5900" dirty="0" err="1"/>
              <a:t>який</a:t>
            </a:r>
            <a:r>
              <a:rPr lang="ru-RU" sz="5900" dirty="0"/>
              <a:t> </a:t>
            </a:r>
            <a:r>
              <a:rPr lang="ru-RU" sz="5900" dirty="0" err="1"/>
              <a:t>може</a:t>
            </a:r>
            <a:r>
              <a:rPr lang="ru-RU" sz="5900" dirty="0"/>
              <a:t> стати агентом </a:t>
            </a:r>
            <a:r>
              <a:rPr lang="ru-RU" sz="5900" dirty="0" err="1" smtClean="0"/>
              <a:t>змін</a:t>
            </a:r>
            <a:r>
              <a:rPr lang="ru-RU" sz="5900" dirty="0" smtClean="0"/>
              <a:t>.</a:t>
            </a:r>
            <a:endParaRPr lang="ru-RU" sz="5900" dirty="0"/>
          </a:p>
          <a:p>
            <a:pPr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339" y="1902944"/>
            <a:ext cx="2214562" cy="32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9609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>
                <a:solidFill>
                  <a:srgbClr val="FF0000"/>
                </a:solidFill>
              </a:rPr>
              <a:t>Теорія змін </a:t>
            </a:r>
            <a:r>
              <a:rPr lang="uk-UA" altLang="ru-RU" sz="3200" dirty="0">
                <a:solidFill>
                  <a:srgbClr val="FF0000"/>
                </a:solidFill>
                <a:ea typeface="Calibri" panose="020F0502020204030204" pitchFamily="34" charset="0"/>
              </a:rPr>
              <a:t>–</a:t>
            </a:r>
            <a:r>
              <a:rPr lang="uk-UA" sz="3200" dirty="0">
                <a:solidFill>
                  <a:srgbClr val="FF0000"/>
                </a:solidFill>
              </a:rPr>
              <a:t> портфоліо сьогодення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03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52693965"/>
              </p:ext>
            </p:extLst>
          </p:nvPr>
        </p:nvGraphicFramePr>
        <p:xfrm>
          <a:off x="12700" y="0"/>
          <a:ext cx="9131300" cy="708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650"/>
                <a:gridCol w="4565650"/>
              </a:tblGrid>
              <a:tr h="888108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solidFill>
                            <a:schemeClr val="bg1"/>
                          </a:solidFill>
                        </a:rPr>
                        <a:t>Педагог минулого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4" marB="4572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Педагог </a:t>
                      </a:r>
                      <a:r>
                        <a:rPr lang="uk-UA" sz="3200" dirty="0" err="1" smtClean="0"/>
                        <a:t>фасилітатор</a:t>
                      </a:r>
                      <a:endParaRPr lang="uk-UA" sz="3200" dirty="0" smtClean="0"/>
                    </a:p>
                    <a:p>
                      <a:endParaRPr lang="ru-RU" sz="1800" dirty="0"/>
                    </a:p>
                  </a:txBody>
                  <a:tcPr marL="91439" marR="91439" marT="45724" marB="45724">
                    <a:solidFill>
                      <a:srgbClr val="FF0000"/>
                    </a:solidFill>
                  </a:tcPr>
                </a:tc>
              </a:tr>
              <a:tr h="1237004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«Фарширує» знаннями</a:t>
                      </a:r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Допомагає дитині самостійно здобувати</a:t>
                      </a:r>
                      <a:r>
                        <a:rPr lang="uk-UA" sz="2400" baseline="0" dirty="0" smtClean="0"/>
                        <a:t> знання</a:t>
                      </a:r>
                    </a:p>
                    <a:p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</a:tr>
              <a:tr h="1237004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Обмежує простір</a:t>
                      </a:r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Відкриває простір для пізнання</a:t>
                      </a:r>
                    </a:p>
                    <a:p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</a:tr>
              <a:tr h="85639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Акцент на результаті</a:t>
                      </a:r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Акцент на процесі</a:t>
                      </a:r>
                    </a:p>
                    <a:p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</a:tr>
              <a:tr h="85639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Фіксованість</a:t>
                      </a:r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Гнучкість</a:t>
                      </a:r>
                    </a:p>
                    <a:p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</a:tr>
              <a:tr h="1237004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Спілкування у формі тверджень та закритих запитань</a:t>
                      </a:r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Діалог з дитиною</a:t>
                      </a:r>
                      <a:r>
                        <a:rPr lang="uk-UA" sz="2400" baseline="0" dirty="0" smtClean="0"/>
                        <a:t> та відкриті запитання</a:t>
                      </a:r>
                    </a:p>
                    <a:p>
                      <a:endParaRPr lang="ru-RU" sz="2400" dirty="0"/>
                    </a:p>
                  </a:txBody>
                  <a:tcPr marL="91439" marR="91439" marT="45724" marB="45724">
                    <a:solidFill>
                      <a:srgbClr val="FEDA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339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727200"/>
            <a:ext cx="7533640" cy="3657600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Емоційний стан школяра у сьогоднішній школі:</a:t>
            </a:r>
            <a:br>
              <a:rPr lang="uk-UA" sz="3600" dirty="0">
                <a:solidFill>
                  <a:srgbClr val="FF0000"/>
                </a:solidFill>
              </a:rPr>
            </a:br>
            <a:r>
              <a:rPr lang="uk-UA" sz="3600" dirty="0">
                <a:solidFill>
                  <a:srgbClr val="FF0000"/>
                </a:solidFill>
              </a:rPr>
              <a:t/>
            </a:r>
            <a:br>
              <a:rPr lang="uk-UA" sz="3600" dirty="0">
                <a:solidFill>
                  <a:srgbClr val="FF0000"/>
                </a:solidFill>
              </a:rPr>
            </a:br>
            <a:r>
              <a:rPr lang="uk-UA" sz="3600" b="1" dirty="0"/>
              <a:t>- страх </a:t>
            </a:r>
            <a:r>
              <a:rPr lang="uk-UA" sz="3600" dirty="0"/>
              <a:t>помилки;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uk-UA" sz="3600" b="1" dirty="0"/>
              <a:t>- страх </a:t>
            </a:r>
            <a:r>
              <a:rPr lang="uk-UA" sz="3600" dirty="0"/>
              <a:t>поганої оцінки;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uk-UA" sz="3600" b="1" dirty="0"/>
              <a:t>- страх </a:t>
            </a:r>
            <a:r>
              <a:rPr lang="uk-UA" sz="3600" dirty="0"/>
              <a:t>бути покараним;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uk-UA" sz="3600" b="1" dirty="0"/>
              <a:t>- страх </a:t>
            </a:r>
            <a:r>
              <a:rPr lang="uk-UA" sz="3600" dirty="0"/>
              <a:t>запитати у педагога і попросити пояснити ще раз;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uk-UA" sz="3600" b="1" dirty="0"/>
              <a:t>- страх </a:t>
            </a:r>
            <a:r>
              <a:rPr lang="uk-UA" sz="3600" dirty="0"/>
              <a:t>бути осміяним однокласниками</a:t>
            </a:r>
            <a:br>
              <a:rPr lang="uk-UA" sz="3600" dirty="0"/>
            </a:br>
            <a:r>
              <a:rPr lang="uk-UA" sz="3600" b="1" dirty="0"/>
              <a:t>……………………</a:t>
            </a:r>
            <a:r>
              <a:rPr lang="ru-RU" b="1" dirty="0"/>
              <a:t/>
            </a:r>
            <a:br>
              <a:rPr lang="ru-RU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0" y="4330700"/>
            <a:ext cx="215900" cy="457200"/>
          </a:xfrm>
        </p:spPr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92610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dirty="0">
                <a:solidFill>
                  <a:srgbClr val="FF0000"/>
                </a:solidFill>
              </a:rPr>
              <a:t>Від теорії </a:t>
            </a:r>
            <a:r>
              <a:rPr lang="uk-UA" altLang="ru-RU" dirty="0">
                <a:solidFill>
                  <a:srgbClr val="FF0000"/>
                </a:solidFill>
                <a:cs typeface="Calibri" pitchFamily="34" charset="0"/>
              </a:rPr>
              <a:t>–</a:t>
            </a:r>
            <a:r>
              <a:rPr lang="ru-RU" altLang="ru-RU" i="1" dirty="0"/>
              <a:t> </a:t>
            </a:r>
            <a:r>
              <a:rPr lang="uk-UA" altLang="ru-RU" dirty="0">
                <a:solidFill>
                  <a:srgbClr val="FF0000"/>
                </a:solidFill>
              </a:rPr>
              <a:t>до практики!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565" y="1782763"/>
            <a:ext cx="4193319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896" y="2197100"/>
            <a:ext cx="4414604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561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960" y="1041400"/>
            <a:ext cx="7543800" cy="683261"/>
          </a:xfrm>
        </p:spPr>
        <p:txBody>
          <a:bodyPr>
            <a:noAutofit/>
          </a:bodyPr>
          <a:lstStyle/>
          <a:p>
            <a:r>
              <a:rPr lang="uk-UA" altLang="ru-RU" sz="2800" dirty="0" smtClean="0">
                <a:solidFill>
                  <a:srgbClr val="FF0000"/>
                </a:solidFill>
              </a:rPr>
              <a:t>                            Саме </a:t>
            </a:r>
            <a:r>
              <a:rPr lang="uk-UA" altLang="ru-RU" sz="2800" dirty="0">
                <a:solidFill>
                  <a:srgbClr val="FF0000"/>
                </a:solidFill>
              </a:rPr>
              <a:t>у грі</a:t>
            </a:r>
            <a:r>
              <a:rPr lang="uk-UA" altLang="ru-RU" sz="2800" dirty="0"/>
              <a:t/>
            </a:r>
            <a:br>
              <a:rPr lang="uk-UA" altLang="ru-RU" sz="2800" dirty="0"/>
            </a:br>
            <a:r>
              <a:rPr lang="uk-UA" altLang="ru-RU" sz="2800" dirty="0"/>
              <a:t>діти здобувають готовність до викликів сучасного світу!</a:t>
            </a:r>
            <a:r>
              <a:rPr lang="uk-UA" altLang="ru-RU" sz="2800" dirty="0">
                <a:solidFill>
                  <a:srgbClr val="FF0000"/>
                </a:solidFill>
              </a:rPr>
              <a:t/>
            </a:r>
            <a:br>
              <a:rPr lang="uk-UA" altLang="ru-RU" sz="2800" dirty="0">
                <a:solidFill>
                  <a:srgbClr val="FF0000"/>
                </a:solidFill>
              </a:rPr>
            </a:br>
            <a:endParaRPr lang="uk-UA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30" y="1663699"/>
            <a:ext cx="4247970" cy="421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01797"/>
            <a:ext cx="4648200" cy="417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85327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9883</TotalTime>
  <Words>777</Words>
  <Application>Microsoft Office PowerPoint</Application>
  <PresentationFormat>Экран (4:3)</PresentationFormat>
  <Paragraphs>195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Retrospect</vt:lpstr>
      <vt:lpstr>Слайд 1</vt:lpstr>
      <vt:lpstr>Слайд 2</vt:lpstr>
      <vt:lpstr>Слайд 3</vt:lpstr>
      <vt:lpstr>Вчитель початкових класів</vt:lpstr>
      <vt:lpstr>Теорія змін – портфоліо сьогодення</vt:lpstr>
      <vt:lpstr>Слайд 6</vt:lpstr>
      <vt:lpstr>Емоційний стан школяра у сьогоднішній школі:  - страх помилки; - страх поганої оцінки; - страх бути покараним; - страх запитати у педагога і попросити пояснити ще раз; - страх бути осміяним однокласниками …………………… </vt:lpstr>
      <vt:lpstr>Від теорії – до практики!</vt:lpstr>
      <vt:lpstr>                            Саме у грі діти здобувають готовність до викликів сучасного світу! </vt:lpstr>
      <vt:lpstr>Що розвиває гра? </vt:lpstr>
      <vt:lpstr>Дитинство без гри</vt:lpstr>
      <vt:lpstr>.</vt:lpstr>
      <vt:lpstr>.</vt:lpstr>
      <vt:lpstr>.</vt:lpstr>
      <vt:lpstr>Саме відкриті запитання формують шлях  думки дитини і  змушують дитину критично мислити! </vt:lpstr>
      <vt:lpstr>Мільйон цікавих запитань</vt:lpstr>
      <vt:lpstr>Слайд 17</vt:lpstr>
      <vt:lpstr>.</vt:lpstr>
      <vt:lpstr>Робота в творчих студіях   - Театр - Мода - Я - учень - Осінь - Моя Батьківщина  </vt:lpstr>
      <vt:lpstr>«Дати дітям радість  праці, радість успіху у навчанні, пробудити в їхніх серцях  почуття віри у власні можливості» В.Сухомлинський</vt:lpstr>
      <vt:lpstr>Експериментальний навчальний план</vt:lpstr>
      <vt:lpstr>Інтегроване навчання «Я досліджую світ» (7 годин)</vt:lpstr>
      <vt:lpstr>       Я досліджую світ освітня галузь «Мовно-літературна»</vt:lpstr>
      <vt:lpstr>Я досліджую світ освітня галузь «Математична»</vt:lpstr>
      <vt:lpstr>Я досліджую світ освітня галузь «Природнича»</vt:lpstr>
      <vt:lpstr>ДОСЛІДЖУЄМО</vt:lpstr>
      <vt:lpstr>Я досліджую світ освітні галузі: «Соціальна і здоров’язбережувальна»,     «Громадська та історична»</vt:lpstr>
      <vt:lpstr>Я досліджую світ освітня галузь «Технологічна»</vt:lpstr>
      <vt:lpstr>Тематичні тижні Березень</vt:lpstr>
      <vt:lpstr>Тематичний тиждень  «Професії»</vt:lpstr>
      <vt:lpstr>Пілотні класи</vt:lpstr>
      <vt:lpstr>Освітнє середовище пілотних класів - комфорт, безпека, розвиток особистості, задоволення  індивідуальних потреб кожної дитини</vt:lpstr>
      <vt:lpstr>Навчальні  центри  пілотних класів</vt:lpstr>
      <vt:lpstr>Інтерактивні технології –  атмосфера  розкутості, позитивна мотивація  до навчання,  створення ситуації успіху.</vt:lpstr>
      <vt:lpstr>«Разом цікавіше пізнавати світ»  Робота в  групах –  це позитивні емоції, розвиток  вміння  комунікувати, працювати в команді</vt:lpstr>
      <vt:lpstr>«Навчання без міркування  – марна праця» Конфуцій</vt:lpstr>
      <vt:lpstr>«Не здивувати – не навчити»  Навчальний  процес  - це пошук, дослідження, відкриття</vt:lpstr>
      <vt:lpstr>«Визнання цінності дитинства –   це визнання права дитини на навчання через діяльність та гру»</vt:lpstr>
      <vt:lpstr>Лего – технології творчість, фантазія, образне  мислення, конструювання </vt:lpstr>
      <vt:lpstr> Ранкові зустрічі: культура спілкування, розвиток емоційного інтелекту, позитивна атмосфера </vt:lpstr>
      <vt:lpstr>«Діти повинні жити в світі гри, казки, музики, малюнка, фантазії, творчості» В.Сухомлинський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Iuliia Vuitsvyk</dc:creator>
  <cp:lastModifiedBy>User</cp:lastModifiedBy>
  <cp:revision>175</cp:revision>
  <dcterms:created xsi:type="dcterms:W3CDTF">2018-04-15T12:12:55Z</dcterms:created>
  <dcterms:modified xsi:type="dcterms:W3CDTF">2021-08-30T18:51:24Z</dcterms:modified>
</cp:coreProperties>
</file>