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17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7" r:id="rId11"/>
    <p:sldId id="292" r:id="rId12"/>
    <p:sldId id="268" r:id="rId13"/>
    <p:sldId id="269" r:id="rId14"/>
    <p:sldId id="316" r:id="rId15"/>
    <p:sldId id="274" r:id="rId16"/>
    <p:sldId id="275" r:id="rId17"/>
    <p:sldId id="284" r:id="rId18"/>
    <p:sldId id="276" r:id="rId19"/>
    <p:sldId id="305" r:id="rId20"/>
    <p:sldId id="307" r:id="rId21"/>
    <p:sldId id="308" r:id="rId22"/>
    <p:sldId id="299" r:id="rId23"/>
    <p:sldId id="300" r:id="rId24"/>
    <p:sldId id="301" r:id="rId25"/>
    <p:sldId id="302" r:id="rId26"/>
    <p:sldId id="303" r:id="rId27"/>
    <p:sldId id="306" r:id="rId28"/>
    <p:sldId id="277" r:id="rId29"/>
    <p:sldId id="283" r:id="rId30"/>
    <p:sldId id="315" r:id="rId31"/>
    <p:sldId id="288" r:id="rId32"/>
    <p:sldId id="289" r:id="rId3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990000"/>
    <a:srgbClr val="3333FF"/>
    <a:srgbClr val="FFFF66"/>
    <a:srgbClr val="C0C0C0"/>
    <a:srgbClr val="800000"/>
    <a:srgbClr val="993300"/>
    <a:srgbClr val="00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060" autoAdjust="0"/>
  </p:normalViewPr>
  <p:slideViewPr>
    <p:cSldViewPr>
      <p:cViewPr>
        <p:scale>
          <a:sx n="60" d="100"/>
          <a:sy n="60" d="100"/>
        </p:scale>
        <p:origin x="-1644" y="-3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E7BE1-9C2D-4462-AFBC-360D50649DFB}" type="datetimeFigureOut">
              <a:rPr lang="ru-RU"/>
              <a:pPr>
                <a:defRPr/>
              </a:pPr>
              <a:t>22.09.2018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11C09B-DC2E-4CB9-8A72-04431B176E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D48B48-52B2-4E27-9A79-0427BC1D78C4}" type="datetimeFigureOut">
              <a:rPr lang="ru-RU"/>
              <a:pPr>
                <a:defRPr/>
              </a:pPr>
              <a:t>22.09.2018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465486-8CE8-429D-B5AC-2B9A858E7C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4EAC7D-CB49-4E4B-BEF0-29CB9FFACCAD}" type="datetimeFigureOut">
              <a:rPr lang="ru-RU"/>
              <a:pPr>
                <a:defRPr/>
              </a:pPr>
              <a:t>22.09.2018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8B2EF2-871D-449A-A0A8-05405B3492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6D2D50-C35E-4E3D-B735-F502F99E59BC}" type="datetimeFigureOut">
              <a:rPr lang="ru-RU"/>
              <a:pPr>
                <a:defRPr/>
              </a:pPr>
              <a:t>22.09.2018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F4B419-A8C1-45E0-B1FE-B80AD4CCE7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69ED47-8377-446D-82CE-78B728DE7B40}" type="datetimeFigureOut">
              <a:rPr lang="ru-RU"/>
              <a:pPr>
                <a:defRPr/>
              </a:pPr>
              <a:t>22.09.2018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9F3FF9-8924-4B2A-95D2-4AD8631412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A2962D-B28F-4FB6-B236-81B6C492A901}" type="datetimeFigureOut">
              <a:rPr lang="ru-RU"/>
              <a:pPr>
                <a:defRPr/>
              </a:pPr>
              <a:t>22.09.2018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C3E34B-75D0-48C6-B16B-C015647200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88CB5F-48D8-447F-B1B8-A3E11B1B1B7B}" type="datetimeFigureOut">
              <a:rPr lang="ru-RU"/>
              <a:pPr>
                <a:defRPr/>
              </a:pPr>
              <a:t>22.09.2018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703D8E-B595-45F1-AEC7-26ACE1B636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07A742-6DA9-44F0-A973-FCB38EAC4843}" type="datetimeFigureOut">
              <a:rPr lang="ru-RU"/>
              <a:pPr>
                <a:defRPr/>
              </a:pPr>
              <a:t>22.09.2018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8E549E-C2C9-40B8-AF2C-706F1B9116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3AB9-19D0-46B2-ACBB-086FAE13DC97}" type="datetimeFigureOut">
              <a:rPr lang="ru-RU"/>
              <a:pPr>
                <a:defRPr/>
              </a:pPr>
              <a:t>22.09.2018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2E88F4-892D-41DA-9764-1FD23F5232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3D3E16-4C9D-487A-8E46-C4E8F7F0EE4A}" type="datetimeFigureOut">
              <a:rPr lang="ru-RU"/>
              <a:pPr>
                <a:defRPr/>
              </a:pPr>
              <a:t>22.09.2018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6CC546-E9B7-49B5-B3FA-552E5FE11B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9478E0-0BCF-4F5F-A81A-D3069B0723A1}" type="datetimeFigureOut">
              <a:rPr lang="ru-RU"/>
              <a:pPr>
                <a:defRPr/>
              </a:pPr>
              <a:t>22.09.2018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E41387-CF01-498A-B12B-FF33BF36ED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79CFD8B-C1CF-4861-9075-351659CD6B35}" type="datetimeFigureOut">
              <a:rPr lang="ru-RU"/>
              <a:pPr>
                <a:defRPr/>
              </a:pPr>
              <a:t>22.09.2018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78C9BA9-84F4-48E8-BCA3-A4F81300C6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550" y="981075"/>
            <a:ext cx="8277225" cy="1614488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uk-UA" sz="3600" b="1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Інноваційні підходи у формуванні національно-патріотичних рис особистості школяра у процесі навчання математики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39975" y="3716338"/>
            <a:ext cx="6400800" cy="1752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uk-UA" sz="1800" b="1" smtClean="0">
                <a:solidFill>
                  <a:srgbClr val="95373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З досвіду роботи вчителя математики Тернопільської спеціалізованої школи  І-ІІІ ступенів  № 29 з поглибленим вивченням іноземних мов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uk-UA" sz="2400" b="1" smtClean="0">
                <a:solidFill>
                  <a:srgbClr val="95373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Дворак Галини Григорівни, учителя вищої кваліфікаційної категорії, учителя методиста</a:t>
            </a:r>
            <a:endParaRPr lang="ru-RU" sz="2400" b="1" smtClean="0">
              <a:solidFill>
                <a:srgbClr val="953735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uk-UA" sz="2400" b="1" smtClean="0">
              <a:solidFill>
                <a:srgbClr val="898989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uk-UA" sz="2000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54163" y="788988"/>
            <a:ext cx="7566025" cy="1944687"/>
          </a:xfrm>
        </p:spPr>
        <p:txBody>
          <a:bodyPr rtlCol="0">
            <a:normAutofit fontScale="625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Користуючись атласом з географії для 6 </a:t>
            </a:r>
            <a:r>
              <a:rPr lang="uk-UA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класу </a:t>
            </a:r>
            <a:r>
              <a:rPr lang="uk-UA" sz="3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«Адміністративна </a:t>
            </a:r>
            <a:r>
              <a:rPr lang="uk-UA" sz="3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карта України» </a:t>
            </a:r>
            <a:r>
              <a:rPr 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практично визначити найкоротшу відстань </a:t>
            </a:r>
            <a:r>
              <a:rPr lang="uk-UA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між </a:t>
            </a:r>
            <a:r>
              <a:rPr lang="uk-UA" b="1" i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містами Київ — Тернопіль. </a:t>
            </a:r>
            <a:r>
              <a:rPr 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Порівняти цю відстань з табличним </a:t>
            </a:r>
            <a:r>
              <a:rPr lang="uk-UA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значенням. </a:t>
            </a:r>
            <a:r>
              <a:rPr 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скільки кілометрів реальна довжина автомобільного сполучення більша за визначену </a:t>
            </a:r>
            <a:r>
              <a:rPr lang="uk-UA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відстань? </a:t>
            </a:r>
            <a:r>
              <a:rPr 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Відповідь обґрунтуйте</a:t>
            </a:r>
            <a:r>
              <a:rPr lang="uk-UA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uk-UA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27313" y="147638"/>
            <a:ext cx="5419725" cy="5857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Приклади задач для 6 класу</a:t>
            </a:r>
          </a:p>
        </p:txBody>
      </p:sp>
      <p:pic>
        <p:nvPicPr>
          <p:cNvPr id="22531" name="Picture 2" descr="G:\Скидай_сюда\IMG_20130104_175927.jpg"/>
          <p:cNvPicPr>
            <a:picLocks noChangeAspect="1" noChangeArrowheads="1"/>
          </p:cNvPicPr>
          <p:nvPr/>
        </p:nvPicPr>
        <p:blipFill>
          <a:blip r:embed="rId2"/>
          <a:srcRect t="11642" b="11362"/>
          <a:stretch>
            <a:fillRect/>
          </a:stretch>
        </p:blipFill>
        <p:spPr bwMode="auto">
          <a:xfrm>
            <a:off x="2124075" y="2733675"/>
            <a:ext cx="2916238" cy="299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3" descr="G:\Скидай_сюда\IMG_20130104_17595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80063" y="2733675"/>
            <a:ext cx="2952750" cy="393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0113" y="260350"/>
            <a:ext cx="8697912" cy="720725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із уроку «Тернопіль — рідне місто моє», </a:t>
            </a:r>
            <a:b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 клас</a:t>
            </a:r>
            <a: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sz="2800" dirty="0"/>
          </a:p>
        </p:txBody>
      </p:sp>
      <p:sp>
        <p:nvSpPr>
          <p:cNvPr id="23554" name="Объект 2"/>
          <p:cNvSpPr>
            <a:spLocks noGrp="1"/>
          </p:cNvSpPr>
          <p:nvPr>
            <p:ph idx="1"/>
          </p:nvPr>
        </p:nvSpPr>
        <p:spPr>
          <a:xfrm>
            <a:off x="3779838" y="836613"/>
            <a:ext cx="5287962" cy="2592387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uk-UA" sz="2200" b="1" i="1" smtClean="0">
                <a:latin typeface="Times New Roman" pitchFamily="18" charset="0"/>
                <a:cs typeface="Times New Roman" pitchFamily="18" charset="0"/>
              </a:rPr>
              <a:t>Використовуючи </a:t>
            </a:r>
            <a:r>
              <a:rPr lang="uk-UA" sz="2200" b="1" i="1" u="sng" smtClean="0">
                <a:latin typeface="Times New Roman" pitchFamily="18" charset="0"/>
                <a:cs typeface="Times New Roman" pitchFamily="18" charset="0"/>
              </a:rPr>
              <a:t>план міста Тернопол</a:t>
            </a:r>
            <a:r>
              <a:rPr lang="uk-UA" sz="2200" b="1" i="1" smtClean="0">
                <a:latin typeface="Times New Roman" pitchFamily="18" charset="0"/>
                <a:cs typeface="Times New Roman" pitchFamily="18" charset="0"/>
              </a:rPr>
              <a:t>я, і вважаючи, що Тернопільський став </a:t>
            </a:r>
            <a:r>
              <a:rPr lang="uk-UA" sz="2200" b="1" smtClean="0">
                <a:latin typeface="Times New Roman" pitchFamily="18" charset="0"/>
                <a:cs typeface="Times New Roman" pitchFamily="18" charset="0"/>
              </a:rPr>
              <a:t>має </a:t>
            </a:r>
            <a:r>
              <a:rPr lang="uk-UA" sz="2200" b="1" i="1" smtClean="0">
                <a:latin typeface="Times New Roman" pitchFamily="18" charset="0"/>
                <a:cs typeface="Times New Roman" pitchFamily="18" charset="0"/>
              </a:rPr>
              <a:t>прямокутну форму, визначте його площу в м</a:t>
            </a:r>
            <a:r>
              <a:rPr lang="uk-UA" sz="2200" b="1" i="1" baseline="3000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uk-UA" sz="2200" b="1" i="1" smtClean="0">
                <a:latin typeface="Times New Roman" pitchFamily="18" charset="0"/>
                <a:cs typeface="Times New Roman" pitchFamily="18" charset="0"/>
              </a:rPr>
              <a:t> та арах, результат заокругліть до десятих, і  порівняйте його площу із площею міста Тернополя, знайдіть скільки відсотків становить площа ставу від усієї площі міста. З’ясуйте коли і ким він був закладений?</a:t>
            </a:r>
          </a:p>
          <a:p>
            <a:pPr marL="0" indent="0" eaLnBrk="1" hangingPunct="1">
              <a:lnSpc>
                <a:spcPct val="80000"/>
              </a:lnSpc>
            </a:pPr>
            <a:endParaRPr lang="uk-UA" sz="2200" smtClean="0"/>
          </a:p>
        </p:txBody>
      </p:sp>
      <p:pic>
        <p:nvPicPr>
          <p:cNvPr id="23555" name="Picture 2" descr="C:\Users\Admin\Desktop\Семінар математика 2017\prev_ternopol1.jpg"/>
          <p:cNvPicPr>
            <a:picLocks noChangeAspect="1" noChangeArrowheads="1"/>
          </p:cNvPicPr>
          <p:nvPr/>
        </p:nvPicPr>
        <p:blipFill>
          <a:blip r:embed="rId2"/>
          <a:srcRect l="21532"/>
          <a:stretch>
            <a:fillRect/>
          </a:stretch>
        </p:blipFill>
        <p:spPr bwMode="auto">
          <a:xfrm>
            <a:off x="0" y="836613"/>
            <a:ext cx="3636963" cy="515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2" descr="C:\Users\Admin\Desktop\Тернопіль-1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67175" y="3716338"/>
            <a:ext cx="45720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92275" y="549275"/>
            <a:ext cx="7138988" cy="4525963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uk-UA" sz="2500" b="1" smtClean="0">
                <a:latin typeface="Times New Roman" pitchFamily="18" charset="0"/>
                <a:cs typeface="Times New Roman" pitchFamily="18" charset="0"/>
              </a:rPr>
              <a:t>На практиці пропонуємо учням для розв’язування </a:t>
            </a:r>
            <a:r>
              <a:rPr lang="uk-UA" sz="2500" b="1" u="sng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задачі місцевого краєзнавчого характеру</a:t>
            </a:r>
            <a:r>
              <a:rPr lang="uk-UA" sz="2500" b="1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uk-UA" sz="2500" b="1" smtClean="0">
                <a:latin typeface="Times New Roman" pitchFamily="18" charset="0"/>
                <a:cs typeface="Times New Roman" pitchFamily="18" charset="0"/>
              </a:rPr>
              <a:t> які допомагають виховувати в учнів бережливе ставлення до природних багатств, повагу до людей праці, традицій українського народу, любов до власного краю і своєї Батьківщини.</a:t>
            </a:r>
            <a:r>
              <a:rPr lang="uk-UA" sz="2500" smtClean="0"/>
              <a:t> </a:t>
            </a:r>
            <a:r>
              <a:rPr lang="uk-UA" sz="2500" b="1" smtClean="0">
                <a:latin typeface="Times New Roman" pitchFamily="18" charset="0"/>
                <a:cs typeface="Times New Roman" pitchFamily="18" charset="0"/>
              </a:rPr>
              <a:t>Зміст задач містить пізнавальні відомості про:</a:t>
            </a:r>
          </a:p>
          <a:p>
            <a:pPr marL="0" indent="0" eaLnBrk="1" hangingPunct="1">
              <a:lnSpc>
                <a:spcPct val="80000"/>
              </a:lnSpc>
              <a:defRPr/>
            </a:pPr>
            <a:r>
              <a:rPr lang="uk-UA" sz="25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річки та озера, </a:t>
            </a:r>
          </a:p>
          <a:p>
            <a:pPr marL="0" indent="0" eaLnBrk="1" hangingPunct="1">
              <a:lnSpc>
                <a:spcPct val="80000"/>
              </a:lnSpc>
              <a:defRPr/>
            </a:pPr>
            <a:r>
              <a:rPr lang="uk-UA" sz="25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тварини та рослини,</a:t>
            </a:r>
          </a:p>
          <a:p>
            <a:pPr marL="0" indent="0" eaLnBrk="1" hangingPunct="1">
              <a:lnSpc>
                <a:spcPct val="80000"/>
              </a:lnSpc>
              <a:defRPr/>
            </a:pPr>
            <a:r>
              <a:rPr lang="uk-UA" sz="25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ліси та лісові господарства,</a:t>
            </a:r>
          </a:p>
          <a:p>
            <a:pPr marL="0" indent="0" eaLnBrk="1" hangingPunct="1">
              <a:lnSpc>
                <a:spcPct val="80000"/>
              </a:lnSpc>
              <a:defRPr/>
            </a:pPr>
            <a:r>
              <a:rPr lang="uk-UA" sz="25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історичні споруди (палаци, замки),</a:t>
            </a:r>
          </a:p>
          <a:p>
            <a:pPr marL="0" indent="0" eaLnBrk="1" hangingPunct="1">
              <a:lnSpc>
                <a:spcPct val="80000"/>
              </a:lnSpc>
              <a:defRPr/>
            </a:pPr>
            <a:r>
              <a:rPr lang="uk-UA" sz="25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новобудови регіону, в якому проживають учні</a:t>
            </a:r>
            <a:r>
              <a:rPr lang="uk-UA" sz="25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uk-UA" sz="2500" b="1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lnSpc>
                <a:spcPct val="80000"/>
              </a:lnSpc>
              <a:defRPr/>
            </a:pPr>
            <a:endParaRPr lang="uk-UA" sz="25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Объект 2"/>
          <p:cNvSpPr>
            <a:spLocks noGrp="1"/>
          </p:cNvSpPr>
          <p:nvPr>
            <p:ph idx="1"/>
          </p:nvPr>
        </p:nvSpPr>
        <p:spPr>
          <a:xfrm>
            <a:off x="1476375" y="260350"/>
            <a:ext cx="7559675" cy="5400675"/>
          </a:xfrm>
        </p:spPr>
        <p:txBody>
          <a:bodyPr/>
          <a:lstStyle/>
          <a:p>
            <a:pPr marL="0" indent="354013" eaLnBrk="1" hangingPunct="1">
              <a:lnSpc>
                <a:spcPct val="80000"/>
              </a:lnSpc>
              <a:buFont typeface="Arial" charset="0"/>
              <a:buNone/>
            </a:pPr>
            <a:r>
              <a:rPr lang="uk-UA" sz="3000" b="1" smtClean="0">
                <a:latin typeface="Times New Roman" pitchFamily="18" charset="0"/>
                <a:cs typeface="Times New Roman" pitchFamily="18" charset="0"/>
              </a:rPr>
              <a:t>Формуванню патріотизму, </a:t>
            </a:r>
            <a:r>
              <a:rPr lang="uk-UA" sz="3000" b="1" u="sng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зокрема гордості за успіхи держави</a:t>
            </a:r>
            <a:r>
              <a:rPr lang="uk-UA" sz="3000" b="1" smtClean="0">
                <a:latin typeface="Times New Roman" pitchFamily="18" charset="0"/>
                <a:cs typeface="Times New Roman" pitchFamily="18" charset="0"/>
              </a:rPr>
              <a:t>, сприяють задачі, що містять історичні чи статистичні відомості (загальнодержавні чи регіональні).</a:t>
            </a:r>
          </a:p>
          <a:p>
            <a:pPr marL="0" indent="354013" eaLnBrk="1" hangingPunct="1">
              <a:lnSpc>
                <a:spcPct val="80000"/>
              </a:lnSpc>
              <a:buFont typeface="Arial" charset="0"/>
              <a:buNone/>
            </a:pPr>
            <a:r>
              <a:rPr lang="uk-UA" sz="3000" b="1" smtClean="0">
                <a:latin typeface="Times New Roman" pitchFamily="18" charset="0"/>
                <a:cs typeface="Times New Roman" pitchFamily="18" charset="0"/>
              </a:rPr>
              <a:t>Цікавими для учнів є не тільки задачі, але й </a:t>
            </a:r>
            <a:r>
              <a:rPr lang="uk-UA" sz="3000" b="1" u="sng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уроки</a:t>
            </a:r>
            <a:r>
              <a:rPr lang="uk-UA" sz="3000" b="1" smtClean="0">
                <a:latin typeface="Times New Roman" pitchFamily="18" charset="0"/>
                <a:cs typeface="Times New Roman" pitchFamily="18" charset="0"/>
              </a:rPr>
              <a:t>, що містять </a:t>
            </a:r>
            <a:r>
              <a:rPr lang="uk-UA" sz="3000" b="1" u="sng" smtClean="0">
                <a:latin typeface="Times New Roman" pitchFamily="18" charset="0"/>
                <a:cs typeface="Times New Roman" pitchFamily="18" charset="0"/>
              </a:rPr>
              <a:t>історичні дані регіону</a:t>
            </a:r>
            <a:r>
              <a:rPr lang="uk-UA" sz="3000" b="1" smtClean="0">
                <a:latin typeface="Times New Roman" pitchFamily="18" charset="0"/>
                <a:cs typeface="Times New Roman" pitchFamily="18" charset="0"/>
              </a:rPr>
              <a:t>, які популяризують </a:t>
            </a:r>
            <a:r>
              <a:rPr lang="uk-UA" sz="3000" b="1" i="1" smtClean="0">
                <a:latin typeface="Times New Roman" pitchFamily="18" charset="0"/>
                <a:cs typeface="Times New Roman" pitchFamily="18" charset="0"/>
              </a:rPr>
              <a:t>українську історію</a:t>
            </a:r>
            <a:r>
              <a:rPr lang="uk-UA" sz="3000" b="1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3000" b="1" i="1" smtClean="0">
                <a:latin typeface="Times New Roman" pitchFamily="18" charset="0"/>
                <a:cs typeface="Times New Roman" pitchFamily="18" charset="0"/>
              </a:rPr>
              <a:t>боротьбу українського народу за незалежність</a:t>
            </a:r>
            <a:r>
              <a:rPr lang="uk-UA" sz="3000" b="1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3000" b="1" i="1" smtClean="0">
                <a:latin typeface="Times New Roman" pitchFamily="18" charset="0"/>
                <a:cs typeface="Times New Roman" pitchFamily="18" charset="0"/>
              </a:rPr>
              <a:t>мову та культуру</a:t>
            </a:r>
            <a:r>
              <a:rPr lang="uk-UA" sz="3000" b="1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indent="354013" eaLnBrk="1" hangingPunct="1">
              <a:lnSpc>
                <a:spcPct val="80000"/>
              </a:lnSpc>
              <a:buFont typeface="Arial" charset="0"/>
              <a:buNone/>
            </a:pPr>
            <a:r>
              <a:rPr lang="uk-UA" sz="3000" b="1" smtClean="0">
                <a:latin typeface="Times New Roman" pitchFamily="18" charset="0"/>
                <a:cs typeface="Times New Roman" pitchFamily="18" charset="0"/>
              </a:rPr>
              <a:t>Коли розв’язання задачі поєднується з історією, задача стає більш значимою, захоплює весь клас.</a:t>
            </a:r>
          </a:p>
          <a:p>
            <a:pPr marL="0" indent="354013" eaLnBrk="1" hangingPunct="1">
              <a:lnSpc>
                <a:spcPct val="80000"/>
              </a:lnSpc>
            </a:pPr>
            <a:endParaRPr lang="uk-UA" sz="3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 descr="G:\Скидай_сюда\PA2102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333375"/>
            <a:ext cx="7732712" cy="579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6" name="Picture 3" descr="G:\Скидай_сюда\PB130620.JPG"/>
          <p:cNvPicPr>
            <a:picLocks noChangeAspect="1" noChangeArrowheads="1"/>
          </p:cNvPicPr>
          <p:nvPr/>
        </p:nvPicPr>
        <p:blipFill>
          <a:blip r:embed="rId3"/>
          <a:srcRect l="13075" t="24995" r="4922"/>
          <a:stretch>
            <a:fillRect/>
          </a:stretch>
        </p:blipFill>
        <p:spPr bwMode="auto">
          <a:xfrm>
            <a:off x="3868738" y="260350"/>
            <a:ext cx="5275262" cy="361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2" descr="G:\Скидай_сюда\PB130595.JPG"/>
          <p:cNvPicPr>
            <a:picLocks noChangeAspect="1" noChangeArrowheads="1"/>
          </p:cNvPicPr>
          <p:nvPr/>
        </p:nvPicPr>
        <p:blipFill>
          <a:blip r:embed="rId4"/>
          <a:srcRect l="8595" t="13966" r="15726" b="2354"/>
          <a:stretch>
            <a:fillRect/>
          </a:stretch>
        </p:blipFill>
        <p:spPr bwMode="auto">
          <a:xfrm>
            <a:off x="395288" y="188913"/>
            <a:ext cx="3816350" cy="316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5" descr="G:\Скидай_сюда\PB13061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76375" y="3500438"/>
            <a:ext cx="5689600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19250" y="188913"/>
            <a:ext cx="7067550" cy="5432425"/>
          </a:xfrm>
        </p:spPr>
        <p:txBody>
          <a:bodyPr>
            <a:normAutofit/>
          </a:bodyPr>
          <a:lstStyle/>
          <a:p>
            <a:pPr marL="0" indent="530225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uk-UA" sz="3000" b="1" smtClean="0">
                <a:latin typeface="Times New Roman" pitchFamily="18" charset="0"/>
                <a:cs typeface="Times New Roman" pitchFamily="18" charset="0"/>
              </a:rPr>
              <a:t>Пропонуємо учням задачі з козацької тематики. Наприклад, задачі «Бій під Збаражем», «Зборівська битва».</a:t>
            </a:r>
          </a:p>
          <a:p>
            <a:pPr marL="0" indent="530225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uk-UA" sz="3000" b="1" smtClean="0">
                <a:latin typeface="Times New Roman" pitchFamily="18" charset="0"/>
                <a:cs typeface="Times New Roman" pitchFamily="18" charset="0"/>
              </a:rPr>
              <a:t>На уроках математики застосовуємо історичні хвилинки, складаємо кросворди, вікторини. Учні  готують короткі повідомлення про життя і творчість видатних українських математиків, що </a:t>
            </a:r>
            <a:r>
              <a:rPr lang="uk-UA" sz="3000" b="1" u="sng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сприяє формуванню громадянських якостей</a:t>
            </a:r>
            <a:r>
              <a:rPr lang="uk-UA" sz="3000" b="1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530225" eaLnBrk="1" hangingPunct="1">
              <a:lnSpc>
                <a:spcPct val="80000"/>
              </a:lnSpc>
              <a:defRPr/>
            </a:pPr>
            <a:endParaRPr lang="uk-UA" sz="3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350" y="549275"/>
            <a:ext cx="7561263" cy="4525963"/>
          </a:xfrm>
        </p:spPr>
        <p:txBody>
          <a:bodyPr rtlCol="0">
            <a:normAutofit/>
          </a:bodyPr>
          <a:lstStyle/>
          <a:p>
            <a:pPr marL="0" indent="265113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Практичний досвід наших учителів свідчить, що у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7-9 класах вже слід впливати на формування в учнів </a:t>
            </a:r>
            <a:r>
              <a:rPr lang="uk-UA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духовно-осмисленого </a:t>
            </a:r>
            <a:r>
              <a:rPr lang="uk-UA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патріотизму</a:t>
            </a:r>
            <a:r>
              <a:rPr lang="uk-UA" b="1" u="sng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який поєднує любов до свого народу, нації, Батьківщини, а також почуття поваги до інших народів, поваги до своїх і чужих прав і свобод.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08175" y="0"/>
            <a:ext cx="7056438" cy="5976938"/>
          </a:xfrm>
        </p:spPr>
        <p:txBody>
          <a:bodyPr rtlCol="0">
            <a:normAutofit fontScale="550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 та 9 класах,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вивченні теми </a:t>
            </a:r>
            <a:r>
              <a:rPr lang="uk-UA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«Властивості функцій»,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застосовуємо усну народну творчість (українські прислів’я та приказки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 Наприклад:</a:t>
            </a:r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Визначити зростання чи спадання функцій </a:t>
            </a:r>
            <a:r>
              <a:rPr lang="uk-UA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uk-UA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наступних народних прислів’ях та </a:t>
            </a:r>
            <a:r>
              <a:rPr lang="uk-UA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приказках:</a:t>
            </a:r>
            <a:endParaRPr lang="uk-UA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«Швидше їдеш — далі будеш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«Краще раз побачити, ніж тричі почути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«За одного битого двох небитих дають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заданих графіків функцій підібрали прислів’я, що розвиває сутність </a:t>
            </a:r>
            <a:r>
              <a:rPr lang="uk-UA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функції:</a:t>
            </a:r>
            <a:endParaRPr lang="uk-UA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«Сім раз </a:t>
            </a:r>
            <a:r>
              <a:rPr lang="uk-UA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відмір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один раз </a:t>
            </a:r>
            <a:r>
              <a:rPr lang="uk-UA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відріж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«Вище голови не стрибнеш»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«Багато маєш — більшого хочеться»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«Більше справи — менше слів»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«Родичів багато, та ніде пообідати»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«М’яко стелить та жорстко спати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Побудувати графіки </a:t>
            </a:r>
            <a:r>
              <a:rPr lang="uk-UA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функцій, </a:t>
            </a:r>
            <a:r>
              <a:rPr lang="uk-UA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 відповідають прислів’ям: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«Кашу 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маслом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зіпсуєш»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«Одна голова — добре, а дві — краще»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«Ідеш на день — бери хліба на три дні»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«Хто вище залізе, той дужче падає».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49388" y="333375"/>
            <a:ext cx="7669212" cy="4525963"/>
          </a:xfrm>
        </p:spPr>
        <p:txBody>
          <a:bodyPr>
            <a:normAutofit/>
          </a:bodyPr>
          <a:lstStyle/>
          <a:p>
            <a:pPr marL="0" indent="442913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uk-UA" sz="2500" b="1" smtClean="0">
                <a:latin typeface="Times New Roman" pitchFamily="18" charset="0"/>
                <a:cs typeface="Times New Roman" pitchFamily="18" charset="0"/>
              </a:rPr>
              <a:t>За допомогою прикладів різних українських орнаментів, вишивок </a:t>
            </a:r>
          </a:p>
          <a:p>
            <a:pPr marL="0" indent="442913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uk-UA" sz="2500" b="1" i="1" u="sng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у 8 класі </a:t>
            </a:r>
            <a:r>
              <a:rPr lang="uk-UA" sz="2500" b="1" i="1" u="sng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500" b="1" i="1" u="sng" smtClean="0">
                <a:latin typeface="Times New Roman" pitchFamily="18" charset="0"/>
                <a:cs typeface="Times New Roman" pitchFamily="18" charset="0"/>
              </a:rPr>
            </a:br>
            <a:r>
              <a:rPr lang="uk-UA" sz="2500" b="1" i="1" u="sng" smtClean="0">
                <a:latin typeface="Times New Roman" pitchFamily="18" charset="0"/>
                <a:cs typeface="Times New Roman" pitchFamily="18" charset="0"/>
              </a:rPr>
              <a:t>повторюємо чотирикутники та їх властивості</a:t>
            </a:r>
            <a:r>
              <a:rPr lang="uk-UA" sz="2500" b="1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0" indent="442913" eaLnBrk="1" hangingPunct="1">
              <a:buFont typeface="Arial" charset="0"/>
              <a:buNone/>
              <a:defRPr/>
            </a:pPr>
            <a:r>
              <a:rPr lang="uk-UA" sz="2500" b="1" smtClean="0">
                <a:latin typeface="Times New Roman" pitchFamily="18" charset="0"/>
                <a:cs typeface="Times New Roman" pitchFamily="18" charset="0"/>
              </a:rPr>
              <a:t>а в процесі вивчення геометричних переміщень </a:t>
            </a:r>
          </a:p>
          <a:p>
            <a:pPr marL="0" indent="442913" eaLnBrk="1" hangingPunct="1">
              <a:buFont typeface="Arial" charset="0"/>
              <a:buNone/>
              <a:defRPr/>
            </a:pPr>
            <a:r>
              <a:rPr lang="uk-UA" sz="2500" b="1" i="1" u="sng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у 9 класі</a:t>
            </a:r>
            <a:r>
              <a:rPr lang="uk-UA" sz="25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442913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uk-UA" sz="2500" b="1" i="1" u="sng" smtClean="0">
                <a:latin typeface="Times New Roman" pitchFamily="18" charset="0"/>
                <a:cs typeface="Times New Roman" pitchFamily="18" charset="0"/>
              </a:rPr>
              <a:t>показуємо учням симетрію відносно точки, прямої, поворот, паралельне перенесення</a:t>
            </a:r>
            <a:r>
              <a:rPr lang="uk-UA" sz="2500" b="1" smtClean="0">
                <a:latin typeface="Times New Roman" pitchFamily="18" charset="0"/>
                <a:cs typeface="Times New Roman" pitchFamily="18" charset="0"/>
              </a:rPr>
              <a:t>. </a:t>
            </a:r>
            <a:br>
              <a:rPr lang="uk-UA" sz="2500" b="1" smtClean="0">
                <a:latin typeface="Times New Roman" pitchFamily="18" charset="0"/>
                <a:cs typeface="Times New Roman" pitchFamily="18" charset="0"/>
              </a:rPr>
            </a:br>
            <a:endParaRPr lang="uk-UA" sz="2500" b="1" smtClean="0">
              <a:latin typeface="Times New Roman" pitchFamily="18" charset="0"/>
              <a:cs typeface="Times New Roman" pitchFamily="18" charset="0"/>
            </a:endParaRPr>
          </a:p>
          <a:p>
            <a:pPr marL="0" indent="442913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uk-UA" sz="2500" b="1" smtClean="0">
                <a:latin typeface="Times New Roman" pitchFamily="18" charset="0"/>
                <a:cs typeface="Times New Roman" pitchFamily="18" charset="0"/>
              </a:rPr>
              <a:t>Пропонуємо різні творчі завдання.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C:\Users\Admin\Desktop\Семінар математика 2017\украинский-орнамент-41504831.jpg"/>
          <p:cNvPicPr>
            <a:picLocks noChangeAspect="1" noChangeArrowheads="1"/>
          </p:cNvPicPr>
          <p:nvPr/>
        </p:nvPicPr>
        <p:blipFill>
          <a:blip r:embed="rId2"/>
          <a:srcRect r="7025"/>
          <a:stretch>
            <a:fillRect/>
          </a:stretch>
        </p:blipFill>
        <p:spPr bwMode="auto">
          <a:xfrm>
            <a:off x="3924300" y="1185863"/>
            <a:ext cx="2420938" cy="269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6" name="Picture 4" descr="C:\Documents and Settings\Admin\Рабочий стол\b-6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5" y="142875"/>
            <a:ext cx="3810000" cy="9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5" descr="C:\Documents and Settings\Admin\Рабочий стол\b-6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42875"/>
            <a:ext cx="3810000" cy="9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6" descr="C:\Documents and Settings\Admin\Рабочий стол\b-6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5" y="6500813"/>
            <a:ext cx="3810000" cy="9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7" descr="C:\Documents and Settings\Admin\Рабочий стол\b-6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6500813"/>
            <a:ext cx="3810000" cy="9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Рисунок 27" descr="ukr11.jpg"/>
          <p:cNvPicPr>
            <a:picLocks noChangeAspect="1"/>
          </p:cNvPicPr>
          <p:nvPr/>
        </p:nvPicPr>
        <p:blipFill>
          <a:blip r:embed="rId4"/>
          <a:srcRect l="15530" r="15257" b="7034"/>
          <a:stretch>
            <a:fillRect/>
          </a:stretch>
        </p:blipFill>
        <p:spPr bwMode="auto">
          <a:xfrm>
            <a:off x="7102475" y="2154238"/>
            <a:ext cx="151130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Рисунок 32" descr="59902198_1275681307_DSC07834.jpg"/>
          <p:cNvPicPr>
            <a:picLocks noChangeAspect="1"/>
          </p:cNvPicPr>
          <p:nvPr/>
        </p:nvPicPr>
        <p:blipFill>
          <a:blip r:embed="rId5"/>
          <a:srcRect l="10857" r="9135"/>
          <a:stretch>
            <a:fillRect/>
          </a:stretch>
        </p:blipFill>
        <p:spPr bwMode="auto">
          <a:xfrm>
            <a:off x="6492875" y="4300538"/>
            <a:ext cx="1558925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0" name="Прямая соединительная линия 49"/>
          <p:cNvCxnSpPr/>
          <p:nvPr/>
        </p:nvCxnSpPr>
        <p:spPr>
          <a:xfrm>
            <a:off x="5135563" y="936625"/>
            <a:ext cx="0" cy="330200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 flipH="1">
            <a:off x="3694113" y="2530475"/>
            <a:ext cx="308451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 flipH="1">
            <a:off x="6954838" y="3179763"/>
            <a:ext cx="1806575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>
            <a:off x="7042150" y="2105025"/>
            <a:ext cx="1516063" cy="2016125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>
            <a:off x="7827963" y="2005013"/>
            <a:ext cx="0" cy="2144712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/>
          <p:nvPr/>
        </p:nvCxnSpPr>
        <p:spPr>
          <a:xfrm flipH="1">
            <a:off x="7042150" y="2116138"/>
            <a:ext cx="1571625" cy="2028825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3074" name="Picture 2" descr="C:\Users\Admin\Desktop\Семінар математика 2017\11006393_680584712065010_5910408475326576988_n-1.jpg"/>
          <p:cNvPicPr>
            <a:picLocks noChangeAspect="1" noChangeArrowheads="1"/>
          </p:cNvPicPr>
          <p:nvPr/>
        </p:nvPicPr>
        <p:blipFill>
          <a:blip r:embed="rId6"/>
          <a:srcRect l="11292" r="8472"/>
          <a:stretch>
            <a:fillRect/>
          </a:stretch>
        </p:blipFill>
        <p:spPr bwMode="auto">
          <a:xfrm>
            <a:off x="57150" y="908050"/>
            <a:ext cx="3613150" cy="169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9" name="TextBox 19"/>
          <p:cNvSpPr txBox="1">
            <a:spLocks noChangeArrowheads="1"/>
          </p:cNvSpPr>
          <p:nvPr/>
        </p:nvSpPr>
        <p:spPr bwMode="auto">
          <a:xfrm>
            <a:off x="3806825" y="182563"/>
            <a:ext cx="26574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3600" b="1">
                <a:solidFill>
                  <a:srgbClr val="990000"/>
                </a:solidFill>
                <a:latin typeface="Monotype Corsiva" pitchFamily="66" charset="0"/>
              </a:rPr>
              <a:t>Симетрія</a:t>
            </a:r>
          </a:p>
        </p:txBody>
      </p:sp>
      <p:cxnSp>
        <p:nvCxnSpPr>
          <p:cNvPr id="48" name="Прямая соединительная линия 47"/>
          <p:cNvCxnSpPr/>
          <p:nvPr/>
        </p:nvCxnSpPr>
        <p:spPr>
          <a:xfrm flipH="1">
            <a:off x="1809750" y="555625"/>
            <a:ext cx="1588" cy="24272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3076" name="Picture 4" descr="C:\Users\Admin\Desktop\Семінар математика 2017\1.jpg"/>
          <p:cNvPicPr>
            <a:picLocks noChangeAspect="1" noChangeArrowheads="1"/>
          </p:cNvPicPr>
          <p:nvPr/>
        </p:nvPicPr>
        <p:blipFill>
          <a:blip r:embed="rId7"/>
          <a:srcRect r="45689" b="23383"/>
          <a:stretch>
            <a:fillRect/>
          </a:stretch>
        </p:blipFill>
        <p:spPr bwMode="auto">
          <a:xfrm>
            <a:off x="57150" y="3309938"/>
            <a:ext cx="2738438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9" descr="C:\Users\Admin\Desktop\Семінар математика 2017\8121_1288625370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132138" y="4300538"/>
            <a:ext cx="1727200" cy="227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1" name="Прямая соединительная линия 20"/>
          <p:cNvCxnSpPr/>
          <p:nvPr/>
        </p:nvCxnSpPr>
        <p:spPr>
          <a:xfrm>
            <a:off x="1385888" y="2895600"/>
            <a:ext cx="0" cy="319087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3968750" y="3841750"/>
            <a:ext cx="0" cy="330200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H="1">
            <a:off x="2527300" y="5435600"/>
            <a:ext cx="3084513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H="1">
            <a:off x="6400800" y="5241925"/>
            <a:ext cx="1806575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6488113" y="4168775"/>
            <a:ext cx="1516062" cy="2014538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7273925" y="4068763"/>
            <a:ext cx="0" cy="2143125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H="1">
            <a:off x="6488113" y="4178300"/>
            <a:ext cx="1571625" cy="2028825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10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3000"/>
                            </p:stCondLst>
                            <p:childTnLst>
                              <p:par>
                                <p:cTn id="4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0"/>
                            </p:stCondLst>
                            <p:childTnLst>
                              <p:par>
                                <p:cTn id="4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7000"/>
                            </p:stCondLst>
                            <p:childTnLst>
                              <p:par>
                                <p:cTn id="5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9000"/>
                            </p:stCondLst>
                            <p:childTnLst>
                              <p:par>
                                <p:cTn id="6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1000"/>
                            </p:stCondLst>
                            <p:childTnLst>
                              <p:par>
                                <p:cTn id="7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3000"/>
                            </p:stCondLst>
                            <p:childTnLst>
                              <p:par>
                                <p:cTn id="8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0"/>
            <a:ext cx="8748712" cy="1844675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smtClean="0">
                <a:solidFill>
                  <a:srgbClr val="95373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b="1" smtClean="0">
                <a:solidFill>
                  <a:srgbClr val="95373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2800" b="1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З досвіду роботи вчителів математики</a:t>
            </a:r>
            <a:r>
              <a:rPr lang="en-US" sz="2800" b="1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b="1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Тернопільської спеціалізованої школи  І-ІІІ ступенів № 29 з поглибленим вивченням іноземних мов </a:t>
            </a:r>
            <a:r>
              <a:rPr lang="ru-RU" sz="2800" b="1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uk-UA" sz="2800" smtClean="0">
              <a:solidFill>
                <a:srgbClr val="000066"/>
              </a:solidFill>
            </a:endParaRPr>
          </a:p>
        </p:txBody>
      </p:sp>
      <p:sp>
        <p:nvSpPr>
          <p:cNvPr id="14338" name="Місце для вмісту 2"/>
          <p:cNvSpPr>
            <a:spLocks noGrp="1"/>
          </p:cNvSpPr>
          <p:nvPr>
            <p:ph idx="1"/>
          </p:nvPr>
        </p:nvSpPr>
        <p:spPr>
          <a:xfrm>
            <a:off x="539750" y="1844675"/>
            <a:ext cx="8229600" cy="4525963"/>
          </a:xfrm>
        </p:spPr>
        <p:txBody>
          <a:bodyPr/>
          <a:lstStyle/>
          <a:p>
            <a:pPr eaLnBrk="1" hangingPunct="1"/>
            <a:endParaRPr lang="uk-UA" smtClean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Заголовок 1"/>
          <p:cNvSpPr>
            <a:spLocks noGrp="1"/>
          </p:cNvSpPr>
          <p:nvPr>
            <p:ph type="title"/>
          </p:nvPr>
        </p:nvSpPr>
        <p:spPr>
          <a:xfrm>
            <a:off x="1403350" y="-171450"/>
            <a:ext cx="8229600" cy="1143000"/>
          </a:xfrm>
        </p:spPr>
        <p:txBody>
          <a:bodyPr/>
          <a:lstStyle/>
          <a:p>
            <a:pPr eaLnBrk="1" hangingPunct="1"/>
            <a:r>
              <a:rPr lang="uk-UA" b="1" smtClean="0">
                <a:latin typeface="Monotype Corsiva" pitchFamily="66" charset="0"/>
              </a:rPr>
              <a:t>Паралельне перенесення</a:t>
            </a:r>
          </a:p>
        </p:txBody>
      </p:sp>
      <p:pic>
        <p:nvPicPr>
          <p:cNvPr id="32770" name="Picture 2" descr="C:\Users\Admin\Desktop\Семінар математика 2017\image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1050" y="836613"/>
            <a:ext cx="6005513" cy="202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Picture 3" descr="C:\Users\Admin\Desktop\Семінар математика 2017\or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650" y="3513138"/>
            <a:ext cx="3024188" cy="330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5" descr="C:\Users\Admin\Desktop\Семінар математика 2017\images (1)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95738" y="2997200"/>
            <a:ext cx="2554287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4" descr="C:\Users\Admin\Desktop\Семінар математика 2017\image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40425" y="3898900"/>
            <a:ext cx="2460625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Заголовок 1"/>
          <p:cNvSpPr>
            <a:spLocks noGrp="1"/>
          </p:cNvSpPr>
          <p:nvPr>
            <p:ph type="title"/>
          </p:nvPr>
        </p:nvSpPr>
        <p:spPr>
          <a:xfrm>
            <a:off x="468313" y="23813"/>
            <a:ext cx="8229600" cy="1143000"/>
          </a:xfrm>
        </p:spPr>
        <p:txBody>
          <a:bodyPr/>
          <a:lstStyle/>
          <a:p>
            <a:pPr eaLnBrk="1" hangingPunct="1"/>
            <a:r>
              <a:rPr lang="uk-UA" sz="5400" b="1" smtClean="0">
                <a:latin typeface="Monotype Corsiva" pitchFamily="66" charset="0"/>
              </a:rPr>
              <a:t>Поворот</a:t>
            </a:r>
          </a:p>
        </p:txBody>
      </p:sp>
      <p:pic>
        <p:nvPicPr>
          <p:cNvPr id="4" name="Picture 5" descr="img245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/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1716734" y="1186355"/>
            <a:ext cx="5760764" cy="1718049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</p:pic>
      <p:pic>
        <p:nvPicPr>
          <p:cNvPr id="33795" name="Picture 2" descr="C:\Users\Admin\Desktop\Семінар математика 2017\900703_596803_1392974615.jpg"/>
          <p:cNvPicPr>
            <a:picLocks noChangeAspect="1" noChangeArrowheads="1"/>
          </p:cNvPicPr>
          <p:nvPr/>
        </p:nvPicPr>
        <p:blipFill>
          <a:blip r:embed="rId3"/>
          <a:srcRect r="50000" b="40846"/>
          <a:stretch>
            <a:fillRect/>
          </a:stretch>
        </p:blipFill>
        <p:spPr bwMode="auto">
          <a:xfrm>
            <a:off x="6011863" y="3006725"/>
            <a:ext cx="114300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6" descr="C:\Users\Admin\Desktop\Семінар математика 2017\traditional-cross-stitch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79613" y="3238500"/>
            <a:ext cx="1871662" cy="186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2" descr="C:\Users\Admin\Desktop\Семінар математика 2017\900703_596803_1392974615.jpg"/>
          <p:cNvPicPr>
            <a:picLocks noChangeAspect="1" noChangeArrowheads="1"/>
          </p:cNvPicPr>
          <p:nvPr/>
        </p:nvPicPr>
        <p:blipFill>
          <a:blip r:embed="rId3"/>
          <a:srcRect r="50000" b="40846"/>
          <a:stretch>
            <a:fillRect/>
          </a:stretch>
        </p:blipFill>
        <p:spPr bwMode="auto">
          <a:xfrm rot="7257852">
            <a:off x="6984207" y="4704556"/>
            <a:ext cx="1143000" cy="161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8" name="Picture 2" descr="C:\Users\Admin\Desktop\Семінар математика 2017\900703_596803_1392974615.jpg"/>
          <p:cNvPicPr>
            <a:picLocks noChangeAspect="1" noChangeArrowheads="1"/>
          </p:cNvPicPr>
          <p:nvPr/>
        </p:nvPicPr>
        <p:blipFill>
          <a:blip r:embed="rId3"/>
          <a:srcRect r="50000" b="40846"/>
          <a:stretch>
            <a:fillRect/>
          </a:stretch>
        </p:blipFill>
        <p:spPr bwMode="auto">
          <a:xfrm rot="-7192987">
            <a:off x="5010944" y="4704557"/>
            <a:ext cx="1143000" cy="161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Равнобедренный треугольник 4"/>
          <p:cNvSpPr/>
          <p:nvPr/>
        </p:nvSpPr>
        <p:spPr>
          <a:xfrm rot="10800000">
            <a:off x="6011863" y="4641850"/>
            <a:ext cx="1112837" cy="93345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4" descr="C:\Documents and Settings\Admin\Рабочий стол\b-6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5" y="142875"/>
            <a:ext cx="3810000" cy="9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8" name="Picture 5" descr="C:\Documents and Settings\Admin\Рабочий стол\b-6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42875"/>
            <a:ext cx="3810000" cy="9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Picture 6" descr="C:\Documents and Settings\Admin\Рабочий стол\b-6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5" y="6500813"/>
            <a:ext cx="3810000" cy="9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7" descr="C:\Documents and Settings\Admin\Рабочий стол\b-6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6500813"/>
            <a:ext cx="3810000" cy="9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Овал 16"/>
          <p:cNvSpPr/>
          <p:nvPr/>
        </p:nvSpPr>
        <p:spPr>
          <a:xfrm>
            <a:off x="1403350" y="2420938"/>
            <a:ext cx="1071563" cy="928687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3059113" y="2781300"/>
            <a:ext cx="928687" cy="92868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F3300"/>
              </a:solidFill>
            </a:endParaRPr>
          </a:p>
        </p:txBody>
      </p:sp>
      <p:sp>
        <p:nvSpPr>
          <p:cNvPr id="21" name="Равнобедренный треугольник 20"/>
          <p:cNvSpPr/>
          <p:nvPr/>
        </p:nvSpPr>
        <p:spPr>
          <a:xfrm>
            <a:off x="6804025" y="4508500"/>
            <a:ext cx="1060450" cy="914400"/>
          </a:xfrm>
          <a:prstGeom prst="triangl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Блок-схема: решение 22"/>
          <p:cNvSpPr/>
          <p:nvPr/>
        </p:nvSpPr>
        <p:spPr>
          <a:xfrm>
            <a:off x="7778750" y="2608263"/>
            <a:ext cx="1000125" cy="1071562"/>
          </a:xfrm>
          <a:prstGeom prst="flowChartDecision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806950" y="3349625"/>
            <a:ext cx="1652588" cy="928688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sp>
        <p:nvSpPr>
          <p:cNvPr id="4" name="TextBox 3"/>
          <p:cNvSpPr txBox="1"/>
          <p:nvPr/>
        </p:nvSpPr>
        <p:spPr>
          <a:xfrm>
            <a:off x="1643063" y="476250"/>
            <a:ext cx="6816725" cy="1816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indent="44291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Times New Roman" panose="02020603050405020304" pitchFamily="18" charset="0"/>
              </a:rPr>
              <a:t>Графічні знаки, що символізували природні явища, стихії, людину у світі на вишивках представлені у вигляді простих геометричних форм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with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1" grpId="0" animBg="1"/>
      <p:bldP spid="23" grpId="0" animBg="1"/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4" descr="C:\Documents and Settings\Admin\Рабочий стол\b-6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5" y="142875"/>
            <a:ext cx="3810000" cy="9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2" name="Picture 5" descr="C:\Documents and Settings\Admin\Рабочий стол\b-6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42875"/>
            <a:ext cx="3810000" cy="9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Picture 6" descr="C:\Documents and Settings\Admin\Рабочий стол\b-6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5" y="6500813"/>
            <a:ext cx="3810000" cy="9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7" descr="C:\Documents and Settings\Admin\Рабочий стол\b-6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6500813"/>
            <a:ext cx="3810000" cy="9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4185682" y="1070512"/>
            <a:ext cx="4637285" cy="1486264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1430"/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cs typeface="+mn-cs"/>
              </a:rPr>
              <a:t>символ </a:t>
            </a:r>
            <a:r>
              <a:rPr lang="ru-RU" sz="2400" b="1" dirty="0" err="1">
                <a:ln w="11430"/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cs typeface="+mn-cs"/>
              </a:rPr>
              <a:t>сонця</a:t>
            </a:r>
            <a:r>
              <a:rPr lang="ru-RU" sz="2400" b="1" dirty="0">
                <a:ln w="11430"/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cs typeface="+mn-cs"/>
              </a:rPr>
              <a:t>, неба, символ </a:t>
            </a:r>
            <a:r>
              <a:rPr lang="ru-RU" sz="2400" b="1" dirty="0" err="1">
                <a:ln w="11430"/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cs typeface="+mn-cs"/>
              </a:rPr>
              <a:t>нескінченності</a:t>
            </a:r>
            <a:r>
              <a:rPr lang="ru-RU" sz="2400" b="1" dirty="0">
                <a:ln w="11430"/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cs typeface="+mn-cs"/>
              </a:rPr>
              <a:t>, </a:t>
            </a:r>
            <a:r>
              <a:rPr lang="ru-RU" sz="2400" b="1" dirty="0" err="1">
                <a:ln w="11430"/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cs typeface="+mn-cs"/>
              </a:rPr>
              <a:t>вічності</a:t>
            </a:r>
            <a:r>
              <a:rPr lang="ru-RU" sz="2400" b="1" dirty="0">
                <a:ln w="11430"/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cs typeface="+mn-cs"/>
              </a:rPr>
              <a:t>, </a:t>
            </a:r>
            <a:r>
              <a:rPr lang="ru-RU" sz="2400" b="1" dirty="0" err="1">
                <a:ln w="11430"/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cs typeface="+mn-cs"/>
              </a:rPr>
              <a:t>довершеності</a:t>
            </a:r>
            <a:r>
              <a:rPr lang="ru-RU" sz="2400" b="1" dirty="0">
                <a:ln w="11430"/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cs typeface="+mn-cs"/>
              </a:rPr>
              <a:t>, </a:t>
            </a:r>
            <a:r>
              <a:rPr lang="ru-RU" sz="2400" b="1" dirty="0" err="1">
                <a:ln w="11430"/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cs typeface="+mn-cs"/>
              </a:rPr>
              <a:t>досконалості</a:t>
            </a:r>
            <a:r>
              <a:rPr lang="ru-RU" sz="2400" b="1" dirty="0">
                <a:ln w="11430"/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cs typeface="+mn-cs"/>
              </a:rPr>
              <a:t>.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428750" y="3644900"/>
            <a:ext cx="4357688" cy="26479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i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Оточені колом предмети з одного боку символізують обмеженість, а з іншого - захист від небезпеки, яка існує в навколишньому світі. </a:t>
            </a:r>
            <a:endParaRPr lang="ru-RU" sz="2400" i="1">
              <a:solidFill>
                <a:srgbClr val="990000"/>
              </a:solidFill>
              <a:latin typeface="Calibri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859919" y="414934"/>
            <a:ext cx="2276136" cy="52322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Коло /круг/ - </a:t>
            </a:r>
          </a:p>
        </p:txBody>
      </p:sp>
      <p:pic>
        <p:nvPicPr>
          <p:cNvPr id="2662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500063"/>
            <a:ext cx="332422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86438" y="2708275"/>
            <a:ext cx="3071812" cy="322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Кольцо 16"/>
          <p:cNvSpPr/>
          <p:nvPr/>
        </p:nvSpPr>
        <p:spPr>
          <a:xfrm>
            <a:off x="1357313" y="571500"/>
            <a:ext cx="857250" cy="928688"/>
          </a:xfrm>
          <a:prstGeom prst="donu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Кольцо 17"/>
          <p:cNvSpPr/>
          <p:nvPr/>
        </p:nvSpPr>
        <p:spPr>
          <a:xfrm>
            <a:off x="7000875" y="3167063"/>
            <a:ext cx="642938" cy="642937"/>
          </a:xfrm>
          <a:prstGeom prst="donu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66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66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66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6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4" descr="C:\Documents and Settings\Admin\Рабочий стол\b-6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5" y="142875"/>
            <a:ext cx="3810000" cy="9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6" name="Picture 5" descr="C:\Documents and Settings\Admin\Рабочий стол\b-6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42875"/>
            <a:ext cx="3810000" cy="9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7" name="Picture 6" descr="C:\Documents and Settings\Admin\Рабочий стол\b-6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5" y="6500813"/>
            <a:ext cx="3810000" cy="9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Picture 7" descr="C:\Documents and Settings\Admin\Рабочий стол\b-6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6500813"/>
            <a:ext cx="3810000" cy="9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5280030" y="630218"/>
            <a:ext cx="3857620" cy="2308324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ln w="11430"/>
              <a:solidFill>
                <a:schemeClr val="accent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  <a:cs typeface="+mn-cs"/>
              </a:rPr>
              <a:t>символ </a:t>
            </a:r>
            <a:r>
              <a:rPr lang="ru-RU" sz="2400" b="1" dirty="0" err="1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  <a:cs typeface="+mn-cs"/>
              </a:rPr>
              <a:t>упорядкованості</a:t>
            </a:r>
            <a:r>
              <a:rPr lang="ru-RU" sz="2400" b="1" dirty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  <a:cs typeface="+mn-cs"/>
              </a:rPr>
              <a:t>, </a:t>
            </a:r>
            <a:r>
              <a:rPr lang="ru-RU" sz="2400" b="1" dirty="0" err="1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  <a:cs typeface="+mn-cs"/>
              </a:rPr>
              <a:t>стабільності</a:t>
            </a:r>
            <a:r>
              <a:rPr lang="ru-RU" sz="2400" b="1" dirty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  <a:cs typeface="+mn-cs"/>
              </a:rPr>
              <a:t>, </a:t>
            </a:r>
            <a:r>
              <a:rPr lang="ru-RU" sz="2400" b="1" dirty="0" err="1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  <a:cs typeface="+mn-cs"/>
              </a:rPr>
              <a:t>визначеності</a:t>
            </a:r>
            <a:r>
              <a:rPr lang="ru-RU" sz="2400" b="1" dirty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  <a:cs typeface="+mn-cs"/>
              </a:rPr>
              <a:t>, </a:t>
            </a:r>
            <a:r>
              <a:rPr lang="ru-RU" sz="2400" b="1" dirty="0" err="1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  <a:cs typeface="+mn-cs"/>
              </a:rPr>
              <a:t>раціонального</a:t>
            </a:r>
            <a:r>
              <a:rPr lang="ru-RU" sz="2400" b="1" dirty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  <a:cs typeface="+mn-cs"/>
              </a:rPr>
              <a:t> </a:t>
            </a:r>
            <a:r>
              <a:rPr lang="ru-RU" sz="2400" b="1" dirty="0" err="1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  <a:cs typeface="+mn-cs"/>
              </a:rPr>
              <a:t>інтелекту</a:t>
            </a:r>
            <a:r>
              <a:rPr lang="ru-RU" sz="2400" b="1" dirty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  <a:cs typeface="+mn-cs"/>
              </a:rPr>
              <a:t>, а </a:t>
            </a:r>
            <a:r>
              <a:rPr lang="ru-RU" sz="2400" b="1" dirty="0" err="1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  <a:cs typeface="+mn-cs"/>
              </a:rPr>
              <a:t>також</a:t>
            </a:r>
            <a:r>
              <a:rPr lang="ru-RU" sz="2400" b="1" dirty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  <a:cs typeface="+mn-cs"/>
              </a:rPr>
              <a:t>  символ </a:t>
            </a:r>
            <a:r>
              <a:rPr lang="ru-RU" sz="2400" b="1" dirty="0" err="1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  <a:cs typeface="+mn-cs"/>
              </a:rPr>
              <a:t>певної</a:t>
            </a:r>
            <a:r>
              <a:rPr lang="ru-RU" sz="2400" b="1" dirty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  <a:cs typeface="+mn-cs"/>
              </a:rPr>
              <a:t> </a:t>
            </a:r>
            <a:r>
              <a:rPr lang="ru-RU" sz="2400" b="1" dirty="0" err="1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  <a:cs typeface="+mn-cs"/>
              </a:rPr>
              <a:t>ділянки</a:t>
            </a:r>
            <a:r>
              <a:rPr lang="ru-RU" sz="2400" b="1" dirty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  <a:cs typeface="+mn-cs"/>
              </a:rPr>
              <a:t> </a:t>
            </a:r>
            <a:r>
              <a:rPr lang="ru-RU" sz="2400" b="1" dirty="0" err="1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  <a:cs typeface="+mn-cs"/>
              </a:rPr>
              <a:t>землі</a:t>
            </a:r>
            <a:r>
              <a:rPr lang="ru-RU" sz="2400" b="1" dirty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  <a:cs typeface="+mn-cs"/>
              </a:rPr>
              <a:t>. </a:t>
            </a:r>
            <a:endParaRPr lang="ru-RU" b="1" dirty="0">
              <a:ln w="11430"/>
              <a:solidFill>
                <a:schemeClr val="accent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  <a:cs typeface="+mn-cs"/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5076825" y="3000375"/>
            <a:ext cx="4067175" cy="337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400" b="1" i="1">
                <a:solidFill>
                  <a:srgbClr val="990000"/>
                </a:solidFill>
                <a:latin typeface="Monotype Corsiva" pitchFamily="66" charset="0"/>
              </a:rPr>
              <a:t>Символіка квадрата відповідає символіці числа чотири. Чотири пори року, чотири стадії людського життя і чотири сторони світу є джерелом упорядкованості і стабільності. </a:t>
            </a:r>
          </a:p>
        </p:txBody>
      </p:sp>
      <p:pic>
        <p:nvPicPr>
          <p:cNvPr id="12" name="Рисунок 11" descr="2173880_1759706c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" y="785813"/>
            <a:ext cx="4286250" cy="435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рямоугольник 14"/>
          <p:cNvSpPr/>
          <p:nvPr/>
        </p:nvSpPr>
        <p:spPr>
          <a:xfrm>
            <a:off x="5357818" y="500042"/>
            <a:ext cx="1951368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Квадрат - </a:t>
            </a:r>
          </a:p>
        </p:txBody>
      </p:sp>
      <p:sp>
        <p:nvSpPr>
          <p:cNvPr id="16" name="Рамка 15"/>
          <p:cNvSpPr/>
          <p:nvPr/>
        </p:nvSpPr>
        <p:spPr>
          <a:xfrm>
            <a:off x="2338388" y="2344738"/>
            <a:ext cx="1071562" cy="1214437"/>
          </a:xfrm>
          <a:prstGeom prst="fram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4" descr="C:\Documents and Settings\Admin\Рабочий стол\b-6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5" y="142875"/>
            <a:ext cx="3810000" cy="9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0" name="Picture 5" descr="C:\Documents and Settings\Admin\Рабочий стол\b-6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42875"/>
            <a:ext cx="3810000" cy="9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1" name="Picture 6" descr="C:\Documents and Settings\Admin\Рабочий стол\b-6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5" y="6500813"/>
            <a:ext cx="3810000" cy="9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Picture 7" descr="C:\Documents and Settings\Admin\Рабочий стол\b-6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6500813"/>
            <a:ext cx="3810000" cy="9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76375" y="1092200"/>
            <a:ext cx="3382963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i="1">
                <a:solidFill>
                  <a:srgbClr val="990000"/>
                </a:solidFill>
                <a:latin typeface="Monotype Corsiva" pitchFamily="66" charset="0"/>
              </a:rPr>
              <a:t>символ святої Трійці, вогню, прагнення до вдосконалення</a:t>
            </a: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03350" y="2276475"/>
            <a:ext cx="34559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i="1">
                <a:solidFill>
                  <a:srgbClr val="990000"/>
                </a:solidFill>
                <a:latin typeface="Monotype Corsiva" pitchFamily="66" charset="0"/>
              </a:rPr>
              <a:t>Трикутник з вершиною внизу символізує воду.</a:t>
            </a:r>
            <a:r>
              <a:rPr lang="ru-RU" sz="2000" b="1">
                <a:solidFill>
                  <a:srgbClr val="632523"/>
                </a:solidFill>
                <a:latin typeface="Monotype Corsiva" pitchFamily="66" charset="0"/>
              </a:rPr>
              <a:t> </a:t>
            </a: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619250" y="3213100"/>
            <a:ext cx="4932363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i="1">
                <a:solidFill>
                  <a:srgbClr val="990000"/>
                </a:solidFill>
                <a:latin typeface="Monotype Corsiva" pitchFamily="66" charset="0"/>
              </a:rPr>
              <a:t>Два такі трикутники при накладанні один на одного утворюють шестикутну зірку - символ людської душі.</a:t>
            </a: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4262438" y="4398963"/>
            <a:ext cx="4567237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uk-UA" sz="2400" b="1" i="1">
                <a:solidFill>
                  <a:srgbClr val="990000"/>
                </a:solidFill>
                <a:latin typeface="Monotype Corsiva" pitchFamily="66" charset="0"/>
                <a:ea typeface="Calibri" pitchFamily="34" charset="0"/>
                <a:cs typeface="ArialNarrow"/>
              </a:rPr>
              <a:t>Трикутник завжди символізує три стихії – воду</a:t>
            </a:r>
            <a:r>
              <a:rPr lang="ru-RU" altLang="uk-UA" sz="2400" b="1" i="1">
                <a:solidFill>
                  <a:srgbClr val="990000"/>
                </a:solidFill>
                <a:latin typeface="Monotype Corsiva" pitchFamily="66" charset="0"/>
                <a:ea typeface="Calibri" pitchFamily="34" charset="0"/>
                <a:cs typeface="ArialNarrow"/>
              </a:rPr>
              <a:t>, </a:t>
            </a:r>
            <a:r>
              <a:rPr lang="en-US" altLang="uk-UA" sz="2400" b="1" i="1">
                <a:solidFill>
                  <a:srgbClr val="990000"/>
                </a:solidFill>
                <a:latin typeface="Monotype Corsiva" pitchFamily="66" charset="0"/>
                <a:ea typeface="Calibri" pitchFamily="34" charset="0"/>
                <a:cs typeface="ArialNarrow"/>
              </a:rPr>
              <a:t>повітря й вогонь</a:t>
            </a:r>
            <a:r>
              <a:rPr lang="ru-RU" altLang="uk-UA" sz="2400" b="1" i="1">
                <a:solidFill>
                  <a:srgbClr val="990000"/>
                </a:solidFill>
                <a:latin typeface="Monotype Corsiva" pitchFamily="66" charset="0"/>
                <a:ea typeface="Calibri" pitchFamily="34" charset="0"/>
                <a:cs typeface="ArialNarrow"/>
              </a:rPr>
              <a:t>, </a:t>
            </a:r>
            <a:r>
              <a:rPr lang="en-US" altLang="uk-UA" sz="2400" b="1" i="1">
                <a:solidFill>
                  <a:srgbClr val="990000"/>
                </a:solidFill>
                <a:latin typeface="Monotype Corsiva" pitchFamily="66" charset="0"/>
                <a:ea typeface="Calibri" pitchFamily="34" charset="0"/>
                <a:cs typeface="ArialNarrow"/>
              </a:rPr>
              <a:t>а</a:t>
            </a:r>
            <a:r>
              <a:rPr lang="ru-RU" altLang="uk-UA" sz="2400" b="1" i="1">
                <a:solidFill>
                  <a:srgbClr val="990000"/>
                </a:solidFill>
                <a:latin typeface="Monotype Corsiva" pitchFamily="66" charset="0"/>
                <a:ea typeface="Calibri" pitchFamily="34" charset="0"/>
                <a:cs typeface="ArialNarrow"/>
              </a:rPr>
              <a:t>  </a:t>
            </a:r>
            <a:r>
              <a:rPr lang="en-US" altLang="uk-UA" sz="2400" b="1" i="1">
                <a:solidFill>
                  <a:srgbClr val="990000"/>
                </a:solidFill>
                <a:latin typeface="Monotype Corsiva" pitchFamily="66" charset="0"/>
                <a:ea typeface="Calibri" pitchFamily="34" charset="0"/>
                <a:cs typeface="ArialNarrow"/>
              </a:rPr>
              <a:t>ще матір</a:t>
            </a:r>
            <a:r>
              <a:rPr lang="ru-RU" altLang="uk-UA" sz="2400" b="1" i="1">
                <a:solidFill>
                  <a:srgbClr val="990000"/>
                </a:solidFill>
                <a:latin typeface="Monotype Corsiva" pitchFamily="66" charset="0"/>
                <a:ea typeface="Calibri" pitchFamily="34" charset="0"/>
                <a:cs typeface="ArialNarrow"/>
              </a:rPr>
              <a:t>, </a:t>
            </a:r>
            <a:r>
              <a:rPr lang="en-US" altLang="uk-UA" sz="2400" b="1" i="1">
                <a:solidFill>
                  <a:srgbClr val="990000"/>
                </a:solidFill>
                <a:latin typeface="Monotype Corsiva" pitchFamily="66" charset="0"/>
                <a:ea typeface="Calibri" pitchFamily="34" charset="0"/>
                <a:cs typeface="ArialNarrow"/>
              </a:rPr>
              <a:t>батька і дитину</a:t>
            </a:r>
            <a:r>
              <a:rPr lang="ru-RU" altLang="uk-UA" sz="2400" b="1" i="1">
                <a:solidFill>
                  <a:srgbClr val="990000"/>
                </a:solidFill>
                <a:latin typeface="Monotype Corsiva" pitchFamily="66" charset="0"/>
                <a:ea typeface="Calibri" pitchFamily="34" charset="0"/>
                <a:cs typeface="ArialNarrow"/>
              </a:rPr>
              <a:t>. 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078203" y="318300"/>
            <a:ext cx="2042867" cy="52322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Трикутник</a:t>
            </a: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 -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 </a:t>
            </a:r>
          </a:p>
        </p:txBody>
      </p:sp>
      <p:pic>
        <p:nvPicPr>
          <p:cNvPr id="1026" name="Picture 2" descr="C:\Users\Admin\Desktop\Семінар математика 2017\depositphotos_31307229-stock-illustration-ukrainian-embroidery-ethni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21275" y="319088"/>
            <a:ext cx="3708400" cy="247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Равнобедренный треугольник 3"/>
          <p:cNvSpPr/>
          <p:nvPr/>
        </p:nvSpPr>
        <p:spPr>
          <a:xfrm>
            <a:off x="6288088" y="1311275"/>
            <a:ext cx="1381125" cy="576263"/>
          </a:xfrm>
          <a:prstGeom prst="triangl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sp>
        <p:nvSpPr>
          <p:cNvPr id="21" name="Равнобедренный треугольник 20"/>
          <p:cNvSpPr/>
          <p:nvPr/>
        </p:nvSpPr>
        <p:spPr>
          <a:xfrm rot="10800000">
            <a:off x="5348288" y="992188"/>
            <a:ext cx="1382712" cy="57626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4" grpId="0" animBg="1"/>
      <p:bldP spid="2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4" descr="C:\Documents and Settings\Admin\Рабочий стол\b-6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5" y="142875"/>
            <a:ext cx="3810000" cy="9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4" name="Picture 5" descr="C:\Documents and Settings\Admin\Рабочий стол\b-6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42875"/>
            <a:ext cx="3810000" cy="9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5" name="Picture 6" descr="C:\Documents and Settings\Admin\Рабочий стол\b-6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5" y="6500813"/>
            <a:ext cx="3810000" cy="9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6" name="Picture 7" descr="C:\Documents and Settings\Admin\Рабочий стол\b-6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6500813"/>
            <a:ext cx="3810000" cy="9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47813" y="1125538"/>
            <a:ext cx="4176712" cy="337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solidFill>
                  <a:srgbClr val="990000"/>
                </a:solidFill>
                <a:latin typeface="Monotype Corsiva" pitchFamily="66" charset="0"/>
              </a:rPr>
              <a:t>ще в первіснообщинну епоху символізував матеріальне благополуччя та продовження роду, йому близька символіка квадрата. Як і квадрат, він уособлював земельну ділянку.</a:t>
            </a: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4356100" y="4076700"/>
            <a:ext cx="4572000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solidFill>
                  <a:srgbClr val="990000"/>
                </a:solidFill>
                <a:latin typeface="Monotype Corsiva" pitchFamily="66" charset="0"/>
              </a:rPr>
              <a:t>У квадраті (</a:t>
            </a:r>
            <a:r>
              <a:rPr lang="uk-UA" sz="2400" b="1" i="1">
                <a:solidFill>
                  <a:srgbClr val="990000"/>
                </a:solidFill>
                <a:latin typeface="Monotype Corsiva" pitchFamily="66" charset="0"/>
              </a:rPr>
              <a:t>ромбі)</a:t>
            </a:r>
            <a:r>
              <a:rPr lang="ru-RU" sz="2400" b="1" i="1">
                <a:solidFill>
                  <a:srgbClr val="990000"/>
                </a:solidFill>
                <a:latin typeface="Monotype Corsiva" pitchFamily="66" charset="0"/>
              </a:rPr>
              <a:t>, розділеному на 4 частини, з кружечками або крапками у кожній, вбачають символ засіяного поля або нового двору, що будується.</a:t>
            </a:r>
            <a:endParaRPr lang="ru-RU" sz="2400" i="1">
              <a:solidFill>
                <a:srgbClr val="990000"/>
              </a:solidFill>
              <a:latin typeface="Monotype Corsiva" pitchFamily="66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896977" y="460087"/>
            <a:ext cx="1349665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Ромб -</a:t>
            </a:r>
          </a:p>
        </p:txBody>
      </p:sp>
      <p:pic>
        <p:nvPicPr>
          <p:cNvPr id="38920" name="Picture 2" descr="C:\Users\Admin\Desktop\Семінар математика 2017\r1-14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14950" y="260350"/>
            <a:ext cx="3829050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Ромб 12"/>
          <p:cNvSpPr/>
          <p:nvPr/>
        </p:nvSpPr>
        <p:spPr>
          <a:xfrm>
            <a:off x="6450013" y="1125538"/>
            <a:ext cx="987425" cy="1028700"/>
          </a:xfrm>
          <a:prstGeom prst="diamond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  <p:bldP spid="1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\Desktop\Семінар математика 2017\Vishivka_krestom_shemi_dlya_nachinayushih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8888" y="1481138"/>
            <a:ext cx="33909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427538" y="765175"/>
            <a:ext cx="4716462" cy="53371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uk-UA" sz="2800" b="1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cs typeface="+mn-cs"/>
              </a:rPr>
              <a:t>Зобразіть другу частину малюнка, якщо відомо, що </a:t>
            </a:r>
            <a:r>
              <a:rPr lang="uk-UA" sz="2800" b="1" dirty="0">
                <a:latin typeface="Monotype Corsiva" pitchFamily="66" charset="0"/>
                <a:cs typeface="+mn-cs"/>
              </a:rPr>
              <a:t>пряма </a:t>
            </a:r>
            <a:r>
              <a:rPr lang="uk-UA" sz="2800" b="1" i="1" dirty="0">
                <a:latin typeface="Monotype Corsiva" pitchFamily="66" charset="0"/>
                <a:cs typeface="+mn-cs"/>
              </a:rPr>
              <a:t>а</a:t>
            </a:r>
            <a:r>
              <a:rPr lang="uk-UA" sz="2800" b="1" i="1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cs typeface="+mn-cs"/>
              </a:rPr>
              <a:t> </a:t>
            </a:r>
            <a:r>
              <a:rPr lang="uk-UA" sz="2800" b="1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cs typeface="+mn-cs"/>
              </a:rPr>
              <a:t>– вісь симетрії .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uk-UA" sz="2800" b="1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cs typeface="+mn-cs"/>
              </a:rPr>
              <a:t>Скільки відсотків малюнка зафарбовано червоним і синім кольорами?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uk-UA" sz="2800" b="1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cs typeface="+mn-cs"/>
              </a:rPr>
              <a:t>Яка площа зображення, якщо відомо, що </a:t>
            </a:r>
            <a:r>
              <a:rPr lang="uk-UA" sz="3200" b="1" u="sng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cs typeface="+mn-cs"/>
              </a:rPr>
              <a:t>1 клітинка  - 1 </a:t>
            </a:r>
            <a:r>
              <a:rPr lang="uk-UA" sz="3200" b="1" u="sng" dirty="0" err="1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cs typeface="+mn-cs"/>
              </a:rPr>
              <a:t>кв</a:t>
            </a:r>
            <a:r>
              <a:rPr lang="uk-UA" sz="3200" b="1" u="sng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cs typeface="+mn-cs"/>
              </a:rPr>
              <a:t>. од</a:t>
            </a:r>
            <a:r>
              <a:rPr lang="uk-UA" sz="2800" b="1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cs typeface="+mn-cs"/>
              </a:rPr>
              <a:t>.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744538" y="-17463"/>
            <a:ext cx="8229600" cy="1143001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Творче завдання</a:t>
            </a:r>
            <a:endParaRPr lang="uk-UA" b="1" dirty="0">
              <a:solidFill>
                <a:schemeClr val="accent2">
                  <a:lumMod val="50000"/>
                </a:schemeClr>
              </a:solidFill>
              <a:latin typeface="Monotype Corsiva" panose="03010101010201010101" pitchFamily="66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2954338" y="1125538"/>
            <a:ext cx="0" cy="3455987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633663" y="939800"/>
            <a:ext cx="249237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+mn-cs"/>
              </a:rPr>
              <a:t>а</a:t>
            </a:r>
          </a:p>
        </p:txBody>
      </p:sp>
      <p:pic>
        <p:nvPicPr>
          <p:cNvPr id="39942" name="Picture 2" descr="C:\Users\Admin\Desktop\Семінар математика 2017\Vishivka_krestom_shemi_dlya_nachinayushih.gif"/>
          <p:cNvPicPr>
            <a:picLocks noChangeAspect="1" noChangeArrowheads="1"/>
          </p:cNvPicPr>
          <p:nvPr/>
        </p:nvPicPr>
        <p:blipFill>
          <a:blip r:embed="rId2"/>
          <a:srcRect r="50000"/>
          <a:stretch>
            <a:fillRect/>
          </a:stretch>
        </p:blipFill>
        <p:spPr bwMode="auto">
          <a:xfrm>
            <a:off x="1258888" y="1481138"/>
            <a:ext cx="169545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08175" y="620713"/>
            <a:ext cx="7235825" cy="4525962"/>
          </a:xfrm>
        </p:spPr>
        <p:txBody>
          <a:bodyPr rtlCol="0">
            <a:normAutofit fontScale="77500" lnSpcReduction="20000"/>
          </a:bodyPr>
          <a:lstStyle/>
          <a:p>
            <a:pPr marL="0" indent="354013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9 класі, під час вивчення вписаних і описаних многокутників, учням розповідаємо про розвиток математики в Київській Русі, зокрема про знахідки в давньоруських курганах. Вони свідчать, що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XII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XIII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століттях Київської Русі були розповсюдженні </a:t>
            </a:r>
            <a:r>
              <a:rPr lang="uk-UA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орнаменти різних прикрас</a:t>
            </a:r>
            <a:r>
              <a:rPr lang="uk-UA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Їх виконували за допомогою металевого зубчастого </a:t>
            </a:r>
            <a:r>
              <a:rPr lang="uk-UA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коліщатка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що мало </a:t>
            </a:r>
            <a:r>
              <a:rPr lang="uk-UA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 зубці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Зрозуміло, що для виготовлення такого коліщатка потрібно було </a:t>
            </a:r>
            <a:r>
              <a:rPr lang="uk-UA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вміти поділити коло на 24 рівні частини</a:t>
            </a:r>
            <a:r>
              <a:rPr lang="uk-UA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354013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Задача. </a:t>
            </a:r>
            <a:r>
              <a:rPr 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Різними способами самостійно поділити коло на 24 частини.</a:t>
            </a:r>
          </a:p>
          <a:p>
            <a:pPr marL="0" indent="354013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uk-UA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Объект 2"/>
          <p:cNvSpPr>
            <a:spLocks noGrp="1"/>
          </p:cNvSpPr>
          <p:nvPr>
            <p:ph idx="1"/>
          </p:nvPr>
        </p:nvSpPr>
        <p:spPr>
          <a:xfrm>
            <a:off x="1763713" y="404813"/>
            <a:ext cx="6851650" cy="4525962"/>
          </a:xfrm>
        </p:spPr>
        <p:txBody>
          <a:bodyPr/>
          <a:lstStyle/>
          <a:p>
            <a:pPr marL="0" indent="265113" eaLnBrk="1" hangingPunct="1">
              <a:lnSpc>
                <a:spcPct val="90000"/>
              </a:lnSpc>
              <a:buFont typeface="Arial" charset="0"/>
              <a:buNone/>
            </a:pPr>
            <a:r>
              <a:rPr lang="uk-UA" sz="3000" b="1" smtClean="0">
                <a:latin typeface="Times New Roman" pitchFamily="18" charset="0"/>
                <a:cs typeface="Times New Roman" pitchFamily="18" charset="0"/>
              </a:rPr>
              <a:t>Належну ефективність дає проведення бінарних та інтегрованих уроків:</a:t>
            </a:r>
          </a:p>
          <a:p>
            <a:pPr marL="0" indent="265113" eaLnBrk="1" hangingPunct="1">
              <a:lnSpc>
                <a:spcPct val="90000"/>
              </a:lnSpc>
              <a:buFont typeface="Wingdings" pitchFamily="2" charset="2"/>
              <a:buChar char="v"/>
            </a:pPr>
            <a:r>
              <a:rPr lang="uk-UA" sz="3000" b="1" smtClean="0">
                <a:latin typeface="Times New Roman" pitchFamily="18" charset="0"/>
                <a:cs typeface="Times New Roman" pitchFamily="18" charset="0"/>
              </a:rPr>
              <a:t> «Життя і творчість Т. Г. Шевченка» (українська література і математика), </a:t>
            </a:r>
          </a:p>
          <a:p>
            <a:pPr marL="0" indent="265113" eaLnBrk="1" hangingPunct="1">
              <a:lnSpc>
                <a:spcPct val="90000"/>
              </a:lnSpc>
              <a:buFont typeface="Wingdings" pitchFamily="2" charset="2"/>
              <a:buChar char="v"/>
            </a:pPr>
            <a:r>
              <a:rPr lang="uk-UA" sz="3000" b="1" smtClean="0">
                <a:latin typeface="Times New Roman" pitchFamily="18" charset="0"/>
                <a:cs typeface="Times New Roman" pitchFamily="18" charset="0"/>
              </a:rPr>
              <a:t>«Палаци і замки України» (історія і математика), </a:t>
            </a:r>
          </a:p>
          <a:p>
            <a:pPr marL="0" indent="265113" eaLnBrk="1" hangingPunct="1">
              <a:lnSpc>
                <a:spcPct val="90000"/>
              </a:lnSpc>
              <a:buFont typeface="Wingdings" pitchFamily="2" charset="2"/>
              <a:buChar char="v"/>
            </a:pPr>
            <a:r>
              <a:rPr lang="uk-UA" sz="3000" b="1" smtClean="0">
                <a:latin typeface="Times New Roman" pitchFamily="18" charset="0"/>
                <a:cs typeface="Times New Roman" pitchFamily="18" charset="0"/>
              </a:rPr>
              <a:t>«Франко і математика» (українська література і математика).</a:t>
            </a:r>
          </a:p>
          <a:p>
            <a:pPr marL="0" indent="265113" eaLnBrk="1" hangingPunct="1">
              <a:lnSpc>
                <a:spcPct val="90000"/>
              </a:lnSpc>
            </a:pPr>
            <a:endParaRPr lang="uk-UA" sz="3000" b="1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47813" y="333375"/>
            <a:ext cx="7210425" cy="5183188"/>
          </a:xfrm>
        </p:spPr>
        <p:txBody>
          <a:bodyPr rtlCol="0">
            <a:normAutofit/>
          </a:bodyPr>
          <a:lstStyle/>
          <a:p>
            <a:pPr marL="0" indent="0"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3600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«Як у маленького деревця турботливий садівник укріплює корінь…., так і педагог повинен турбуватися про виховання у своїх дітей почуття безмежної любові до України, вірності великим традиціям»</a:t>
            </a:r>
          </a:p>
          <a:p>
            <a:pPr marL="0" indent="0"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3600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В. О. Сухомлинський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\Desktop\семінар1\2013 68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476250"/>
            <a:ext cx="8128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350" y="115888"/>
            <a:ext cx="7740650" cy="5689600"/>
          </a:xfrm>
        </p:spPr>
        <p:txBody>
          <a:bodyPr>
            <a:noAutofit/>
          </a:bodyPr>
          <a:lstStyle/>
          <a:p>
            <a:pPr marL="0" indent="0" eaLnBrk="1" hangingPunct="1">
              <a:buFont typeface="Arial" charset="0"/>
              <a:buNone/>
              <a:defRPr/>
            </a:pPr>
            <a:r>
              <a:rPr lang="uk-UA" sz="2900" b="1" smtClean="0">
                <a:latin typeface="Times New Roman" pitchFamily="18" charset="0"/>
                <a:cs typeface="Times New Roman" pitchFamily="18" charset="0"/>
              </a:rPr>
              <a:t>Учнів базової та старшої школи залучаємо до проектної діяльності, вчимо </a:t>
            </a:r>
            <a:r>
              <a:rPr lang="uk-UA" sz="2900" b="1" u="sng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працювати над математичними проектами </a:t>
            </a:r>
            <a:r>
              <a:rPr lang="uk-UA" sz="2900" b="1" smtClean="0">
                <a:latin typeface="Times New Roman" pitchFamily="18" charset="0"/>
                <a:cs typeface="Times New Roman" pitchFamily="18" charset="0"/>
              </a:rPr>
              <a:t>на національно-патріотичну тематику. Приклад тем, які  пропонуємо: </a:t>
            </a:r>
          </a:p>
          <a:p>
            <a:pPr marL="0" indent="0" eaLnBrk="1" hangingPunct="1">
              <a:buFont typeface="Wingdings" pitchFamily="2" charset="2"/>
              <a:buChar char="v"/>
              <a:defRPr/>
            </a:pPr>
            <a:r>
              <a:rPr lang="uk-UA" sz="2900" b="1" smtClean="0">
                <a:latin typeface="Times New Roman" pitchFamily="18" charset="0"/>
                <a:cs typeface="Times New Roman" pitchFamily="18" charset="0"/>
              </a:rPr>
              <a:t>«Остроградський — математик і патріот»,</a:t>
            </a:r>
          </a:p>
          <a:p>
            <a:pPr marL="0" indent="0" eaLnBrk="1" hangingPunct="1">
              <a:buFont typeface="Wingdings" pitchFamily="2" charset="2"/>
              <a:buChar char="v"/>
              <a:defRPr/>
            </a:pPr>
            <a:r>
              <a:rPr lang="uk-UA" sz="2900" b="1" smtClean="0">
                <a:latin typeface="Times New Roman" pitchFamily="18" charset="0"/>
                <a:cs typeface="Times New Roman" pitchFamily="18" charset="0"/>
              </a:rPr>
              <a:t>«Премії НАН України імені видатних українських учених»,</a:t>
            </a:r>
          </a:p>
          <a:p>
            <a:pPr marL="0" indent="0" eaLnBrk="1" hangingPunct="1">
              <a:buFont typeface="Wingdings" pitchFamily="2" charset="2"/>
              <a:buChar char="v"/>
              <a:defRPr/>
            </a:pPr>
            <a:r>
              <a:rPr lang="uk-UA" sz="2900" b="1" smtClean="0">
                <a:latin typeface="Times New Roman" pitchFamily="18" charset="0"/>
                <a:cs typeface="Times New Roman" pitchFamily="18" charset="0"/>
              </a:rPr>
              <a:t>«Пам'ятники українським математикам»,</a:t>
            </a:r>
          </a:p>
          <a:p>
            <a:pPr marL="0" indent="0" eaLnBrk="1" hangingPunct="1">
              <a:buFont typeface="Wingdings" pitchFamily="2" charset="2"/>
              <a:buChar char="v"/>
              <a:defRPr/>
            </a:pPr>
            <a:r>
              <a:rPr lang="uk-UA" sz="2900" b="1" smtClean="0">
                <a:latin typeface="Times New Roman" pitchFamily="18" charset="0"/>
                <a:cs typeface="Times New Roman" pitchFamily="18" charset="0"/>
              </a:rPr>
              <a:t> «Збірник українських історичних задач»,</a:t>
            </a:r>
          </a:p>
          <a:p>
            <a:pPr marL="0" indent="0" eaLnBrk="1" hangingPunct="1">
              <a:buFont typeface="Wingdings" pitchFamily="2" charset="2"/>
              <a:buChar char="v"/>
              <a:defRPr/>
            </a:pPr>
            <a:r>
              <a:rPr lang="uk-UA" sz="2900" b="1" smtClean="0">
                <a:latin typeface="Times New Roman" pitchFamily="18" charset="0"/>
                <a:cs typeface="Times New Roman" pitchFamily="18" charset="0"/>
              </a:rPr>
              <a:t> «Вплив академіка М. П. Кравчука на долю українського конструктора С. Корольова».</a:t>
            </a:r>
          </a:p>
          <a:p>
            <a:pPr marL="0" indent="0" eaLnBrk="1" hangingPunct="1">
              <a:defRPr/>
            </a:pPr>
            <a:endParaRPr lang="uk-UA" sz="2900" b="1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11300" y="0"/>
            <a:ext cx="7632700" cy="6048375"/>
          </a:xfrm>
        </p:spPr>
        <p:txBody>
          <a:bodyPr>
            <a:normAutofit/>
          </a:bodyPr>
          <a:lstStyle/>
          <a:p>
            <a:pPr marL="0" indent="536575" eaLnBrk="1" hangingPunct="1">
              <a:buFont typeface="Arial" charset="0"/>
              <a:buNone/>
              <a:defRPr/>
            </a:pPr>
            <a:r>
              <a:rPr lang="uk-UA" sz="3600" b="1" smtClean="0">
                <a:latin typeface="Times New Roman" pitchFamily="18" charset="0"/>
                <a:cs typeface="Times New Roman" pitchFamily="18" charset="0"/>
              </a:rPr>
              <a:t>Будуть змінюватися часи, школа вирішуватиме нові завдання, проте актуальною є і буде одна проблема </a:t>
            </a:r>
            <a:r>
              <a:rPr lang="uk-UA" sz="36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uk-UA" sz="3600" b="1" i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виховання громадянина України, який знає і пам’ятає свій рід, мову материнську, цінує минуле і буде гідно творити її майбутнє.</a:t>
            </a:r>
          </a:p>
          <a:p>
            <a:pPr marL="0" indent="536575" eaLnBrk="1" hangingPunct="1">
              <a:defRPr/>
            </a:pPr>
            <a:endParaRPr lang="uk-UA" sz="3600" b="1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68538" y="188913"/>
            <a:ext cx="7199312" cy="5327650"/>
          </a:xfrm>
        </p:spPr>
        <p:txBody>
          <a:bodyPr rtlCol="0">
            <a:normAutofit fontScale="850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3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 до </a:t>
            </a:r>
            <a:endParaRPr lang="en-US" sz="31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Конституції </a:t>
            </a:r>
            <a:r>
              <a:rPr lang="uk-UA" sz="3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України, </a:t>
            </a:r>
            <a:endParaRPr lang="en-US" sz="31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Законів України</a:t>
            </a:r>
            <a:r>
              <a:rPr lang="en-US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1168400"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uk-UA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«Про освіту», </a:t>
            </a:r>
            <a:endParaRPr lang="en-US" sz="31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68400"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uk-UA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uk-UA" sz="3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 загальну середню освіту», </a:t>
            </a:r>
            <a:endParaRPr lang="en-US" sz="31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uk-UA" sz="3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Концепції національно-патріотичного виховання дітей та молоді на 2015-2019 роки», </a:t>
            </a:r>
            <a:endParaRPr lang="en-US" sz="31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«Стратегі</a:t>
            </a:r>
            <a:r>
              <a:rPr lang="uk-UA" sz="3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ї</a:t>
            </a:r>
            <a:r>
              <a:rPr lang="uk-UA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національно-патріотичного виховання дітей та молоді на 2016-2020 роки», </a:t>
            </a:r>
            <a:endParaRPr lang="en-US" sz="31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одним </a:t>
            </a:r>
            <a:r>
              <a:rPr lang="uk-UA" sz="3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із пріоритетних завдань освіти є </a:t>
            </a:r>
            <a:r>
              <a:rPr lang="uk-UA" sz="35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патріотичне виховання </a:t>
            </a:r>
            <a:r>
              <a:rPr lang="uk-UA" sz="35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молодого покоління.</a:t>
            </a:r>
            <a:endParaRPr lang="uk-UA" sz="35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uk-UA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ъект 2"/>
          <p:cNvSpPr>
            <a:spLocks noGrp="1"/>
          </p:cNvSpPr>
          <p:nvPr>
            <p:ph idx="1"/>
          </p:nvPr>
        </p:nvSpPr>
        <p:spPr>
          <a:xfrm>
            <a:off x="1476375" y="692150"/>
            <a:ext cx="8012113" cy="4525963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uk-UA" b="1" smtClean="0">
                <a:latin typeface="Times New Roman" pitchFamily="18" charset="0"/>
                <a:cs typeface="Times New Roman" pitchFamily="18" charset="0"/>
              </a:rPr>
              <a:t>На уроках математики патріотичне виховання здійснюється через: </a:t>
            </a:r>
          </a:p>
          <a:p>
            <a:pPr marL="0" indent="0" eaLnBrk="1" hangingPunct="1"/>
            <a:r>
              <a:rPr lang="uk-UA" b="1" smtClean="0">
                <a:latin typeface="Times New Roman" pitchFamily="18" charset="0"/>
                <a:cs typeface="Times New Roman" pitchFamily="18" charset="0"/>
              </a:rPr>
              <a:t>зміст освіти, </a:t>
            </a:r>
          </a:p>
          <a:p>
            <a:pPr marL="0" indent="0" eaLnBrk="1" hangingPunct="1"/>
            <a:r>
              <a:rPr lang="uk-UA" b="1" smtClean="0">
                <a:latin typeface="Times New Roman" pitchFamily="18" charset="0"/>
                <a:cs typeface="Times New Roman" pitchFamily="18" charset="0"/>
              </a:rPr>
              <a:t>доцільні методи і форми навчання,</a:t>
            </a:r>
          </a:p>
          <a:p>
            <a:pPr marL="0" indent="0" eaLnBrk="1" hangingPunct="1"/>
            <a:r>
              <a:rPr lang="uk-UA" b="1" smtClean="0">
                <a:latin typeface="Times New Roman" pitchFamily="18" charset="0"/>
                <a:cs typeface="Times New Roman" pitchFamily="18" charset="0"/>
              </a:rPr>
              <a:t>використання сприятливих навчально-виховних ситуацій, </a:t>
            </a:r>
          </a:p>
          <a:p>
            <a:pPr marL="0" indent="0" eaLnBrk="1" hangingPunct="1"/>
            <a:r>
              <a:rPr lang="uk-UA" b="1" smtClean="0">
                <a:latin typeface="Times New Roman" pitchFamily="18" charset="0"/>
                <a:cs typeface="Times New Roman" pitchFamily="18" charset="0"/>
              </a:rPr>
              <a:t>особистість учителя, </a:t>
            </a:r>
          </a:p>
          <a:p>
            <a:pPr marL="0" indent="0" eaLnBrk="1" hangingPunct="1"/>
            <a:r>
              <a:rPr lang="uk-UA" b="1" smtClean="0">
                <a:latin typeface="Times New Roman" pitchFamily="18" charset="0"/>
                <a:cs typeface="Times New Roman" pitchFamily="18" charset="0"/>
              </a:rPr>
              <a:t>життєву громадянську позицію учня.</a:t>
            </a:r>
          </a:p>
          <a:p>
            <a:pPr marL="0" indent="0" eaLnBrk="1" hangingPunct="1"/>
            <a:endParaRPr lang="uk-UA" b="1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6375" y="333375"/>
            <a:ext cx="7667625" cy="5616575"/>
          </a:xfrm>
        </p:spPr>
        <p:txBody>
          <a:bodyPr>
            <a:normAutofit lnSpcReduction="10000"/>
          </a:bodyPr>
          <a:lstStyle/>
          <a:p>
            <a:pPr marL="0" indent="0" algn="ctr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uk-UA" b="1" i="1" u="sng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Пріоритети для учителя математики у патріотичному вихованні :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uk-UA" sz="2800" b="1" smtClean="0">
                <a:latin typeface="Times New Roman" pitchFamily="18" charset="0"/>
                <a:cs typeface="Times New Roman" pitchFamily="18" charset="0"/>
              </a:rPr>
              <a:t>мотивувати учнів до вивчення математики через краєзнавчо-пошукову роботу;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uk-UA" sz="2800" b="1" smtClean="0">
                <a:latin typeface="Times New Roman" pitchFamily="18" charset="0"/>
                <a:cs typeface="Times New Roman" pitchFamily="18" charset="0"/>
              </a:rPr>
              <a:t>залучити дітей до вивчення історії рідного краю, використовуючи місцевий історичний матеріал з математичною складовою;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uk-UA" sz="2800" b="1" smtClean="0">
                <a:latin typeface="Times New Roman" pitchFamily="18" charset="0"/>
                <a:cs typeface="Times New Roman" pitchFamily="18" charset="0"/>
              </a:rPr>
              <a:t>виховувати в учнів любов до рідного  краю через зміст навчального матеріалу;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uk-UA" sz="2800" b="1" smtClean="0">
                <a:latin typeface="Times New Roman" pitchFamily="18" charset="0"/>
                <a:cs typeface="Times New Roman" pitchFamily="18" charset="0"/>
              </a:rPr>
              <a:t>прищепити дітям почуття гордості за приналежність до українського народу через вивчення життєвих і творчих шляхів видатних математиків України, трагічних сторінок становлення української математики.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350" y="260350"/>
            <a:ext cx="7581900" cy="1143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3200" b="1" i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Робота </a:t>
            </a:r>
            <a:r>
              <a:rPr lang="uk-UA" sz="3200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 національно-патріотичного виховання в нашій школі проводиться за двома напрямками: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350" y="1268413"/>
            <a:ext cx="7632700" cy="4525962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sz="30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uk-UA" sz="30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уроках </a:t>
            </a:r>
            <a:r>
              <a:rPr lang="uk-UA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організація </a:t>
            </a:r>
            <a:r>
              <a:rPr lang="uk-UA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проведення уроків із використанням матеріалу, який є дотичним за змістом та забезпечує здійснення патріотичного виховання, що включає: </a:t>
            </a:r>
            <a:r>
              <a:rPr lang="uk-UA" sz="3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історичні відомості, екологічні та біографічні дані, художню та науково-популярну літературу, твори архітектури та мистецтва, фольклор, матеріали краєзнавчого </a:t>
            </a:r>
            <a:r>
              <a:rPr lang="uk-UA" sz="3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</a:t>
            </a:r>
            <a:r>
              <a:rPr lang="uk-UA" sz="3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en-US" sz="3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uk-UA" sz="3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uk-UA" sz="3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27200" y="115888"/>
            <a:ext cx="7416800" cy="5689600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позакласних </a:t>
            </a:r>
            <a:r>
              <a:rPr lang="uk-UA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заходах</a:t>
            </a:r>
            <a:r>
              <a:rPr lang="uk-UA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організація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проведення  бесід, диспутів, конференцій, </a:t>
            </a:r>
            <a:endParaRPr lang="uk-UA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тематичних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вечорів патріотичної спрямованості, </a:t>
            </a:r>
            <a:endParaRPr lang="uk-UA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випуск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газет, буклетів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організація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виставок, захист проектів, перегляд фільмів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екскурсії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зустрічі з видатними людьми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математичні бої, 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вікторини, 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історичні хвилинки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кросворди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рольові ігри, 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ігри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«Що? Де? Коли?», 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аукціони тощо.</a:t>
            </a:r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088" y="692150"/>
            <a:ext cx="8316912" cy="5805488"/>
          </a:xfrm>
        </p:spPr>
        <p:txBody>
          <a:bodyPr>
            <a:normAutofit/>
          </a:bodyPr>
          <a:lstStyle/>
          <a:p>
            <a:pPr marL="442913" indent="190500" eaLnBrk="1" hangingPunct="1">
              <a:lnSpc>
                <a:spcPct val="90000"/>
              </a:lnSpc>
              <a:buFont typeface="Arial" charset="0"/>
              <a:buNone/>
            </a:pPr>
            <a:r>
              <a:rPr lang="uk-UA" sz="2800" b="1" smtClean="0">
                <a:latin typeface="Times New Roman" pitchFamily="18" charset="0"/>
                <a:cs typeface="Times New Roman" pitchFamily="18" charset="0"/>
              </a:rPr>
              <a:t>Вчителі математики нашої школи</a:t>
            </a:r>
            <a:r>
              <a:rPr lang="uk-UA" sz="2800" b="1" i="1" u="sng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  <a:r>
              <a:rPr lang="uk-UA" sz="2800" b="1" i="1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b="1" smtClean="0">
                <a:latin typeface="Times New Roman" pitchFamily="18" charset="0"/>
                <a:cs typeface="Times New Roman" pitchFamily="18" charset="0"/>
              </a:rPr>
              <a:t>використовуючи інноваційні технології, виховують в учнів риси громадянина-патріота.</a:t>
            </a:r>
          </a:p>
          <a:p>
            <a:pPr marL="442913" indent="190500" eaLnBrk="1" hangingPunct="1">
              <a:lnSpc>
                <a:spcPct val="80000"/>
              </a:lnSpc>
              <a:buFont typeface="Arial" charset="0"/>
              <a:buNone/>
            </a:pPr>
            <a:r>
              <a:rPr lang="uk-UA" sz="3000" b="1" smtClean="0">
                <a:latin typeface="Times New Roman" pitchFamily="18" charset="0"/>
                <a:cs typeface="Times New Roman" pitchFamily="18" charset="0"/>
              </a:rPr>
              <a:t>У навчанні математики практикуємо </a:t>
            </a:r>
            <a:r>
              <a:rPr lang="uk-UA" sz="3000" b="1" u="sng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складання задач відповідного змісту, практичних завдань, сценаріїв позакласних заходів і т. п. </a:t>
            </a:r>
            <a:endParaRPr lang="uk-UA" sz="3000" b="1" smtClean="0">
              <a:latin typeface="Times New Roman" pitchFamily="18" charset="0"/>
              <a:cs typeface="Times New Roman" pitchFamily="18" charset="0"/>
            </a:endParaRPr>
          </a:p>
          <a:p>
            <a:pPr marL="442913" indent="190500" eaLnBrk="1" hangingPunct="1">
              <a:lnSpc>
                <a:spcPct val="80000"/>
              </a:lnSpc>
            </a:pPr>
            <a:endParaRPr lang="uk-UA" sz="3000" smtClean="0"/>
          </a:p>
          <a:p>
            <a:pPr marL="442913" indent="190500" eaLnBrk="1" hangingPunct="1">
              <a:lnSpc>
                <a:spcPct val="90000"/>
              </a:lnSpc>
              <a:buFont typeface="Wingdings" pitchFamily="2" charset="2"/>
              <a:buNone/>
            </a:pPr>
            <a:endParaRPr lang="uk-UA" sz="2400" b="1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1535</TotalTime>
  <Words>1144</Words>
  <Application>Microsoft Office PowerPoint</Application>
  <PresentationFormat>Экран (4:3)</PresentationFormat>
  <Paragraphs>107</Paragraphs>
  <Slides>32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9" baseType="lpstr">
      <vt:lpstr>Arial</vt:lpstr>
      <vt:lpstr>Calibri</vt:lpstr>
      <vt:lpstr>Times New Roman</vt:lpstr>
      <vt:lpstr>Wingdings</vt:lpstr>
      <vt:lpstr>Monotype Corsiva</vt:lpstr>
      <vt:lpstr>ArialNarrow</vt:lpstr>
      <vt:lpstr>Тема Office</vt:lpstr>
      <vt:lpstr>Інноваційні підходи у формуванні національно-патріотичних рис особистості школяра у процесі навчання математики</vt:lpstr>
      <vt:lpstr> З досвіду роботи вчителів математики Тернопільської спеціалізованої школи  І-ІІІ ступенів № 29 з поглибленим вивченням іноземних мов  </vt:lpstr>
      <vt:lpstr>Слайд 3</vt:lpstr>
      <vt:lpstr>Слайд 4</vt:lpstr>
      <vt:lpstr>Слайд 5</vt:lpstr>
      <vt:lpstr>Слайд 6</vt:lpstr>
      <vt:lpstr>Робота з національно-патріотичного виховання в нашій школі проводиться за двома напрямками: </vt:lpstr>
      <vt:lpstr>Слайд 8</vt:lpstr>
      <vt:lpstr>Слайд 9</vt:lpstr>
      <vt:lpstr>Слайд 10</vt:lpstr>
      <vt:lpstr>Задача із уроку «Тернопіль — рідне місто моє»,  6 клас 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Паралельне перенесення</vt:lpstr>
      <vt:lpstr>Поворот</vt:lpstr>
      <vt:lpstr>Слайд 22</vt:lpstr>
      <vt:lpstr>Слайд 23</vt:lpstr>
      <vt:lpstr>Слайд 24</vt:lpstr>
      <vt:lpstr>Слайд 25</vt:lpstr>
      <vt:lpstr>Слайд 26</vt:lpstr>
      <vt:lpstr>Творче завдання</vt:lpstr>
      <vt:lpstr>Слайд 28</vt:lpstr>
      <vt:lpstr>Слайд 29</vt:lpstr>
      <vt:lpstr>Слайд 30</vt:lpstr>
      <vt:lpstr>Слайд 31</vt:lpstr>
      <vt:lpstr>Слайд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Формування національно-патріотичних рис особистості школяра шляхом застосування традиційних та інноваційних підходів у процесі навчання математики</dc:title>
  <dc:creator>Вчитель</dc:creator>
  <cp:lastModifiedBy>Lenovo</cp:lastModifiedBy>
  <cp:revision>145</cp:revision>
  <dcterms:created xsi:type="dcterms:W3CDTF">2017-02-15T13:38:56Z</dcterms:created>
  <dcterms:modified xsi:type="dcterms:W3CDTF">2018-09-22T18:22:38Z</dcterms:modified>
</cp:coreProperties>
</file>