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43" r:id="rId2"/>
    <p:sldMasterId id="2147483769" r:id="rId3"/>
    <p:sldMasterId id="2147483774" r:id="rId4"/>
    <p:sldMasterId id="2147483849" r:id="rId5"/>
  </p:sldMasterIdLst>
  <p:sldIdLst>
    <p:sldId id="257" r:id="rId6"/>
    <p:sldId id="268" r:id="rId7"/>
    <p:sldId id="265" r:id="rId8"/>
    <p:sldId id="266" r:id="rId9"/>
    <p:sldId id="267" r:id="rId10"/>
    <p:sldId id="272" r:id="rId11"/>
    <p:sldId id="271" r:id="rId12"/>
    <p:sldId id="273" r:id="rId13"/>
    <p:sldId id="269" r:id="rId14"/>
    <p:sldId id="281" r:id="rId15"/>
    <p:sldId id="275" r:id="rId16"/>
    <p:sldId id="286" r:id="rId17"/>
    <p:sldId id="28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FF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5" autoAdjust="0"/>
  </p:normalViewPr>
  <p:slideViewPr>
    <p:cSldViewPr>
      <p:cViewPr varScale="1">
        <p:scale>
          <a:sx n="83" d="100"/>
          <a:sy n="83" d="100"/>
        </p:scale>
        <p:origin x="112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uk-UA" sz="1800" b="0">
                  <a:latin typeface="Tahoma" pitchFamily="34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uk-UA" sz="1800" b="0">
                  <a:latin typeface="Tahoma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uk-UA" sz="1800" b="0">
                  <a:latin typeface="Tahoma" pitchFamily="34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uk-UA" sz="1800" b="0">
                  <a:latin typeface="Tahoma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defRPr/>
              </a:pPr>
              <a:endParaRPr lang="uk-UA" sz="1800" b="0">
                <a:latin typeface="Tahoma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defRPr/>
              </a:pPr>
              <a:endParaRPr lang="uk-UA" sz="1800" b="0">
                <a:latin typeface="Tahoma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defRPr/>
              </a:pPr>
              <a:endParaRPr lang="uk-UA" sz="1800" b="0">
                <a:latin typeface="Tahoma" pitchFamily="34" charset="0"/>
              </a:endParaRPr>
            </a:p>
          </p:txBody>
        </p:sp>
      </p:grpSp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6445B-59F6-44EB-8D9D-FAC84F551FC1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99244-777B-4358-9EDE-3D47BEF38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542CD-E1A1-48B8-A073-66E3CEFE2CD5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1490E-A810-409A-A989-1DECBB5D6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5FCD1-42BF-41B6-87DE-7DB6F0B35532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668E5-9BC9-49FF-A47D-287840A46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uk-UA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A264E-E3A0-4314-9A1E-2215BECD6378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A2C78-26CA-4D7C-A9BF-18B36AFA1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021E7-2CAD-4F4C-9946-BA1CA2C43AF7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33293-FCD5-401D-94DE-C1E9FF3C1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FDA2B-D5A5-4F96-B6A8-65C488F5F80F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E1706-AF59-4F84-AB75-41769D285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uk-UA" sz="1800" b="0">
                  <a:latin typeface="Tahoma" pitchFamily="34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uk-UA" sz="1800" b="0">
                  <a:latin typeface="Tahoma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uk-UA" sz="1800" b="0">
                  <a:latin typeface="Tahoma" pitchFamily="34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uk-UA" sz="1800" b="0">
                  <a:latin typeface="Tahoma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defRPr/>
              </a:pPr>
              <a:endParaRPr lang="uk-UA" sz="1800" b="0">
                <a:latin typeface="Tahoma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defRPr/>
              </a:pPr>
              <a:endParaRPr lang="uk-UA" sz="1800" b="0">
                <a:latin typeface="Tahoma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defRPr/>
              </a:pPr>
              <a:endParaRPr lang="uk-UA" sz="1800" b="0">
                <a:latin typeface="Tahoma" pitchFamily="34" charset="0"/>
              </a:endParaRPr>
            </a:p>
          </p:txBody>
        </p:sp>
      </p:grpSp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B293E14-0207-4795-A237-B0A7E305D2D9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080AFC6-F4B4-44ED-92B7-5200E48771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93E14-0207-4795-A237-B0A7E305D2D9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0AFC6-F4B4-44ED-92B7-5200E48771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93E14-0207-4795-A237-B0A7E305D2D9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0AFC6-F4B4-44ED-92B7-5200E48771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93E14-0207-4795-A237-B0A7E305D2D9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0AFC6-F4B4-44ED-92B7-5200E48771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4779E-1D5F-43A8-A53B-5C1C1F52FE47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1771F-2FD2-42B5-AE8E-308816067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1CE9F-E474-42C6-AB24-101C09FC4BBC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C9C25-4262-4B5D-8273-10CC10E78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4CF92-7209-40A9-9087-A3D599D4C466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3317E-73A3-4295-B2D9-BC11A2E0B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71F7A-0F6E-4F1C-A881-C9736CA03B85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E657D-F86C-4C3D-870E-2C90E0ED8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8054-27EF-48EE-9962-E3AE215ED2FA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CA8AA-0307-437E-B252-1A2205C26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6445B-59F6-44EB-8D9D-FAC84F551FC1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99244-777B-4358-9EDE-3D47BEF38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542CD-E1A1-48B8-A073-66E3CEFE2CD5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1490E-A810-409A-A989-1DECBB5D6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5FCD1-42BF-41B6-87DE-7DB6F0B35532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668E5-9BC9-49FF-A47D-287840A46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uk-UA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A264E-E3A0-4314-9A1E-2215BECD6378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A2C78-26CA-4D7C-A9BF-18B36AFA1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021E7-2CAD-4F4C-9946-BA1CA2C43AF7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33293-FCD5-401D-94DE-C1E9FF3C1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FDA2B-D5A5-4F96-B6A8-65C488F5F80F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E1706-AF59-4F84-AB75-41769D285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93E14-0207-4795-A237-B0A7E305D2D9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0AFC6-F4B4-44ED-92B7-5200E48771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5387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93E14-0207-4795-A237-B0A7E305D2D9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0AFC6-F4B4-44ED-92B7-5200E48771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752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93E14-0207-4795-A237-B0A7E305D2D9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0AFC6-F4B4-44ED-92B7-5200E48771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207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93E14-0207-4795-A237-B0A7E305D2D9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0AFC6-F4B4-44ED-92B7-5200E48771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6118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93E14-0207-4795-A237-B0A7E305D2D9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0AFC6-F4B4-44ED-92B7-5200E48771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0419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93E14-0207-4795-A237-B0A7E305D2D9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0AFC6-F4B4-44ED-92B7-5200E48771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1332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93E14-0207-4795-A237-B0A7E305D2D9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0AFC6-F4B4-44ED-92B7-5200E48771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802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93E14-0207-4795-A237-B0A7E305D2D9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0AFC6-F4B4-44ED-92B7-5200E48771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6416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93E14-0207-4795-A237-B0A7E305D2D9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0AFC6-F4B4-44ED-92B7-5200E48771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52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3356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47662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6826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27526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9774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93E14-0207-4795-A237-B0A7E305D2D9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0AFC6-F4B4-44ED-92B7-5200E48771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1559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93E14-0207-4795-A237-B0A7E305D2D9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0AFC6-F4B4-44ED-92B7-5200E48771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75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4779E-1D5F-43A8-A53B-5C1C1F52FE47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1771F-2FD2-42B5-AE8E-308816067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1CE9F-E474-42C6-AB24-101C09FC4BBC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C9C25-4262-4B5D-8273-10CC10E78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4CF92-7209-40A9-9087-A3D599D4C466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3317E-73A3-4295-B2D9-BC11A2E0B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71F7A-0F6E-4F1C-A881-C9736CA03B85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E657D-F86C-4C3D-870E-2C90E0ED8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8054-27EF-48EE-9962-E3AE215ED2FA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CA8AA-0307-437E-B252-1A2205C26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rgbClr val="00FFCC"/>
            </a:gs>
            <a:gs pos="100000">
              <a:srgbClr val="B3FFB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2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endParaRPr lang="ru-RU"/>
          </a:p>
        </p:txBody>
      </p:sp>
      <p:sp>
        <p:nvSpPr>
          <p:cNvPr id="2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</p:sldLayoutIdLst>
  <p:transition advClick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pPr>
              <a:defRPr/>
            </a:pPr>
            <a:fld id="{CB293E14-0207-4795-A237-B0A7E305D2D9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080AFC6-F4B4-44ED-92B7-5200E4877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ransition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rgbClr val="00FFCC"/>
            </a:gs>
            <a:gs pos="100000">
              <a:srgbClr val="B3FFB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2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endParaRPr lang="ru-RU"/>
          </a:p>
        </p:txBody>
      </p:sp>
      <p:sp>
        <p:nvSpPr>
          <p:cNvPr id="2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</p:sldLayoutIdLst>
  <p:transition advClick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rgbClr val="00FFCC"/>
            </a:gs>
            <a:gs pos="100000">
              <a:srgbClr val="B3FFB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pPr>
              <a:defRPr/>
            </a:pPr>
            <a:fld id="{CB293E14-0207-4795-A237-B0A7E305D2D9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080AFC6-F4B4-44ED-92B7-5200E4877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ransition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16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10"/>
          <p:cNvSpPr/>
          <p:nvPr/>
        </p:nvSpPr>
        <p:spPr>
          <a:xfrm>
            <a:off x="571472" y="2357430"/>
            <a:ext cx="621510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9600" b="1" kern="1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Відсотки</a:t>
            </a:r>
            <a:endParaRPr lang="uk-UA" sz="9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197" name="Рисунок 31" descr="188236-yana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0" y="0"/>
            <a:ext cx="3431939" cy="261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7" name="Picture 6" descr="MC900282188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368342">
            <a:off x="5890419" y="138265"/>
            <a:ext cx="2769705" cy="3429024"/>
          </a:xfrm>
          <a:prstGeom prst="rect">
            <a:avLst/>
          </a:prstGeom>
        </p:spPr>
      </p:pic>
      <p:sp>
        <p:nvSpPr>
          <p:cNvPr id="55298" name="AutoShape 2" descr="data:image/jpeg;base64,/9j/4AAQSkZJRgABAQAAAQABAAD/2wCEAAkGBhQSEBQUExQUFBUVFRcWFRQVFRQUFBQXFRYXFRQXFRYYHCYeGBkjGRcVHy8gIycpLCwsFR4xNTAqNSYsLCkBCQoKDgwOGg8PGikkHyQsLCoqLCwsLCwpKSkuLCwsKSwsKSksLCwsLCwsLCwpLCksKSwsLCwsLCwpLCwpKSwpKf/AABEIALcBEwMBIgACEQEDEQH/xAAbAAABBQEBAAAAAAAAAAAAAAAAAQMEBQYCB//EAEUQAAEDAgMEBwUGAgkDBQAAAAEAAhEDIQQSMQVBUXEGEyJhgZGhMkKxwdEjM1Ji4fAHchQVJFOSorLS8UOC4hZEVGNz/8QAGgEAAgMBAQAAAAAAAAAAAAAAAAQBAgMFBv/EACwRAAICAQQBAwQCAQUAAAAAAAABAgMRBBIhMUEiMlEFEyNhgbFxFCQzUqH/2gAMAwEAAhEDEQA/APV3FctXbWSU8SGjvTGShHcm045ckKQOCuV2khAHKF0GpcqgDlKusqIQBwQiE5lQAqknEIhOZUZVADcJYXcIhAHEIhdwiEANwiE5lRCAG4RCcypMqAGyEkJzKjKgBpEJ0tSZUANQkITuVJlVwGYRCdhJlUcANEJMqcyoyqSBmFyQny1HVHgfJADTQhPNYhAFk9+Ww1TBT7mButyuG1BwChEjaQp6vTA0TKMgcwiF1CIUkCQlhLCFBIkIhKhRkAhJCHuA1UV21Kc6k8gSs52Rh7ngsot9EuEJiljWOMAweBBHxUiFMJxnzF5Bxa7EQlRCsQIhLCIQAiIXUJIQQIhdQkhAHMIXUIhAHMIhKQiEEjVaQ0kawY5xZZj+s6hN6zR3NvH+ER6rT4odh06ZT8NyxjcOZAFIAd8z6lY2totEtG4x+pxPgA76Lp20j/8AI9HIoUDupU3dxDPqnKmBd/cUvJvyKW3F8ER20nE2rA8yR8Wqy2PiXva7PBh0NIgyI4hU+LwxEfYNHGJHwNladHKQDakAt7QkEz7u7et6m8lZdF41kMka/BMAkmxMpxpI0KMxKaMiWCN8IXFPCWuUigkV9QO1sVw0gXuVyUikDp9SU2+oBqYUHaG1Azstu70HNV1Gi+sbkkbh9UjqdbCjjtm1dLnz4LOptmmLTPISuP68p8HeSkYTo+AJPouMVSpMtAJ/eq5U/qV65aSGI1Vt7Ud0do03aO87KUAqKq1p90BLh8c+mfxN3jeOS1o+q5eLF/IT0v8A1L2EjjAlJQrB7Q5pkFRdtV8lFx7l2001lCTWDPY3apqPdB7IkC+u5XXR3DggSNFlcMyw7yt1sGhDF5i6Tv1OPGTo4VdIu3w1tEmBNgOZUbZNcvpidQY5xp6JvpZX9hnNx8LBdbCpxRn8RJ+Q+Cd0r/3UlHrBhJfiTZOhKlAXTacrtipxCROho70jmQYUZA4hEJ00wBfVcQgDlEJSob9qNzZWy48Gqs7IwWZPBKTfCJcJIXDK0kAgtJ0B38jvTsIhZGazFg012cwiEsJr+lNzZZk8Bc+imUlFZbBLPQldhLXCYsb8LarC0qbc2r3X1kNn4rfPuDyP7KxDK0O9sa7pjwssrXlZRaKJdPZ1PUtqef0CSphqQMRWHJSWVN4rxp7rpCkvxMf+4HKHfRLZLlTiMIwey+oD+b/lWnRg9moM2btAiZsCI+SiYnFaA1QfF3rIU/YBJNSS0+z2mxO+xj5rap+orJcFvCcaMok6nRctMFD3SZThkA70qG6IQAOCh7RxfV0y7y5qcQs10wq9ljRFzN9LXuqSeE2Sll4KllUkknUm62ewcOMgKwGArL0XYTppBeUhL7moTl5OnatlWEObWxWRkDU2HdxKzWIrhrS5xgC5Ktdv1O2Bwb8T+ixvTWqRg3wYktE81XUP7t+3+CaI7YZHqHSAPPZyxzkjnCsWVZsRBG7uOhB3hec9DdoZKjQ6CJyuJAzXNiT3H4r1XGYP7IPHu/A6/LyWOpq+zPabprCZxsivlqZdz/8AV+oXHS2vDGs4n4KJniCNQZ8kx0hxPWVWj8o9f2V1tDqcUyjLx0J31Zmn8jWApy5oW/wFPKwcljdh0M1RbecrZ4BKaNZm5vwidS+FFGO6R4jNXdHugNHPX4laHCYfJTa3g0D0v6rLYX7XEN/NUzHkCXH0C2EJ/wCmRzusfky1HCjE5hdtdCSEQuyKCgjcF1prqgCL70rNDxUANlp3ykTrBBkrh9ygCr29XLKDi3WFjdj7ddSrMJE5nBsW0ImRJ8Vu9oOZkIeRBCxFfopUe/PTa7qtWyBJnUtl0x3RvXO+oJSilnDGdO8N5XDL/afShj3Uw0ts8EuJ0G821tKV3SIVX5KLge1lzX18Qsrg9luoF5OUOykdu+UcBI0hVmDxbhJzCQ8ns20c0+CV/JTTJ55ZqownYox6N7t7FOwwYC8uL+MRwAAG8krnomM1ZzhMBtpMm/eu9rU3V6lKpTDnBmSYE6vhwdwGWfRPdGYbUxIHstcSD3SbJFWSnNLLxnJdpKD+SfSeDnMiXPfAm8N7Nh4FYVjzMgNFzr8JKs6df+20ZzWG7dmaXE8pcSqnC1LbyJtr+5Xdr/4oib7LqnXIAltHxLPqnqlZ0fdYfzb/ALk03CscAXUnm0WcR8k71NOPYqgbrj/aq5RJCxAcbmizm0/qrTo3rU7Bb7O8kHXSVW4mmwScrxprBPwVj0ZaM1QtLrhtiBa5vZa1NZKy6LyEkLuEkJxMzFaLIXTRZCkgCFkOmg7TPH4LYELL9NaPYaY0KymsxaLR4aMnhHaL0XoxXmkF5rh3enyW06I4r3V4/d9uxS/Z2Lo7q2T9v/ej+UfErLdKaGfCvHAtPkQtV0h9ph4gj4FUGOp56b28WkeirOWLnL9kUcwR5fghlqEfv9yvc9ju63Ct/Mz4j6rxZlA/0iBqQ7zHaXsXQszhW+nLUJ7V4nOP7RW2O2rP7KU/vwUTECagN/ZE8LSBCn7SblqvH5j63+aqNr4nJTLt5BaOZ+gJKRrbT2rya8PDLfojjDUxBaAMjQb7yRv5LWbdxGTDvO8iBzdZZn+G+E+zL+MAKz6Y4iGsZxJJ8B9Sn4fj085fLwKWrdcokDovRmq534WwObjHwBWnhUnRVoFJ7jbM8jwYA34yrN206QMZ2+a6ui21UrLxkXvzKbwSYRC5p1mu9kg8iCu4TyafRhjAhuiF1CIUkHEIK7hMY6tkpuPAFAGfcevxeUnss14QLun0ULbONr1qpax3V0WjMItYWHNx3BS9i0i6lUcPaqnIDwntPP8AhVHiqD6NUtJdGUdjVpGouTNo05LkTi7ZuaWecDMcRWGdYHaOKktqNbWZGjss+oPkq7auKa50f0VtJwDiS05cwj8u/vKucNhwQSWPO+wKj47Y1J5nq67TxutZ1RmsEQm4vI/0Z6YtpUDmYDJGjxmkANAfmjcBcK62fiy7DYmvABqWa0aC2UX3kkrBUcAxtZ8NJytN3gAzqD8Vrcww+xqW7NkPi5wcSudODre1vOF/Y29s1uiuWzva7XYepTZSBJZTzONibam/dNhxVPgwGuN4vrGs71oQRWxzDIINA+IIgws8wODota1+62/kr6KxuTS6MrEsLPZf08S2B9qRH5U63HNOlfwylRKQrRZtGO+E+G1P7qj5j6p/BhkjYoybVpjjIVnsF05+0HDs2i411toqquX72UxyLJ+KtdgNd25YG+zDhv1kakW+a2q9yIl0WsIhdQiE4Yit0QumiyEAcqm6UYXPQd3XV24JnE0MzCOIQB5O2zjum48Vd7DxeSoCqzaeFNOofymPAmx8/iu6LoIXlNbVsm4napmpwTN5tl2eiHDcQfA2KoHOVhgcVmpQeEFVdQQSDqPXgfELm8+S1cdqwZfE4UUdoUXutTe7XcMwLHA+PxC9R6JYbJhaQ/KJ9VjMXgKVbKKrM4a7MBJaQYg3G4iJHcFrNl7Up0aIFmtaIa0bhuA3ldCu6G6Ln4RjepShhFV0gtiH+HwWU6QgvdRpjVzneQDZ+avcdjM73Pdab8gP0VXgKfW4qo7+5ptpD/8ASq6XeQMeCyg/U5I3rWEkz0HolhOrwzBxEqi6VYqa5G5jQPmVsMOwMpgbg0egXnuJca1V0avc6PWPQJzU+iqEP5E6fXbKRXYLa9R4ZTYx1QjdOUSSTYC+p1K1o2BDcz+za4BmLXuu+hOxG06QcbuuJ5WUbpftEl4pA2Al3eToD4fFYzjmtTfno0cvybI/yQq2NYw9hxkbx9VModJahtmbpqW38VlKe0GOqmmD2hrYwI1upJBa4g2IP6g8oU03zokXnVGaNP8A+oKu9zBzYQnGbeqnQ0fGR8SqqhUa4CSL37TXH1ATrcODvo+Ud116SM90U0cuSw8FqNtVf/pP/eP9yqtvbbquApAU5eQLEmx5FBwU6mjawg6eqiYHBA4+nZkN7RLXTEDX2iicsRbISycY/a1TB1HtpBxbaSSHdsAAkCLBR8Rto16jM8F2RsZRbtCQCNxUzaje092YCSTa6h9GMKDi2vsWsw5cQLwczgJOkk3SiqVcMx4f9mu9t8k7C0RElz2wJsFK64C/XVBH5VBwmNAJHWPBg2EwO89pNVdp1JIFV5HiP1VZ2xh7mSoOXREwz+sqVHZs98oJEHSYjxCuv4hUP7JSoMgENkNmCQzKIb339Fj9vYp1MCoKmU6ZY9o69mBYpnHdLH16XWVJbVFIMYCDcZu08O0Lp4cAkfVOTsXkbUMJL4OmdM2gYemQadWkDTeXdmAD2XE7t/mtDh8U03LgRaIzGwFr/NYXYuw+vpvLO08PbY8DOZxJ5DzWw2bgm4duUuzu1j3WmNBxVpbapNVdkySazI0lGtSc0Qxx5OhOk049h/8AilV2Cr+91j2nubYA7rOUl20H7sRU55f1Tlalt9fYnJrPAxiDSzew8ad41Wh2Hlyuygi4kW7+Cz4qucb1C7TVpWg6Pnsv7U9obnWMd6ZrWJIq/ayzhJC7hJCaMAaLJV0wWQgBslKEFqUBAGV6W7EzDrGiY1HELG05b2T4HjxHML1x9MEQVlNt9Ec0up77wk9XpVfHjsYoudb/AEUez8faN6k18SCQDY7nd3A9yqcRs2ow3aQfL10UTEGrHYEu7wdONl52ekmpYaOnG2EllMvSU3UrACSQqOhSxlQ9il4ggD1VuOiVdtM1a7w2NGt7R/xGw8AtIaCyQSuhHtkLH7ShjnD3QCAd5nslw3DeBvjhKc/hzRL3wbzU6xxOpImJ8yVX7XYBSIG94E8YBMk79NStb/C/Z8MLzvCuq1tUF5f9EueIuX6NjtvEdXh3nflIHM2C8w2htE0cuU9omBy3/vvW76aYmKbGfidPg2/xheT9IMROIYNzbeJur3L7t7j4SMNItscnsvRp39mZyWK2vWzV6h/OfS3yWn6GYnNhG83D1WTx33r/AOd3+opadmYQj8BBflmZroRi4xEHR7nAzxJJHqPVbXpFg8pY8e8C0+Fx6SvPtktNPEn8tX5yvVuklGcKHfhLT8vmjV4ViaNstYz5KjZGKIBGYNg7xOvgeCsBir/eUz/Mz/wVPseqA8y7LI1jNv4QrQ1mz98PGl/4ruaGW6lHO1CxMcOKETnw4H8v1aouxCA6pXPV9qWU3AAA/iOmm5c1z1zuqp1KTt7z1Y7LRqdE3iNpDsimBkAgAtHzFuPijUXRi9jf+SkIOXKI21KxuG3N/ZHx4LrYrXUcJUdbM5zaZI3Al7jfebi/emHunX6KV0f6R0murYWpTq1C4hzRTpl9i0akWbu1SVmrlZ6Y8IYVCitz5IMJUbSqA1g2lTLGA9svqNe6wMNDWkhpmJuTbck6p0WgDe52g8vaPcue++WNJcFXt/ACpTB3sMgcZ1A71Jwuy2HDUmVmBuR7nQCczmuizvwzqeSt8BskuMt1Fs74Du/I3Ro9VNxGxw2OyHW1Lr+N03XVOaSfCRlO5R67KrDD7RtNjGU2EmQIY2IJ1sudlAAA7+LpPrwT1ajNRoLM/atTB9ruBF01sunIbAnuXUjVGEeBNzcpcmiput/0jzhOVaT47LaGu/LHxUWiCSAaNjvE/VSThh/dO8yq5wGCJVY4DtdU0j8Bj5q76Pt7DvZuQbEHzhU1WkN1Mt8/mrjo86zxlywW3vexO9bVPMiJcRLaEkLpImzA7ZohKzRCgDkhIuikUgJCIXUIQAzVwrXagFMDY9KZyjyU2FWbYruaW5SW21kga74UN4JXJOp4ZrdAAs/0yxMMDe+fK64ZtSp/fN8XM+YCzG2touq1SC8PAgWIOt/dJ4b1hdZsrbLwjmSRUbTZLKY4v+X6r0zodhMmGbbX5LDu2Q+t1QYJIffuBET4L07CURTptaNGgDyC4Ol9U8/CbOjqZYhtXkx3S/E5sQG7mNHmbn0XnO1WZmCr+Yk+JlvotbtvFZ31XfiJAkxvyi/JUGRrqb26NLZHcBw5EeirU3udn7NI4ilH9Gy/h3jZolv5pHiAVC2yyMRUH5p8xKougu2gx4pOsZid3Fs+ZC0vSCn9oH7nDKebbj0J8krbFwtaZfat25eSgwGys2IqWu59EjkS5j/kvSNtYb+yPHBnwWFwoitSeJ7DpIBgkRpwIkNMHgtZtrpA04Yt994iOHE8lonF5cu8cGVu6TjjwZXBvh2sa7pUqpiz+XwY2fMiyraN3/yj1dp6D1UoLevUzrr2RInUpS3Mq8f0qbgzWYWma1ItZ1eUZSYBLhaN/HRd7BxjqtBr3C5JjvA0XO09i06tSnUe0vy2c0GC5t9DxBM96MDWqU2in1L3ATBFiRJNwRA81M5RlDj3eS0YtN/BZwm6WHqNq56NnOYWPmwAIs6eIT9ZgbGd2Xflbdx8fdHqk6x1RvZhrZjKL6azxKXgtz2ryWb2rJ3RoAQ2m3ORa3sj6qbQ2aXQarHuNtCAByA3LrZuHaIHVuM+9cfJTn4FjROWpu0/4XUr00K3zyxKy1yH34drW/dPjgAq+rQaBalV8VIo0qTZtUE9y4xGEY4SA7T3j+iZXBl2UmIe1pbZ5AM5W+3a9kmya3ZFj4IcQyo1xOUCe1oRLSB4SRK62O+AIt3rd+0qvcXtPGMIg5xbW1v3KKdZgP3lTTkpFOrxc028U493ZMZNLWGviEtuL4IdSszi48x9VcbAe0sdlmxEzG8boJVJUc6+Yt3Who57le9HzLHaajSOG9b1e4iXtLLKkhdwkCbFztrbIXQchVAjE3XbQuixKGqwCQgBLCWEAcwqLpDUOcNBiw4cTxV/CzHSL76OLRxnQ6WKq+SyIJByntnznyhyydNsvPe4neO4a8lfbXxBZRPaF/y3vzpqm2dS7Q7u6PRc76hPbXj5GtNHM8mt6NYeXTwWh2viOroVHcGmOZsFA6OUIbKZ6a4mKLW/icPIXPyXLp9FEpfPBez13KJjsLh+sqNZMWcSbbhA9rW7gqjaezHUszZkEOynsgX1FjvWh2I0dY97hIAa0WB/M7XmE/th9Go3LkaTxyj6p+hVw063+eQscnb6fB5tRqllRtQC7faHEb16XgsZRxmHkPAfHaB3kaHucs1jdgMfBaercBEi4McRvPesljTWwVW1VjnakN4H8TSIE8EvOuOp9j9SGtyivUbariGtJa4wRxtPJRau0wXBlPtvOgvA73HgFicVtirUv7M6wT+wm8FUqMOYOc0neCQSrw+ntRzJ8kTujuxE9Lw1DK2Jk6uPEnUpyFT9FsRiaxh7MzB/1T2Y57nLQPrsZ7A6x/H3Ry4rn2xcJYZdPIjMPbM45W8Tv5Deq7H9JG0wW0hfed/nuVJtHbdSqbkgcN/6cgoLaeYho1JAHM2HxW9en8yLGpqAxSJ9o0WveeLqhc6/JuUKXso+2NbAxyMH0Ka2jHXVANGuyDlTaKY/0o2c6Kg7wW+YPzhLzeHleCsVlF5hKIdaHiOGnwU00Q2wqOG9V+Fe4GzyPOPCFYMfUdYVAT36x4hd3OeTltEluIZEZnc4aoWJFj9o8/D4qURVaLvp+ICjY2u8j7xp7gN6ESUdYg1Gx+a539k9mx0Ok96b2WbN32S1i5tQEz73fq0iIvczGm9PbLpkMaSAQQNNfgmH7Sq9xcuwrXCSwExucU62mIjqnWjQn6dy6p0KZiW+jT8ktfCUyNCO8AApfcXwRa9Hgxw8/or3o9TimZG8cb271Qmg1ugJ7zHetFsL7swN/dw7lvW+SsvaWCEsIhNGArUJQEKACEQukkKCRIRC6QgDnKsr0ikYicoPZBmG8CDckLVlZvbDHGsYDogNEB8XFzaRN/RBKMnt/FHsNIAG8ADdycmdk0kdJ2HrRM6H8WusXCi4HEEQfFcP6m3lf4OhpFwz0/ZVHLTCyvTPEZq7W/hb6uP0Cudkbda6mJmfjyWL6S449dVn2ycrW75IhqTdkZVRrj/JNVclY5MY2fVJpzNnOc4ciYHoFIypKFHK1rR7oA8hCcVJM3K/bO0Opolw9o2bzO/wXnmJBcZJkk3J1JO9avpWXVKrKTQXHLZouSXHcOQU3Y/QPKBUxLg0ahmo9LvPcLc10aLIUV7n2zKUdzwUezdgPqNa1jczju3Dn3d61OB6I0aEGsetqfgFmju7uZVwyoGsy0W9WzeffdxkxZQtnMLnnND4cbciec80V1338t4j/wChbfFcRRK2kyo2lMBrR7LGxl7rb/FRWNiBewi+vfPendu0JDG5XNkjfDeNimmrLW1wqUYRK0Sc25Mzu3cFkqZh7L78jvHzSdHKObF0QdA/OeVMF5/0q/x2E6ymW79QeBGiqujNEh9ZxsadFw5OqOFP4FyrXZmt58DEnwTc03OpknmTJ+K6ovyuB4EHyK6ZQcdGk+Cdbs928tbzN/IXSLLZwaDDWkZmiCQAQO+N3JTaOYXAZwmBMWULADNMZXRAJNpOUAxN93qpwwbvwA6aE/Vdmh5rWTnWY3MkZMzW5g091rE6qDiGmDZgF7wFKds63sev6qDiqTspimB5yPXvWqKcFHiqgDwc4HtSdwEHwnh3p7Y4s20JpxJcBIs15gwAIY4yTzAsntis0vHOPmmZe0qvcaZrxa8d5suGufms9pE7ssxKc6sxFiDbQfJyYexzHHLTBsLnN8jqlIvJZhinRv3/AKq42H934qoxTXkCWD/Md3NXOxhFPcO4buaYp7Kz6J0IhdITZiIAhKhAAhCEACEJJQApWX6S4ttN8wC4gRMT6gT5rTF6wnT1jusa4eyLGxt36/JUnna8dkxxnkrcViS90kD9PFZzbGDNFhfTqFjR/wBMkxJ3MO6eCtaG0Bo8EH8Tbg7pUHbeyhicuWqGBvuuaYJ3kwvOxnL7n5GdZJKPpMzg+mtem8FsyOLpnu7vBPbO6TTXdVrtc4kmIM9WDqQN571Z4b+H+Y3xFIeDloaH8PcO5oz1gHWlzSTMflgfEpqdulzhLv4I9aXqYmHxDXsD2EOadCP3ZOUqFSoYptED2qr7U2/7j3DzVxs/orgcMIDXVSTMOJyk8S3RTmbLdVM1OywezTa0hgHIapaOnlOXo5KO5JclTs7Z4Dj1LTVqGz67ha25sbhwFle4fo9Bz1HOc/eSG2/lBsArChTawQ1sf9jk44zu/wAhXUp0ca+ZcsVnc5cIzu3MPFMy4QNxeG87NG83VLsao3tNLGm5AvJF+SvNt0C5hAY47wA3iL96rNkbGdcvblNzlIIPHenvBh5J2J2O2qQclRsXGWI+PyUSrsAiYdUPNjT5XV/h8JAAh/MP/VSOoO41B4t+qylCMvcsl1JroyJ2VVEQ1x49jX/Mkw2yHjrfs3g1CwuNgPs54nfPoFsP6O78T/MfVNVKTt5efEfVZf6er4Lfcn8mGxTKjQd0ePndM4LBF0FzjcAwT7WoDrcle7V2Y6HGxiDfW43aqs2Xhvyngb6kakToLi3ctFVXFcJFHKTfLNDgsKGNEsdfeHce4j5qSxjZAl4Jgfu6jYan3vHP/lT21I9/zb80vLOS4HChoJLn/H5qJimtP4jY6wJUrM8++3zCZrPMGXcsoJ+CEvkEZrHtOaMhdZ5gEg+yb8hqeSkYDF5xTBHs8N9gPko20acXcXD2hmGpMGBBOhsD3KZsellIBkHgAZ8x4ph+0qvcXtGsOEcte9PnFD83iI+aSk4DUzf3gfmE4941t5folcmmCuxDmwZZrvtN960GxB9i20Kpe9p97yE+mVXOyh9nqTffqt6XyUn0TUIQmzEEIQgAQhCABCEIAE3VohwhwBHehCAKiv0TouMhuU91kwehlLvQhUdcZdolSa6Z1T6HUgdSplHo/TbulCFH24LpInfJ+SbTwbG6NHkE51Y4BCFcqLkHBLlHBCFIBCC1CEAcmkOA8kdSOAQhRgBOobwCOobwHkhCMIBRRHAeQXNTDNdq0HwQhGAGv6tp/hCT+q2cPVIhV2r4JywGy2cEp2Yzh6pEI2R+AyxDsekdabTzEpBsakDIaByQhS4oMs6/qxvek/qxvehCr9uPwG5ijZje9SaVINEBIhWUEugbbHEIQrEAhCE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Рисунок 12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4000504"/>
            <a:ext cx="3214710" cy="2571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загруженное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4071942"/>
            <a:ext cx="3429024" cy="2554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/>
          <a:lstStyle/>
          <a:p>
            <a:r>
              <a:rPr lang="uk-UA" dirty="0" smtClean="0"/>
              <a:t>Задачі на знаходження відсотка від числа.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9552" y="2996952"/>
            <a:ext cx="8424936" cy="2785864"/>
          </a:xfrm>
        </p:spPr>
        <p:txBody>
          <a:bodyPr>
            <a:normAutofit/>
          </a:bodyPr>
          <a:lstStyle/>
          <a:p>
            <a:r>
              <a:rPr lang="uk-UA" sz="2400" dirty="0" err="1" smtClean="0"/>
              <a:t>Задача.Молоко</a:t>
            </a:r>
            <a:r>
              <a:rPr lang="uk-UA" sz="2400" dirty="0" smtClean="0"/>
              <a:t> містить 4% </a:t>
            </a:r>
            <a:r>
              <a:rPr lang="uk-UA" sz="2400" dirty="0" err="1" smtClean="0"/>
              <a:t>жиру.Скільки</a:t>
            </a:r>
            <a:r>
              <a:rPr lang="uk-UA" sz="2400" dirty="0" smtClean="0"/>
              <a:t> жиру міститься у 800 кг молока?</a:t>
            </a:r>
          </a:p>
          <a:p>
            <a:pPr algn="l"/>
            <a:r>
              <a:rPr lang="uk-UA" sz="2400" dirty="0" smtClean="0"/>
              <a:t>Розв»язання:800:100=8(кг) припадає на 1%.</a:t>
            </a:r>
          </a:p>
          <a:p>
            <a:pPr algn="l"/>
            <a:r>
              <a:rPr lang="uk-UA" sz="2400" dirty="0" smtClean="0"/>
              <a:t>8*4=32( кг) жиру міститься у 800 кг молока.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6271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FFC000"/>
                </a:solidFill>
              </a:rPr>
              <a:t>Задачі на знаходження відсоткового відношення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500034" y="1857364"/>
            <a:ext cx="8072494" cy="124619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Скільки</a:t>
            </a:r>
            <a:r>
              <a:rPr kumimoji="0" lang="ru-RU" sz="3600" b="1" i="1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1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відсотків</a:t>
            </a:r>
            <a:r>
              <a:rPr kumimoji="0" lang="ru-RU" sz="3600" b="1" i="1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1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складає</a:t>
            </a:r>
            <a:r>
              <a:rPr kumimoji="0" lang="ru-RU" sz="3600" b="1" i="1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200 м </a:t>
            </a:r>
            <a:r>
              <a:rPr kumimoji="0" lang="ru-RU" sz="3600" b="1" i="1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від</a:t>
            </a:r>
            <a:r>
              <a:rPr kumimoji="0" lang="ru-RU" sz="3600" b="1" i="1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500 м ?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428597" y="3500438"/>
            <a:ext cx="8286808" cy="21383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500 м – </a:t>
            </a:r>
            <a:r>
              <a:rPr kumimoji="0" lang="ru-RU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100%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 500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: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 = 5 (м) - 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1%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500 м   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200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: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5 = 40 (%) –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це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200 м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від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500 м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Відповідь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: 40%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складає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200 м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від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500 м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0" y="-185390"/>
            <a:ext cx="25152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548680"/>
            <a:ext cx="7992888" cy="550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88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err="1" smtClean="0"/>
              <a:t>Дякуємо</a:t>
            </a:r>
            <a:r>
              <a:rPr lang="ru-RU" sz="6000" dirty="0" smtClean="0"/>
              <a:t> за </a:t>
            </a:r>
            <a:r>
              <a:rPr lang="ru-RU" sz="6000" dirty="0" err="1" smtClean="0"/>
              <a:t>увагу</a:t>
            </a:r>
            <a:r>
              <a:rPr lang="ru-RU" sz="6000" dirty="0" smtClean="0"/>
              <a:t>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30306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642918"/>
            <a:ext cx="6072198" cy="3357586"/>
          </a:xfrm>
          <a:prstGeom prst="wedgeRectCallout">
            <a:avLst>
              <a:gd name="adj1" fmla="val -35870"/>
              <a:gd name="adj2" fmla="val 68537"/>
            </a:avLst>
          </a:prstGeom>
          <a:solidFill>
            <a:schemeClr val="accent1">
              <a:lumMod val="25000"/>
              <a:lumOff val="75000"/>
            </a:schemeClr>
          </a:solidFill>
          <a:ln w="76200">
            <a:solidFill>
              <a:srgbClr val="7030A0"/>
            </a:solidFill>
          </a:ln>
        </p:spPr>
        <p:txBody>
          <a:bodyPr/>
          <a:lstStyle/>
          <a:p>
            <a:pPr>
              <a:buNone/>
            </a:pPr>
            <a:r>
              <a:rPr lang="ru-RU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3366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Відсоток</a:t>
            </a:r>
            <a:r>
              <a:rPr lang="ru-RU" sz="4000" b="1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</a:t>
            </a: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це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сота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частина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dirty="0" err="1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будь-якої</a:t>
            </a:r>
            <a:r>
              <a:rPr lang="ru-RU" sz="4000" b="1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величини</a:t>
            </a:r>
            <a:r>
              <a:rPr lang="ru-RU" sz="4000" b="1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шляху, </a:t>
            </a:r>
            <a:r>
              <a:rPr lang="ru-RU" sz="4000" b="1" dirty="0" err="1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маси</a:t>
            </a:r>
            <a:r>
              <a:rPr lang="ru-RU" sz="4000" b="1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4000" b="1" dirty="0" err="1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площі</a:t>
            </a:r>
            <a:r>
              <a:rPr lang="ru-RU" sz="4000" b="1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4000" b="1" dirty="0" err="1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кількості</a:t>
            </a:r>
            <a:r>
              <a:rPr lang="ru-RU" sz="4000" b="1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об'єму</a:t>
            </a:r>
            <a:r>
              <a:rPr lang="ru-RU" sz="4000" b="1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...</a:t>
            </a:r>
            <a:endParaRPr lang="ru-RU" b="1" dirty="0">
              <a:ln w="3175" cmpd="sng">
                <a:solidFill>
                  <a:srgbClr val="FFFFFF"/>
                </a:solidFill>
                <a:prstDash val="solid"/>
              </a:ln>
              <a:solidFill>
                <a:srgbClr val="3366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4" descr="пчёл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9937" y="0"/>
            <a:ext cx="202406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book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14884"/>
            <a:ext cx="2041324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01193">
            <a:off x="6215074" y="4357694"/>
            <a:ext cx="2555695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4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346076"/>
            <a:ext cx="7000924" cy="1368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800" b="1" i="1" spc="50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33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Для </a:t>
            </a:r>
            <a:r>
              <a:rPr lang="ru-RU" sz="4800" b="1" i="1" spc="50" dirty="0" err="1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33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чого</a:t>
            </a:r>
            <a:r>
              <a:rPr lang="ru-RU" sz="4800" b="1" i="1" spc="50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33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800" b="1" i="1" spc="50" dirty="0" err="1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33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потрібні</a:t>
            </a:r>
            <a:r>
              <a:rPr lang="ru-RU" sz="4800" b="1" i="1" spc="50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33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800" b="1" i="1" spc="50" dirty="0" err="1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33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відсотки</a:t>
            </a:r>
            <a:r>
              <a:rPr lang="ru-RU" sz="4800" b="1" i="1" spc="50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33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4488"/>
            <a:ext cx="7072330" cy="4786346"/>
          </a:xfrm>
        </p:spPr>
        <p:txBody>
          <a:bodyPr/>
          <a:lstStyle/>
          <a:p>
            <a:pPr eaLnBrk="1" hangingPunct="1"/>
            <a:r>
              <a:rPr lang="ru-RU" b="1" dirty="0" err="1" smtClean="0">
                <a:solidFill>
                  <a:srgbClr val="FFC000"/>
                </a:solidFill>
              </a:rPr>
              <a:t>Відсотки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творять</a:t>
            </a:r>
            <a:r>
              <a:rPr lang="ru-RU" b="1" dirty="0" smtClean="0">
                <a:solidFill>
                  <a:srgbClr val="FFC000"/>
                </a:solidFill>
              </a:rPr>
              <a:t> чудеса.</a:t>
            </a:r>
          </a:p>
          <a:p>
            <a:pPr eaLnBrk="1" hangingPunct="1"/>
            <a:r>
              <a:rPr lang="ru-RU" b="1" dirty="0" err="1" smtClean="0">
                <a:solidFill>
                  <a:srgbClr val="FFC000"/>
                </a:solidFill>
              </a:rPr>
              <a:t>Знаючи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їх</a:t>
            </a:r>
            <a:r>
              <a:rPr lang="ru-RU" b="1" dirty="0" smtClean="0">
                <a:solidFill>
                  <a:srgbClr val="FFC000"/>
                </a:solidFill>
              </a:rPr>
              <a:t>, </a:t>
            </a:r>
            <a:r>
              <a:rPr lang="ru-RU" b="1" dirty="0" err="1" smtClean="0">
                <a:solidFill>
                  <a:srgbClr val="FFC000"/>
                </a:solidFill>
              </a:rPr>
              <a:t>бідний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може</a:t>
            </a:r>
            <a:r>
              <a:rPr lang="ru-RU" b="1" dirty="0" smtClean="0">
                <a:solidFill>
                  <a:srgbClr val="FFC000"/>
                </a:solidFill>
              </a:rPr>
              <a:t> стати </a:t>
            </a:r>
            <a:r>
              <a:rPr lang="ru-RU" b="1" dirty="0" err="1" smtClean="0">
                <a:solidFill>
                  <a:srgbClr val="FFC000"/>
                </a:solidFill>
              </a:rPr>
              <a:t>багатим</a:t>
            </a:r>
            <a:r>
              <a:rPr lang="ru-RU" b="1" dirty="0" smtClean="0">
                <a:solidFill>
                  <a:srgbClr val="FFC000"/>
                </a:solidFill>
              </a:rPr>
              <a:t>. </a:t>
            </a:r>
            <a:r>
              <a:rPr lang="ru-RU" b="1" dirty="0" err="1" smtClean="0">
                <a:solidFill>
                  <a:srgbClr val="FFC000"/>
                </a:solidFill>
              </a:rPr>
              <a:t>Обманутий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вчора</a:t>
            </a:r>
            <a:r>
              <a:rPr lang="ru-RU" b="1" dirty="0" smtClean="0">
                <a:solidFill>
                  <a:srgbClr val="FFC000"/>
                </a:solidFill>
              </a:rPr>
              <a:t> в </a:t>
            </a:r>
            <a:r>
              <a:rPr lang="ru-RU" b="1" dirty="0" err="1" smtClean="0">
                <a:solidFill>
                  <a:srgbClr val="FFC000"/>
                </a:solidFill>
              </a:rPr>
              <a:t>торговій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угоді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покупець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сьогодні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обгрунтовано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вимагає</a:t>
            </a:r>
            <a:r>
              <a:rPr lang="ru-RU" b="1" dirty="0" smtClean="0">
                <a:solidFill>
                  <a:srgbClr val="FFC000"/>
                </a:solidFill>
              </a:rPr>
              <a:t> процент </a:t>
            </a:r>
            <a:r>
              <a:rPr lang="ru-RU" b="1" dirty="0" err="1" smtClean="0">
                <a:solidFill>
                  <a:srgbClr val="FFC000"/>
                </a:solidFill>
              </a:rPr>
              <a:t>торгової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знижки</a:t>
            </a:r>
            <a:r>
              <a:rPr lang="ru-RU" b="1" dirty="0" smtClean="0">
                <a:solidFill>
                  <a:srgbClr val="FFC000"/>
                </a:solidFill>
              </a:rPr>
              <a:t>.</a:t>
            </a:r>
          </a:p>
          <a:p>
            <a:pPr eaLnBrk="1" hangingPunct="1"/>
            <a:r>
              <a:rPr lang="ru-RU" b="1" dirty="0" err="1" smtClean="0">
                <a:solidFill>
                  <a:srgbClr val="FFC000"/>
                </a:solidFill>
              </a:rPr>
              <a:t>Вкладник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збережень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вчиться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жити</a:t>
            </a:r>
            <a:r>
              <a:rPr lang="ru-RU" b="1" dirty="0" smtClean="0">
                <a:solidFill>
                  <a:srgbClr val="FFC000"/>
                </a:solidFill>
              </a:rPr>
              <a:t> на </a:t>
            </a:r>
            <a:r>
              <a:rPr lang="ru-RU" b="1" dirty="0" err="1" smtClean="0">
                <a:solidFill>
                  <a:srgbClr val="FFC000"/>
                </a:solidFill>
              </a:rPr>
              <a:t>проценти</a:t>
            </a:r>
            <a:r>
              <a:rPr lang="ru-RU" b="1" dirty="0" smtClean="0">
                <a:solidFill>
                  <a:srgbClr val="FFC000"/>
                </a:solidFill>
              </a:rPr>
              <a:t>, грамотно </a:t>
            </a:r>
            <a:r>
              <a:rPr lang="ru-RU" b="1" dirty="0" err="1" smtClean="0">
                <a:solidFill>
                  <a:srgbClr val="FFC000"/>
                </a:solidFill>
              </a:rPr>
              <a:t>розміщуючи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гроші</a:t>
            </a:r>
            <a:r>
              <a:rPr lang="ru-RU" b="1" dirty="0" smtClean="0">
                <a:solidFill>
                  <a:srgbClr val="FFC000"/>
                </a:solidFill>
              </a:rPr>
              <a:t> у </a:t>
            </a:r>
            <a:r>
              <a:rPr lang="ru-RU" b="1" dirty="0" err="1" smtClean="0">
                <a:solidFill>
                  <a:srgbClr val="FFC000"/>
                </a:solidFill>
              </a:rPr>
              <a:t>прибуткову</a:t>
            </a:r>
            <a:r>
              <a:rPr lang="ru-RU" b="1" dirty="0" smtClean="0">
                <a:solidFill>
                  <a:srgbClr val="FFC000"/>
                </a:solidFill>
              </a:rPr>
              <a:t> справу.</a:t>
            </a:r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10" y="1285860"/>
            <a:ext cx="7429500" cy="4000500"/>
          </a:xfrm>
        </p:spPr>
        <p:txBody>
          <a:bodyPr/>
          <a:lstStyle/>
          <a:p>
            <a:pPr algn="ctr"/>
            <a:r>
              <a:rPr lang="uk-UA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Знання про відсотки потрібні в різних сферах діяльності людини, особливо - у фінансовій. </a:t>
            </a:r>
            <a:endParaRPr lang="ru-RU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3316" name="Рисунок 31" descr="188236-yana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357158" y="4714884"/>
            <a:ext cx="342900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31" descr="188236-yana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5715000" y="285728"/>
            <a:ext cx="342900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 txBox="1">
            <a:spLocks noChangeArrowheads="1"/>
          </p:cNvSpPr>
          <p:nvPr/>
        </p:nvSpPr>
        <p:spPr>
          <a:xfrm>
            <a:off x="214282" y="1428736"/>
            <a:ext cx="7286676" cy="3583002"/>
          </a:xfrm>
          <a:prstGeom prst="rect">
            <a:avLst/>
          </a:prstGeo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1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СОТА ЧАСТИНА ЧИСЛА     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1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ДЕСЯТА ЧАСТИНА ЧИСЛА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1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П</a:t>
            </a:r>
            <a:r>
              <a:rPr kumimoji="0" lang="en-US" sz="3200" b="1" i="1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`</a:t>
            </a:r>
            <a:r>
              <a:rPr kumimoji="0" lang="ru-RU" sz="3200" b="1" i="1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ЯТА ЧАСТИНА ЧИСЛА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1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ЧЕТВЕРТА ЧАСТИНА ЧИСЛА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1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ПОЛОВИНА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1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ТРИ ЧВЕРТІ ЧИСЛА </a:t>
            </a: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0" y="214290"/>
            <a:ext cx="7286676" cy="923330"/>
          </a:xfrm>
          <a:prstGeom prst="rect">
            <a:avLst/>
          </a:prstGeom>
          <a:noFill/>
        </p:spPr>
        <p:txBody>
          <a:bodyPr vert="horz" wrap="square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5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uLnTx/>
                <a:uFillTx/>
                <a:latin typeface="+mj-lt"/>
                <a:ea typeface="+mj-ea"/>
                <a:cs typeface="+mj-cs"/>
              </a:rPr>
              <a:t>Корисно</a:t>
            </a:r>
            <a:r>
              <a:rPr kumimoji="0" lang="uk-UA" sz="5400" b="1" i="1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uk-UA" sz="5400" b="1" i="1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uLnTx/>
                <a:uFillTx/>
                <a:latin typeface="+mj-lt"/>
                <a:ea typeface="+mj-ea"/>
                <a:cs typeface="+mj-cs"/>
              </a:rPr>
              <a:t>пам´ятати</a:t>
            </a:r>
            <a:endParaRPr kumimoji="0" lang="ru-RU" sz="5400" b="1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6215074" y="1357298"/>
            <a:ext cx="1695450" cy="3744912"/>
          </a:xfrm>
          <a:prstGeom prst="rect">
            <a:avLst/>
          </a:prstGeom>
        </p:spPr>
        <p:txBody>
          <a:bodyPr vert="horz" lIns="182880" tIns="91440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1%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10%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20%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25%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50%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50800"/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rPr>
              <a:t>75%</a:t>
            </a:r>
          </a:p>
        </p:txBody>
      </p:sp>
      <p:pic>
        <p:nvPicPr>
          <p:cNvPr id="7" name="Picture 7" descr="0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12" y="1"/>
            <a:ext cx="1828787" cy="1714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 t="21216" r="45509" b="24798"/>
          <a:stretch>
            <a:fillRect/>
          </a:stretch>
        </p:blipFill>
        <p:spPr bwMode="auto">
          <a:xfrm>
            <a:off x="1785918" y="4572008"/>
            <a:ext cx="1888899" cy="2071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 l="45730" t="32218" b="2912"/>
          <a:stretch>
            <a:fillRect/>
          </a:stretch>
        </p:blipFill>
        <p:spPr bwMode="auto">
          <a:xfrm rot="365674">
            <a:off x="4681754" y="4633640"/>
            <a:ext cx="1532310" cy="2149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5657864" cy="1143000"/>
          </a:xfrm>
        </p:spPr>
        <p:txBody>
          <a:bodyPr/>
          <a:lstStyle/>
          <a:p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Відсотки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r>
              <a:rPr lang="uk-UA" dirty="0" smtClean="0"/>
              <a:t>                 </a:t>
            </a:r>
            <a:r>
              <a:rPr lang="uk-UA" sz="4800" b="1" i="1" dirty="0" smtClean="0">
                <a:solidFill>
                  <a:srgbClr val="3366FF"/>
                </a:solidFill>
              </a:rPr>
              <a:t>Типи задач</a:t>
            </a:r>
            <a:endParaRPr lang="uk-UA" b="1" i="1" dirty="0" smtClean="0">
              <a:solidFill>
                <a:srgbClr val="3366FF"/>
              </a:solidFill>
            </a:endParaRPr>
          </a:p>
          <a:p>
            <a:r>
              <a:rPr lang="uk-UA" sz="3600" dirty="0" smtClean="0">
                <a:solidFill>
                  <a:srgbClr val="FFC000"/>
                </a:solidFill>
              </a:rPr>
              <a:t>Задачі на знаходження числа за його відсотками</a:t>
            </a:r>
          </a:p>
          <a:p>
            <a:r>
              <a:rPr lang="uk-UA" sz="3600" dirty="0" smtClean="0">
                <a:solidFill>
                  <a:srgbClr val="FFC000"/>
                </a:solidFill>
              </a:rPr>
              <a:t>Задачі на знаходження відсотка від числа</a:t>
            </a:r>
          </a:p>
          <a:p>
            <a:r>
              <a:rPr lang="uk-UA" sz="3600" dirty="0" smtClean="0">
                <a:solidFill>
                  <a:srgbClr val="FFC000"/>
                </a:solidFill>
              </a:rPr>
              <a:t>Задачі на відсоткового відношення</a:t>
            </a:r>
            <a:endParaRPr lang="ru-RU" sz="3600" dirty="0"/>
          </a:p>
        </p:txBody>
      </p:sp>
      <p:pic>
        <p:nvPicPr>
          <p:cNvPr id="7" name="Picture 2" descr="http://t2.gstatic.com/images?q=tbn:ANd9GcSuPZMrpMDwo8CdycPRn7a2CgLSy1JJIodO_q6F6w5HJeeelwk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14291"/>
            <a:ext cx="2652714" cy="1989536"/>
          </a:xfrm>
          <a:prstGeom prst="rect">
            <a:avLst/>
          </a:prstGeom>
          <a:noFill/>
        </p:spPr>
      </p:pic>
    </p:spTree>
  </p:cSld>
  <p:clrMapOvr>
    <a:masterClrMapping/>
  </p:clrMapOvr>
  <p:transition advTm="103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C000"/>
                </a:solidFill>
              </a:rPr>
              <a:t>Задачі на знаходження числа за його відсотками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430213" y="1643050"/>
            <a:ext cx="8285191" cy="1038225"/>
          </a:xfrm>
          <a:prstGeom prst="rect">
            <a:avLst/>
          </a:prstGeom>
        </p:spPr>
        <p:txBody>
          <a:bodyPr vert="horz" anchor="b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u="sng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Учень</a:t>
            </a:r>
            <a:r>
              <a:rPr lang="ru-RU" sz="3600" b="1" u="sng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прочитав 120 </a:t>
            </a:r>
            <a:r>
              <a:rPr lang="ru-RU" sz="3600" b="1" u="sng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сторінок</a:t>
            </a:r>
            <a:r>
              <a:rPr lang="ru-RU" sz="3600" b="1" u="sng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ru-RU" sz="3600" b="1" u="sng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що</a:t>
            </a:r>
            <a:r>
              <a:rPr lang="ru-RU" sz="3600" b="1" u="sng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становить 30%числа </a:t>
            </a:r>
            <a:r>
              <a:rPr lang="ru-RU" sz="3600" b="1" u="sng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всіх</a:t>
            </a:r>
            <a:r>
              <a:rPr lang="ru-RU" sz="3600" b="1" u="sng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3600" b="1" u="sng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сторінок</a:t>
            </a:r>
            <a:r>
              <a:rPr lang="ru-RU" sz="3600" b="1" u="sng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у </a:t>
            </a:r>
            <a:r>
              <a:rPr lang="ru-RU" sz="3600" b="1" u="sng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книжці</a:t>
            </a:r>
            <a:r>
              <a:rPr lang="ru-RU" sz="3600" b="1" u="sng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. </a:t>
            </a:r>
            <a:r>
              <a:rPr lang="ru-RU" sz="3600" b="1" u="sng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Скільки</a:t>
            </a:r>
            <a:r>
              <a:rPr lang="ru-RU" sz="3600" b="1" u="sng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3600" b="1" u="sng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сторінок</a:t>
            </a:r>
            <a:r>
              <a:rPr lang="ru-RU" sz="3600" b="1" u="sng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у </a:t>
            </a:r>
            <a:r>
              <a:rPr lang="ru-RU" sz="3600" b="1" u="sng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книжці</a:t>
            </a:r>
            <a:r>
              <a:rPr lang="ru-RU" sz="3600" b="1" u="sng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?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971550" y="2714620"/>
            <a:ext cx="7632700" cy="270669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800" dirty="0" smtClean="0"/>
              <a:t>Вся книжка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100%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120– </a:t>
            </a:r>
            <a:r>
              <a:rPr lang="ru-RU" sz="2800" u="sng" dirty="0" smtClean="0"/>
              <a:t>30</a:t>
            </a:r>
            <a:r>
              <a:rPr kumimoji="0" lang="ru-RU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120:30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100 = 400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Відповідь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: 400 – </a:t>
            </a:r>
            <a:r>
              <a:rPr lang="ru-RU" sz="2800" dirty="0" err="1" smtClean="0">
                <a:cs typeface="Arial" charset="0"/>
              </a:rPr>
              <a:t>сторінок</a:t>
            </a:r>
            <a:r>
              <a:rPr lang="ru-RU" sz="2800" dirty="0" smtClean="0">
                <a:cs typeface="Arial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pic>
        <p:nvPicPr>
          <p:cNvPr id="5" name="Рисунок 4" descr="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4735" y="2501492"/>
            <a:ext cx="2796355" cy="1999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33CCC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58" y="1857364"/>
            <a:ext cx="8541038" cy="105156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i="1" dirty="0" err="1" smtClean="0">
                <a:solidFill>
                  <a:srgbClr val="FFFF00"/>
                </a:solidFill>
              </a:rPr>
              <a:t>Знайдіть</a:t>
            </a:r>
            <a:r>
              <a:rPr lang="ru-RU" sz="3600" b="1" i="1" dirty="0" smtClean="0">
                <a:solidFill>
                  <a:srgbClr val="FFFF00"/>
                </a:solidFill>
              </a:rPr>
              <a:t> число, 60%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якого</a:t>
            </a:r>
            <a:r>
              <a:rPr lang="ru-RU" sz="3600" b="1" i="1" dirty="0" smtClean="0">
                <a:solidFill>
                  <a:srgbClr val="FFFF00"/>
                </a:solidFill>
              </a:rPr>
              <a:t>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дорівнює</a:t>
            </a:r>
            <a:r>
              <a:rPr lang="ru-RU" sz="3600" b="1" i="1" dirty="0" smtClean="0">
                <a:solidFill>
                  <a:srgbClr val="FFFF00"/>
                </a:solidFill>
              </a:rPr>
              <a:t> 90.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571472" y="3214686"/>
            <a:ext cx="8286808" cy="2500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Невідоме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число – 100%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60% </a:t>
            </a:r>
            <a:r>
              <a:rPr kumimoji="0" lang="ru-RU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невідомого</a:t>
            </a: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числа - </a:t>
            </a:r>
            <a:r>
              <a:rPr kumimoji="0" lang="ru-RU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90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  90 : 60 = 1,5 – 1%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невідомого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числа.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1,5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·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100 = 150 -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невідоме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число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Відповідь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150 -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невідоме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число.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00034" y="500042"/>
            <a:ext cx="8183880" cy="105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Задачі на знаходження числа за його відсотками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33CCC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183880" cy="192882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rgbClr val="FFC000"/>
                </a:solidFill>
              </a:rPr>
              <a:t>Задачі на знаходження відсотка від числа</a:t>
            </a:r>
            <a:br>
              <a:rPr lang="uk-UA" dirty="0" smtClean="0">
                <a:solidFill>
                  <a:srgbClr val="FFC000"/>
                </a:solidFill>
              </a:rPr>
            </a:br>
            <a:r>
              <a:rPr lang="ru-RU" b="1" i="1" dirty="0" err="1" smtClean="0">
                <a:solidFill>
                  <a:srgbClr val="FFFF00"/>
                </a:solidFill>
              </a:rPr>
              <a:t>Знайдіть</a:t>
            </a:r>
            <a:r>
              <a:rPr lang="ru-RU" b="1" i="1" dirty="0" smtClean="0">
                <a:solidFill>
                  <a:srgbClr val="FFFF00"/>
                </a:solidFill>
              </a:rPr>
              <a:t> 1% </a:t>
            </a:r>
            <a:r>
              <a:rPr lang="ru-RU" b="1" i="1" dirty="0" err="1" smtClean="0">
                <a:solidFill>
                  <a:srgbClr val="FFFF00"/>
                </a:solidFill>
              </a:rPr>
              <a:t>від</a:t>
            </a:r>
            <a:r>
              <a:rPr lang="ru-RU" b="1" i="1" dirty="0" smtClean="0">
                <a:solidFill>
                  <a:srgbClr val="FFFF00"/>
                </a:solidFill>
              </a:rPr>
              <a:t> 200</a:t>
            </a:r>
            <a:r>
              <a:rPr lang="ru-RU" sz="4000" b="1" i="1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74675" y="4357694"/>
            <a:ext cx="8569325" cy="22685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 –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100%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200 : 100 = 2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Відповідь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2 –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</a:t>
            </a:r>
          </a:p>
        </p:txBody>
      </p:sp>
      <p:sp>
        <p:nvSpPr>
          <p:cNvPr id="12292" name="AutoShape 4" descr="data:image/jpeg;base64,/9j/4AAQSkZJRgABAQAAAQABAAD/2wCEAAkGBhQSEBQUExQUFBUVFRcWFRQVFRQUFBQXFRYXFRQXFRYYHCYeGBkjGRcVHy8gIycpLCwsFR4xNTAqNSYsLCkBCQoKDgwOGg8PGikkHyQsLCoqLCwsLCwpKSkuLCwsKSwsKSksLCwsLCwsLCwpLCksKSwsLCwsLCwpLCwpKSwpKf/AABEIALcBEwMBIgACEQEDEQH/xAAbAAABBQEBAAAAAAAAAAAAAAAAAQMEBQYCB//EAEUQAAEDAgMEBwUGAgkDBQAAAAEAAhEDIQQSMQVBUXEGEyJhgZGhMkKxwdEjM1Ji4fAHchQVJFOSorLS8UOC4hZEVGNz/8QAGgEAAgMBAQAAAAAAAAAAAAAAAAQBAgMFBv/EACwRAAICAQQBAwQCAQUAAAAAAAABAgMRBBIhMUEiMlEFEyNhgbFxFCQzUqH/2gAMAwEAAhEDEQA/APV3FctXbWSU8SGjvTGShHcm045ckKQOCuV2khAHKF0GpcqgDlKusqIQBwQiE5lQAqknEIhOZUZVADcJYXcIhAHEIhdwiEANwiE5lRCAG4RCcypMqAGyEkJzKjKgBpEJ0tSZUANQkITuVJlVwGYRCdhJlUcANEJMqcyoyqSBmFyQny1HVHgfJADTQhPNYhAFk9+Ww1TBT7mButyuG1BwChEjaQp6vTA0TKMgcwiF1CIUkCQlhLCFBIkIhKhRkAhJCHuA1UV21Kc6k8gSs52Rh7ngsot9EuEJiljWOMAweBBHxUiFMJxnzF5Bxa7EQlRCsQIhLCIQAiIXUJIQQIhdQkhAHMIXUIhAHMIhKQiEEjVaQ0kawY5xZZj+s6hN6zR3NvH+ER6rT4odh06ZT8NyxjcOZAFIAd8z6lY2totEtG4x+pxPgA76Lp20j/8AI9HIoUDupU3dxDPqnKmBd/cUvJvyKW3F8ER20nE2rA8yR8Wqy2PiXva7PBh0NIgyI4hU+LwxEfYNHGJHwNladHKQDakAt7QkEz7u7et6m8lZdF41kMka/BMAkmxMpxpI0KMxKaMiWCN8IXFPCWuUigkV9QO1sVw0gXuVyUikDp9SU2+oBqYUHaG1Azstu70HNV1Gi+sbkkbh9UjqdbCjjtm1dLnz4LOptmmLTPISuP68p8HeSkYTo+AJPouMVSpMtAJ/eq5U/qV65aSGI1Vt7Ud0do03aO87KUAqKq1p90BLh8c+mfxN3jeOS1o+q5eLF/IT0v8A1L2EjjAlJQrB7Q5pkFRdtV8lFx7l2001lCTWDPY3apqPdB7IkC+u5XXR3DggSNFlcMyw7yt1sGhDF5i6Tv1OPGTo4VdIu3w1tEmBNgOZUbZNcvpidQY5xp6JvpZX9hnNx8LBdbCpxRn8RJ+Q+Cd0r/3UlHrBhJfiTZOhKlAXTacrtipxCROho70jmQYUZA4hEJ00wBfVcQgDlEJSob9qNzZWy48Gqs7IwWZPBKTfCJcJIXDK0kAgtJ0B38jvTsIhZGazFg012cwiEsJr+lNzZZk8Bc+imUlFZbBLPQldhLXCYsb8LarC0qbc2r3X1kNn4rfPuDyP7KxDK0O9sa7pjwssrXlZRaKJdPZ1PUtqef0CSphqQMRWHJSWVN4rxp7rpCkvxMf+4HKHfRLZLlTiMIwey+oD+b/lWnRg9moM2btAiZsCI+SiYnFaA1QfF3rIU/YBJNSS0+z2mxO+xj5rap+orJcFvCcaMok6nRctMFD3SZThkA70qG6IQAOCh7RxfV0y7y5qcQs10wq9ljRFzN9LXuqSeE2Sll4KllUkknUm62ewcOMgKwGArL0XYTppBeUhL7moTl5OnatlWEObWxWRkDU2HdxKzWIrhrS5xgC5Ktdv1O2Bwb8T+ixvTWqRg3wYktE81XUP7t+3+CaI7YZHqHSAPPZyxzkjnCsWVZsRBG7uOhB3hec9DdoZKjQ6CJyuJAzXNiT3H4r1XGYP7IPHu/A6/LyWOpq+zPabprCZxsivlqZdz/8AV+oXHS2vDGs4n4KJniCNQZ8kx0hxPWVWj8o9f2V1tDqcUyjLx0J31Zmn8jWApy5oW/wFPKwcljdh0M1RbecrZ4BKaNZm5vwidS+FFGO6R4jNXdHugNHPX4laHCYfJTa3g0D0v6rLYX7XEN/NUzHkCXH0C2EJ/wCmRzusfky1HCjE5hdtdCSEQuyKCgjcF1prqgCL70rNDxUANlp3ykTrBBkrh9ygCr29XLKDi3WFjdj7ddSrMJE5nBsW0ImRJ8Vu9oOZkIeRBCxFfopUe/PTa7qtWyBJnUtl0x3RvXO+oJSilnDGdO8N5XDL/afShj3Uw0ts8EuJ0G821tKV3SIVX5KLge1lzX18Qsrg9luoF5OUOykdu+UcBI0hVmDxbhJzCQ8ns20c0+CV/JTTJ55ZqownYox6N7t7FOwwYC8uL+MRwAAG8krnomM1ZzhMBtpMm/eu9rU3V6lKpTDnBmSYE6vhwdwGWfRPdGYbUxIHstcSD3SbJFWSnNLLxnJdpKD+SfSeDnMiXPfAm8N7Nh4FYVjzMgNFzr8JKs6df+20ZzWG7dmaXE8pcSqnC1LbyJtr+5Xdr/4oib7LqnXIAltHxLPqnqlZ0fdYfzb/ALk03CscAXUnm0WcR8k71NOPYqgbrj/aq5RJCxAcbmizm0/qrTo3rU7Bb7O8kHXSVW4mmwScrxprBPwVj0ZaM1QtLrhtiBa5vZa1NZKy6LyEkLuEkJxMzFaLIXTRZCkgCFkOmg7TPH4LYELL9NaPYaY0KymsxaLR4aMnhHaL0XoxXmkF5rh3enyW06I4r3V4/d9uxS/Z2Lo7q2T9v/ej+UfErLdKaGfCvHAtPkQtV0h9ph4gj4FUGOp56b28WkeirOWLnL9kUcwR5fghlqEfv9yvc9ju63Ct/Mz4j6rxZlA/0iBqQ7zHaXsXQszhW+nLUJ7V4nOP7RW2O2rP7KU/vwUTECagN/ZE8LSBCn7SblqvH5j63+aqNr4nJTLt5BaOZ+gJKRrbT2rya8PDLfojjDUxBaAMjQb7yRv5LWbdxGTDvO8iBzdZZn+G+E+zL+MAKz6Y4iGsZxJJ8B9Sn4fj085fLwKWrdcokDovRmq534WwObjHwBWnhUnRVoFJ7jbM8jwYA34yrN206QMZ2+a6ui21UrLxkXvzKbwSYRC5p1mu9kg8iCu4TyafRhjAhuiF1CIUkHEIK7hMY6tkpuPAFAGfcevxeUnss14QLun0ULbONr1qpax3V0WjMItYWHNx3BS9i0i6lUcPaqnIDwntPP8AhVHiqD6NUtJdGUdjVpGouTNo05LkTi7ZuaWecDMcRWGdYHaOKktqNbWZGjss+oPkq7auKa50f0VtJwDiS05cwj8u/vKucNhwQSWPO+wKj47Y1J5nq67TxutZ1RmsEQm4vI/0Z6YtpUDmYDJGjxmkANAfmjcBcK62fiy7DYmvABqWa0aC2UX3kkrBUcAxtZ8NJytN3gAzqD8Vrcww+xqW7NkPi5wcSudODre1vOF/Y29s1uiuWzva7XYepTZSBJZTzONibam/dNhxVPgwGuN4vrGs71oQRWxzDIINA+IIgws8wODota1+62/kr6KxuTS6MrEsLPZf08S2B9qRH5U63HNOlfwylRKQrRZtGO+E+G1P7qj5j6p/BhkjYoybVpjjIVnsF05+0HDs2i411toqquX72UxyLJ+KtdgNd25YG+zDhv1kakW+a2q9yIl0WsIhdQiE4Yit0QumiyEAcqm6UYXPQd3XV24JnE0MzCOIQB5O2zjum48Vd7DxeSoCqzaeFNOofymPAmx8/iu6LoIXlNbVsm4napmpwTN5tl2eiHDcQfA2KoHOVhgcVmpQeEFVdQQSDqPXgfELm8+S1cdqwZfE4UUdoUXutTe7XcMwLHA+PxC9R6JYbJhaQ/KJ9VjMXgKVbKKrM4a7MBJaQYg3G4iJHcFrNl7Up0aIFmtaIa0bhuA3ldCu6G6Ln4RjepShhFV0gtiH+HwWU6QgvdRpjVzneQDZ+avcdjM73Pdab8gP0VXgKfW4qo7+5ptpD/8ASq6XeQMeCyg/U5I3rWEkz0HolhOrwzBxEqi6VYqa5G5jQPmVsMOwMpgbg0egXnuJca1V0avc6PWPQJzU+iqEP5E6fXbKRXYLa9R4ZTYx1QjdOUSSTYC+p1K1o2BDcz+za4BmLXuu+hOxG06QcbuuJ5WUbpftEl4pA2Al3eToD4fFYzjmtTfno0cvybI/yQq2NYw9hxkbx9VModJahtmbpqW38VlKe0GOqmmD2hrYwI1upJBa4g2IP6g8oU03zokXnVGaNP8A+oKu9zBzYQnGbeqnQ0fGR8SqqhUa4CSL37TXH1ATrcODvo+Ud116SM90U0cuSw8FqNtVf/pP/eP9yqtvbbquApAU5eQLEmx5FBwU6mjawg6eqiYHBA4+nZkN7RLXTEDX2iicsRbISycY/a1TB1HtpBxbaSSHdsAAkCLBR8Rto16jM8F2RsZRbtCQCNxUzaje092YCSTa6h9GMKDi2vsWsw5cQLwczgJOkk3SiqVcMx4f9mu9t8k7C0RElz2wJsFK64C/XVBH5VBwmNAJHWPBg2EwO89pNVdp1JIFV5HiP1VZ2xh7mSoOXREwz+sqVHZs98oJEHSYjxCuv4hUP7JSoMgENkNmCQzKIb339Fj9vYp1MCoKmU6ZY9o69mBYpnHdLH16XWVJbVFIMYCDcZu08O0Lp4cAkfVOTsXkbUMJL4OmdM2gYemQadWkDTeXdmAD2XE7t/mtDh8U03LgRaIzGwFr/NYXYuw+vpvLO08PbY8DOZxJ5DzWw2bgm4duUuzu1j3WmNBxVpbapNVdkySazI0lGtSc0Qxx5OhOk049h/8AilV2Cr+91j2nubYA7rOUl20H7sRU55f1Tlalt9fYnJrPAxiDSzew8ad41Wh2Hlyuygi4kW7+Cz4qucb1C7TVpWg6Pnsv7U9obnWMd6ZrWJIq/ayzhJC7hJCaMAaLJV0wWQgBslKEFqUBAGV6W7EzDrGiY1HELG05b2T4HjxHML1x9MEQVlNt9Ec0up77wk9XpVfHjsYoudb/AEUez8faN6k18SCQDY7nd3A9yqcRs2ow3aQfL10UTEGrHYEu7wdONl52ekmpYaOnG2EllMvSU3UrACSQqOhSxlQ9il4ggD1VuOiVdtM1a7w2NGt7R/xGw8AtIaCyQSuhHtkLH7ShjnD3QCAd5nslw3DeBvjhKc/hzRL3wbzU6xxOpImJ8yVX7XYBSIG94E8YBMk79NStb/C/Z8MLzvCuq1tUF5f9EueIuX6NjtvEdXh3nflIHM2C8w2htE0cuU9omBy3/vvW76aYmKbGfidPg2/xheT9IMROIYNzbeJur3L7t7j4SMNItscnsvRp39mZyWK2vWzV6h/OfS3yWn6GYnNhG83D1WTx33r/AOd3+opadmYQj8BBflmZroRi4xEHR7nAzxJJHqPVbXpFg8pY8e8C0+Fx6SvPtktNPEn8tX5yvVuklGcKHfhLT8vmjV4ViaNstYz5KjZGKIBGYNg7xOvgeCsBir/eUz/Mz/wVPseqA8y7LI1jNv4QrQ1mz98PGl/4ruaGW6lHO1CxMcOKETnw4H8v1aouxCA6pXPV9qWU3AAA/iOmm5c1z1zuqp1KTt7z1Y7LRqdE3iNpDsimBkAgAtHzFuPijUXRi9jf+SkIOXKI21KxuG3N/ZHx4LrYrXUcJUdbM5zaZI3Al7jfebi/emHunX6KV0f6R0murYWpTq1C4hzRTpl9i0akWbu1SVmrlZ6Y8IYVCitz5IMJUbSqA1g2lTLGA9svqNe6wMNDWkhpmJuTbck6p0WgDe52g8vaPcue++WNJcFXt/ACpTB3sMgcZ1A71Jwuy2HDUmVmBuR7nQCczmuizvwzqeSt8BskuMt1Fs74Du/I3Ro9VNxGxw2OyHW1Lr+N03XVOaSfCRlO5R67KrDD7RtNjGU2EmQIY2IJ1sudlAAA7+LpPrwT1ajNRoLM/atTB9ruBF01sunIbAnuXUjVGEeBNzcpcmiput/0jzhOVaT47LaGu/LHxUWiCSAaNjvE/VSThh/dO8yq5wGCJVY4DtdU0j8Bj5q76Pt7DvZuQbEHzhU1WkN1Mt8/mrjo86zxlywW3vexO9bVPMiJcRLaEkLpImzA7ZohKzRCgDkhIuikUgJCIXUIQAzVwrXagFMDY9KZyjyU2FWbYruaW5SW21kga74UN4JXJOp4ZrdAAs/0yxMMDe+fK64ZtSp/fN8XM+YCzG2touq1SC8PAgWIOt/dJ4b1hdZsrbLwjmSRUbTZLKY4v+X6r0zodhMmGbbX5LDu2Q+t1QYJIffuBET4L07CURTptaNGgDyC4Ol9U8/CbOjqZYhtXkx3S/E5sQG7mNHmbn0XnO1WZmCr+Yk+JlvotbtvFZ31XfiJAkxvyi/JUGRrqb26NLZHcBw5EeirU3udn7NI4ilH9Gy/h3jZolv5pHiAVC2yyMRUH5p8xKougu2gx4pOsZid3Fs+ZC0vSCn9oH7nDKebbj0J8krbFwtaZfat25eSgwGys2IqWu59EjkS5j/kvSNtYb+yPHBnwWFwoitSeJ7DpIBgkRpwIkNMHgtZtrpA04Yt994iOHE8lonF5cu8cGVu6TjjwZXBvh2sa7pUqpiz+XwY2fMiyraN3/yj1dp6D1UoLevUzrr2RInUpS3Mq8f0qbgzWYWma1ItZ1eUZSYBLhaN/HRd7BxjqtBr3C5JjvA0XO09i06tSnUe0vy2c0GC5t9DxBM96MDWqU2in1L3ATBFiRJNwRA81M5RlDj3eS0YtN/BZwm6WHqNq56NnOYWPmwAIs6eIT9ZgbGd2Xflbdx8fdHqk6x1RvZhrZjKL6azxKXgtz2ryWb2rJ3RoAQ2m3ORa3sj6qbQ2aXQarHuNtCAByA3LrZuHaIHVuM+9cfJTn4FjROWpu0/4XUr00K3zyxKy1yH34drW/dPjgAq+rQaBalV8VIo0qTZtUE9y4xGEY4SA7T3j+iZXBl2UmIe1pbZ5AM5W+3a9kmya3ZFj4IcQyo1xOUCe1oRLSB4SRK62O+AIt3rd+0qvcXtPGMIg5xbW1v3KKdZgP3lTTkpFOrxc028U493ZMZNLWGviEtuL4IdSszi48x9VcbAe0sdlmxEzG8boJVJUc6+Yt3Who57le9HzLHaajSOG9b1e4iXtLLKkhdwkCbFztrbIXQchVAjE3XbQuixKGqwCQgBLCWEAcwqLpDUOcNBiw4cTxV/CzHSL76OLRxnQ6WKq+SyIJByntnznyhyydNsvPe4neO4a8lfbXxBZRPaF/y3vzpqm2dS7Q7u6PRc76hPbXj5GtNHM8mt6NYeXTwWh2viOroVHcGmOZsFA6OUIbKZ6a4mKLW/icPIXPyXLp9FEpfPBez13KJjsLh+sqNZMWcSbbhA9rW7gqjaezHUszZkEOynsgX1FjvWh2I0dY97hIAa0WB/M7XmE/th9Go3LkaTxyj6p+hVw063+eQscnb6fB5tRqllRtQC7faHEb16XgsZRxmHkPAfHaB3kaHucs1jdgMfBaercBEi4McRvPesljTWwVW1VjnakN4H8TSIE8EvOuOp9j9SGtyivUbariGtJa4wRxtPJRau0wXBlPtvOgvA73HgFicVtirUv7M6wT+wm8FUqMOYOc0neCQSrw+ntRzJ8kTujuxE9Lw1DK2Jk6uPEnUpyFT9FsRiaxh7MzB/1T2Y57nLQPrsZ7A6x/H3Ry4rn2xcJYZdPIjMPbM45W8Tv5Deq7H9JG0wW0hfed/nuVJtHbdSqbkgcN/6cgoLaeYho1JAHM2HxW9en8yLGpqAxSJ9o0WveeLqhc6/JuUKXso+2NbAxyMH0Ka2jHXVANGuyDlTaKY/0o2c6Kg7wW+YPzhLzeHleCsVlF5hKIdaHiOGnwU00Q2wqOG9V+Fe4GzyPOPCFYMfUdYVAT36x4hd3OeTltEluIZEZnc4aoWJFj9o8/D4qURVaLvp+ICjY2u8j7xp7gN6ESUdYg1Gx+a539k9mx0Ok96b2WbN32S1i5tQEz73fq0iIvczGm9PbLpkMaSAQQNNfgmH7Sq9xcuwrXCSwExucU62mIjqnWjQn6dy6p0KZiW+jT8ktfCUyNCO8AApfcXwRa9Hgxw8/or3o9TimZG8cb271Qmg1ugJ7zHetFsL7swN/dw7lvW+SsvaWCEsIhNGArUJQEKACEQukkKCRIRC6QgDnKsr0ikYicoPZBmG8CDckLVlZvbDHGsYDogNEB8XFzaRN/RBKMnt/FHsNIAG8ADdycmdk0kdJ2HrRM6H8WusXCi4HEEQfFcP6m3lf4OhpFwz0/ZVHLTCyvTPEZq7W/hb6uP0Cudkbda6mJmfjyWL6S449dVn2ycrW75IhqTdkZVRrj/JNVclY5MY2fVJpzNnOc4ciYHoFIypKFHK1rR7oA8hCcVJM3K/bO0Opolw9o2bzO/wXnmJBcZJkk3J1JO9avpWXVKrKTQXHLZouSXHcOQU3Y/QPKBUxLg0ahmo9LvPcLc10aLIUV7n2zKUdzwUezdgPqNa1jczju3Dn3d61OB6I0aEGsetqfgFmju7uZVwyoGsy0W9WzeffdxkxZQtnMLnnND4cbciec80V1338t4j/wChbfFcRRK2kyo2lMBrR7LGxl7rb/FRWNiBewi+vfPendu0JDG5XNkjfDeNimmrLW1wqUYRK0Sc25Mzu3cFkqZh7L78jvHzSdHKObF0QdA/OeVMF5/0q/x2E6ymW79QeBGiqujNEh9ZxsadFw5OqOFP4FyrXZmt58DEnwTc03OpknmTJ+K6ovyuB4EHyK6ZQcdGk+Cdbs928tbzN/IXSLLZwaDDWkZmiCQAQO+N3JTaOYXAZwmBMWULADNMZXRAJNpOUAxN93qpwwbvwA6aE/Vdmh5rWTnWY3MkZMzW5g091rE6qDiGmDZgF7wFKds63sev6qDiqTspimB5yPXvWqKcFHiqgDwc4HtSdwEHwnh3p7Y4s20JpxJcBIs15gwAIY4yTzAsntis0vHOPmmZe0qvcaZrxa8d5suGufms9pE7ssxKc6sxFiDbQfJyYexzHHLTBsLnN8jqlIvJZhinRv3/AKq42H934qoxTXkCWD/Md3NXOxhFPcO4buaYp7Kz6J0IhdITZiIAhKhAAhCEACEJJQApWX6S4ttN8wC4gRMT6gT5rTF6wnT1jusa4eyLGxt36/JUnna8dkxxnkrcViS90kD9PFZzbGDNFhfTqFjR/wBMkxJ3MO6eCtaG0Bo8EH8Tbg7pUHbeyhicuWqGBvuuaYJ3kwvOxnL7n5GdZJKPpMzg+mtem8FsyOLpnu7vBPbO6TTXdVrtc4kmIM9WDqQN571Z4b+H+Y3xFIeDloaH8PcO5oz1gHWlzSTMflgfEpqdulzhLv4I9aXqYmHxDXsD2EOadCP3ZOUqFSoYptED2qr7U2/7j3DzVxs/orgcMIDXVSTMOJyk8S3RTmbLdVM1OywezTa0hgHIapaOnlOXo5KO5JclTs7Z4Dj1LTVqGz67ha25sbhwFle4fo9Bz1HOc/eSG2/lBsArChTawQ1sf9jk44zu/wAhXUp0ca+ZcsVnc5cIzu3MPFMy4QNxeG87NG83VLsao3tNLGm5AvJF+SvNt0C5hAY47wA3iL96rNkbGdcvblNzlIIPHenvBh5J2J2O2qQclRsXGWI+PyUSrsAiYdUPNjT5XV/h8JAAh/MP/VSOoO41B4t+qylCMvcsl1JroyJ2VVEQ1x49jX/Mkw2yHjrfs3g1CwuNgPs54nfPoFsP6O78T/MfVNVKTt5efEfVZf6er4Lfcn8mGxTKjQd0ePndM4LBF0FzjcAwT7WoDrcle7V2Y6HGxiDfW43aqs2Xhvyngb6kakToLi3ctFVXFcJFHKTfLNDgsKGNEsdfeHce4j5qSxjZAl4Jgfu6jYan3vHP/lT21I9/zb80vLOS4HChoJLn/H5qJimtP4jY6wJUrM8++3zCZrPMGXcsoJ+CEvkEZrHtOaMhdZ5gEg+yb8hqeSkYDF5xTBHs8N9gPko20acXcXD2hmGpMGBBOhsD3KZsellIBkHgAZ8x4ph+0qvcXtGsOEcte9PnFD83iI+aSk4DUzf3gfmE4941t5folcmmCuxDmwZZrvtN960GxB9i20Kpe9p97yE+mVXOyh9nqTffqt6XyUn0TUIQmzEEIQgAQhCABCEIAE3VohwhwBHehCAKiv0TouMhuU91kwehlLvQhUdcZdolSa6Z1T6HUgdSplHo/TbulCFH24LpInfJ+SbTwbG6NHkE51Y4BCFcqLkHBLlHBCFIBCC1CEAcmkOA8kdSOAQhRgBOobwCOobwHkhCMIBRRHAeQXNTDNdq0HwQhGAGv6tp/hCT+q2cPVIhV2r4JywGy2cEp2Yzh6pEI2R+AyxDsekdabTzEpBsakDIaByQhS4oMs6/qxvek/qxvehCr9uPwG5ijZje9SaVINEBIhWUEugbbHEIQrEAhCE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4" name="AutoShape 6" descr="data:image/jpeg;base64,/9j/4AAQSkZJRgABAQAAAQABAAD/2wCEAAkGBhQSEBQUExQUFBUVFRcWFRQVFRQUFBQXFRYXFRQXFRYYHCYeGBkjGRcVHy8gIycpLCwsFR4xNTAqNSYsLCkBCQoKDgwOGg8PGikkHyQsLCoqLCwsLCwpKSkuLCwsKSwsKSksLCwsLCwsLCwpLCksKSwsLCwsLCwpLCwpKSwpKf/AABEIALcBEwMBIgACEQEDEQH/xAAbAAABBQEBAAAAAAAAAAAAAAAAAQMEBQYCB//EAEUQAAEDAgMEBwUGAgkDBQAAAAEAAhEDIQQSMQVBUXEGEyJhgZGhMkKxwdEjM1Ji4fAHchQVJFOSorLS8UOC4hZEVGNz/8QAGgEAAgMBAQAAAAAAAAAAAAAAAAQBAgMFBv/EACwRAAICAQQBAwQCAQUAAAAAAAABAgMRBBIhMUEiMlEFEyNhgbFxFCQzUqH/2gAMAwEAAhEDEQA/APV3FctXbWSU8SGjvTGShHcm045ckKQOCuV2khAHKF0GpcqgDlKusqIQBwQiE5lQAqknEIhOZUZVADcJYXcIhAHEIhdwiEANwiE5lRCAG4RCcypMqAGyEkJzKjKgBpEJ0tSZUANQkITuVJlVwGYRCdhJlUcANEJMqcyoyqSBmFyQny1HVHgfJADTQhPNYhAFk9+Ww1TBT7mButyuG1BwChEjaQp6vTA0TKMgcwiF1CIUkCQlhLCFBIkIhKhRkAhJCHuA1UV21Kc6k8gSs52Rh7ngsot9EuEJiljWOMAweBBHxUiFMJxnzF5Bxa7EQlRCsQIhLCIQAiIXUJIQQIhdQkhAHMIXUIhAHMIhKQiEEjVaQ0kawY5xZZj+s6hN6zR3NvH+ER6rT4odh06ZT8NyxjcOZAFIAd8z6lY2totEtG4x+pxPgA76Lp20j/8AI9HIoUDupU3dxDPqnKmBd/cUvJvyKW3F8ER20nE2rA8yR8Wqy2PiXva7PBh0NIgyI4hU+LwxEfYNHGJHwNladHKQDakAt7QkEz7u7et6m8lZdF41kMka/BMAkmxMpxpI0KMxKaMiWCN8IXFPCWuUigkV9QO1sVw0gXuVyUikDp9SU2+oBqYUHaG1Azstu70HNV1Gi+sbkkbh9UjqdbCjjtm1dLnz4LOptmmLTPISuP68p8HeSkYTo+AJPouMVSpMtAJ/eq5U/qV65aSGI1Vt7Ud0do03aO87KUAqKq1p90BLh8c+mfxN3jeOS1o+q5eLF/IT0v8A1L2EjjAlJQrB7Q5pkFRdtV8lFx7l2001lCTWDPY3apqPdB7IkC+u5XXR3DggSNFlcMyw7yt1sGhDF5i6Tv1OPGTo4VdIu3w1tEmBNgOZUbZNcvpidQY5xp6JvpZX9hnNx8LBdbCpxRn8RJ+Q+Cd0r/3UlHrBhJfiTZOhKlAXTacrtipxCROho70jmQYUZA4hEJ00wBfVcQgDlEJSob9qNzZWy48Gqs7IwWZPBKTfCJcJIXDK0kAgtJ0B38jvTsIhZGazFg012cwiEsJr+lNzZZk8Bc+imUlFZbBLPQldhLXCYsb8LarC0qbc2r3X1kNn4rfPuDyP7KxDK0O9sa7pjwssrXlZRaKJdPZ1PUtqef0CSphqQMRWHJSWVN4rxp7rpCkvxMf+4HKHfRLZLlTiMIwey+oD+b/lWnRg9moM2btAiZsCI+SiYnFaA1QfF3rIU/YBJNSS0+z2mxO+xj5rap+orJcFvCcaMok6nRctMFD3SZThkA70qG6IQAOCh7RxfV0y7y5qcQs10wq9ljRFzN9LXuqSeE2Sll4KllUkknUm62ewcOMgKwGArL0XYTppBeUhL7moTl5OnatlWEObWxWRkDU2HdxKzWIrhrS5xgC5Ktdv1O2Bwb8T+ixvTWqRg3wYktE81XUP7t+3+CaI7YZHqHSAPPZyxzkjnCsWVZsRBG7uOhB3hec9DdoZKjQ6CJyuJAzXNiT3H4r1XGYP7IPHu/A6/LyWOpq+zPabprCZxsivlqZdz/8AV+oXHS2vDGs4n4KJniCNQZ8kx0hxPWVWj8o9f2V1tDqcUyjLx0J31Zmn8jWApy5oW/wFPKwcljdh0M1RbecrZ4BKaNZm5vwidS+FFGO6R4jNXdHugNHPX4laHCYfJTa3g0D0v6rLYX7XEN/NUzHkCXH0C2EJ/wCmRzusfky1HCjE5hdtdCSEQuyKCgjcF1prqgCL70rNDxUANlp3ykTrBBkrh9ygCr29XLKDi3WFjdj7ddSrMJE5nBsW0ImRJ8Vu9oOZkIeRBCxFfopUe/PTa7qtWyBJnUtl0x3RvXO+oJSilnDGdO8N5XDL/afShj3Uw0ts8EuJ0G821tKV3SIVX5KLge1lzX18Qsrg9luoF5OUOykdu+UcBI0hVmDxbhJzCQ8ns20c0+CV/JTTJ55ZqownYox6N7t7FOwwYC8uL+MRwAAG8krnomM1ZzhMBtpMm/eu9rU3V6lKpTDnBmSYE6vhwdwGWfRPdGYbUxIHstcSD3SbJFWSnNLLxnJdpKD+SfSeDnMiXPfAm8N7Nh4FYVjzMgNFzr8JKs6df+20ZzWG7dmaXE8pcSqnC1LbyJtr+5Xdr/4oib7LqnXIAltHxLPqnqlZ0fdYfzb/ALk03CscAXUnm0WcR8k71NOPYqgbrj/aq5RJCxAcbmizm0/qrTo3rU7Bb7O8kHXSVW4mmwScrxprBPwVj0ZaM1QtLrhtiBa5vZa1NZKy6LyEkLuEkJxMzFaLIXTRZCkgCFkOmg7TPH4LYELL9NaPYaY0KymsxaLR4aMnhHaL0XoxXmkF5rh3enyW06I4r3V4/d9uxS/Z2Lo7q2T9v/ej+UfErLdKaGfCvHAtPkQtV0h9ph4gj4FUGOp56b28WkeirOWLnL9kUcwR5fghlqEfv9yvc9ju63Ct/Mz4j6rxZlA/0iBqQ7zHaXsXQszhW+nLUJ7V4nOP7RW2O2rP7KU/vwUTECagN/ZE8LSBCn7SblqvH5j63+aqNr4nJTLt5BaOZ+gJKRrbT2rya8PDLfojjDUxBaAMjQb7yRv5LWbdxGTDvO8iBzdZZn+G+E+zL+MAKz6Y4iGsZxJJ8B9Sn4fj085fLwKWrdcokDovRmq534WwObjHwBWnhUnRVoFJ7jbM8jwYA34yrN206QMZ2+a6ui21UrLxkXvzKbwSYRC5p1mu9kg8iCu4TyafRhjAhuiF1CIUkHEIK7hMY6tkpuPAFAGfcevxeUnss14QLun0ULbONr1qpax3V0WjMItYWHNx3BS9i0i6lUcPaqnIDwntPP8AhVHiqD6NUtJdGUdjVpGouTNo05LkTi7ZuaWecDMcRWGdYHaOKktqNbWZGjss+oPkq7auKa50f0VtJwDiS05cwj8u/vKucNhwQSWPO+wKj47Y1J5nq67TxutZ1RmsEQm4vI/0Z6YtpUDmYDJGjxmkANAfmjcBcK62fiy7DYmvABqWa0aC2UX3kkrBUcAxtZ8NJytN3gAzqD8Vrcww+xqW7NkPi5wcSudODre1vOF/Y29s1uiuWzva7XYepTZSBJZTzONibam/dNhxVPgwGuN4vrGs71oQRWxzDIINA+IIgws8wODota1+62/kr6KxuTS6MrEsLPZf08S2B9qRH5U63HNOlfwylRKQrRZtGO+E+G1P7qj5j6p/BhkjYoybVpjjIVnsF05+0HDs2i411toqquX72UxyLJ+KtdgNd25YG+zDhv1kakW+a2q9yIl0WsIhdQiE4Yit0QumiyEAcqm6UYXPQd3XV24JnE0MzCOIQB5O2zjum48Vd7DxeSoCqzaeFNOofymPAmx8/iu6LoIXlNbVsm4napmpwTN5tl2eiHDcQfA2KoHOVhgcVmpQeEFVdQQSDqPXgfELm8+S1cdqwZfE4UUdoUXutTe7XcMwLHA+PxC9R6JYbJhaQ/KJ9VjMXgKVbKKrM4a7MBJaQYg3G4iJHcFrNl7Up0aIFmtaIa0bhuA3ldCu6G6Ln4RjepShhFV0gtiH+HwWU6QgvdRpjVzneQDZ+avcdjM73Pdab8gP0VXgKfW4qo7+5ptpD/8ASq6XeQMeCyg/U5I3rWEkz0HolhOrwzBxEqi6VYqa5G5jQPmVsMOwMpgbg0egXnuJca1V0avc6PWPQJzU+iqEP5E6fXbKRXYLa9R4ZTYx1QjdOUSSTYC+p1K1o2BDcz+za4BmLXuu+hOxG06QcbuuJ5WUbpftEl4pA2Al3eToD4fFYzjmtTfno0cvybI/yQq2NYw9hxkbx9VModJahtmbpqW38VlKe0GOqmmD2hrYwI1upJBa4g2IP6g8oU03zokXnVGaNP8A+oKu9zBzYQnGbeqnQ0fGR8SqqhUa4CSL37TXH1ATrcODvo+Ud116SM90U0cuSw8FqNtVf/pP/eP9yqtvbbquApAU5eQLEmx5FBwU6mjawg6eqiYHBA4+nZkN7RLXTEDX2iicsRbISycY/a1TB1HtpBxbaSSHdsAAkCLBR8Rto16jM8F2RsZRbtCQCNxUzaje092YCSTa6h9GMKDi2vsWsw5cQLwczgJOkk3SiqVcMx4f9mu9t8k7C0RElz2wJsFK64C/XVBH5VBwmNAJHWPBg2EwO89pNVdp1JIFV5HiP1VZ2xh7mSoOXREwz+sqVHZs98oJEHSYjxCuv4hUP7JSoMgENkNmCQzKIb339Fj9vYp1MCoKmU6ZY9o69mBYpnHdLH16XWVJbVFIMYCDcZu08O0Lp4cAkfVOTsXkbUMJL4OmdM2gYemQadWkDTeXdmAD2XE7t/mtDh8U03LgRaIzGwFr/NYXYuw+vpvLO08PbY8DOZxJ5DzWw2bgm4duUuzu1j3WmNBxVpbapNVdkySazI0lGtSc0Qxx5OhOk049h/8AilV2Cr+91j2nubYA7rOUl20H7sRU55f1Tlalt9fYnJrPAxiDSzew8ad41Wh2Hlyuygi4kW7+Cz4qucb1C7TVpWg6Pnsv7U9obnWMd6ZrWJIq/ayzhJC7hJCaMAaLJV0wWQgBslKEFqUBAGV6W7EzDrGiY1HELG05b2T4HjxHML1x9MEQVlNt9Ec0up77wk9XpVfHjsYoudb/AEUez8faN6k18SCQDY7nd3A9yqcRs2ow3aQfL10UTEGrHYEu7wdONl52ekmpYaOnG2EllMvSU3UrACSQqOhSxlQ9il4ggD1VuOiVdtM1a7w2NGt7R/xGw8AtIaCyQSuhHtkLH7ShjnD3QCAd5nslw3DeBvjhKc/hzRL3wbzU6xxOpImJ8yVX7XYBSIG94E8YBMk79NStb/C/Z8MLzvCuq1tUF5f9EueIuX6NjtvEdXh3nflIHM2C8w2htE0cuU9omBy3/vvW76aYmKbGfidPg2/xheT9IMROIYNzbeJur3L7t7j4SMNItscnsvRp39mZyWK2vWzV6h/OfS3yWn6GYnNhG83D1WTx33r/AOd3+opadmYQj8BBflmZroRi4xEHR7nAzxJJHqPVbXpFg8pY8e8C0+Fx6SvPtktNPEn8tX5yvVuklGcKHfhLT8vmjV4ViaNstYz5KjZGKIBGYNg7xOvgeCsBir/eUz/Mz/wVPseqA8y7LI1jNv4QrQ1mz98PGl/4ruaGW6lHO1CxMcOKETnw4H8v1aouxCA6pXPV9qWU3AAA/iOmm5c1z1zuqp1KTt7z1Y7LRqdE3iNpDsimBkAgAtHzFuPijUXRi9jf+SkIOXKI21KxuG3N/ZHx4LrYrXUcJUdbM5zaZI3Al7jfebi/emHunX6KV0f6R0murYWpTq1C4hzRTpl9i0akWbu1SVmrlZ6Y8IYVCitz5IMJUbSqA1g2lTLGA9svqNe6wMNDWkhpmJuTbck6p0WgDe52g8vaPcue++WNJcFXt/ACpTB3sMgcZ1A71Jwuy2HDUmVmBuR7nQCczmuizvwzqeSt8BskuMt1Fs74Du/I3Ro9VNxGxw2OyHW1Lr+N03XVOaSfCRlO5R67KrDD7RtNjGU2EmQIY2IJ1sudlAAA7+LpPrwT1ajNRoLM/atTB9ruBF01sunIbAnuXUjVGEeBNzcpcmiput/0jzhOVaT47LaGu/LHxUWiCSAaNjvE/VSThh/dO8yq5wGCJVY4DtdU0j8Bj5q76Pt7DvZuQbEHzhU1WkN1Mt8/mrjo86zxlywW3vexO9bVPMiJcRLaEkLpImzA7ZohKzRCgDkhIuikUgJCIXUIQAzVwrXagFMDY9KZyjyU2FWbYruaW5SW21kga74UN4JXJOp4ZrdAAs/0yxMMDe+fK64ZtSp/fN8XM+YCzG2touq1SC8PAgWIOt/dJ4b1hdZsrbLwjmSRUbTZLKY4v+X6r0zodhMmGbbX5LDu2Q+t1QYJIffuBET4L07CURTptaNGgDyC4Ol9U8/CbOjqZYhtXkx3S/E5sQG7mNHmbn0XnO1WZmCr+Yk+JlvotbtvFZ31XfiJAkxvyi/JUGRrqb26NLZHcBw5EeirU3udn7NI4ilH9Gy/h3jZolv5pHiAVC2yyMRUH5p8xKougu2gx4pOsZid3Fs+ZC0vSCn9oH7nDKebbj0J8krbFwtaZfat25eSgwGys2IqWu59EjkS5j/kvSNtYb+yPHBnwWFwoitSeJ7DpIBgkRpwIkNMHgtZtrpA04Yt994iOHE8lonF5cu8cGVu6TjjwZXBvh2sa7pUqpiz+XwY2fMiyraN3/yj1dp6D1UoLevUzrr2RInUpS3Mq8f0qbgzWYWma1ItZ1eUZSYBLhaN/HRd7BxjqtBr3C5JjvA0XO09i06tSnUe0vy2c0GC5t9DxBM96MDWqU2in1L3ATBFiRJNwRA81M5RlDj3eS0YtN/BZwm6WHqNq56NnOYWPmwAIs6eIT9ZgbGd2Xflbdx8fdHqk6x1RvZhrZjKL6azxKXgtz2ryWb2rJ3RoAQ2m3ORa3sj6qbQ2aXQarHuNtCAByA3LrZuHaIHVuM+9cfJTn4FjROWpu0/4XUr00K3zyxKy1yH34drW/dPjgAq+rQaBalV8VIo0qTZtUE9y4xGEY4SA7T3j+iZXBl2UmIe1pbZ5AM5W+3a9kmya3ZFj4IcQyo1xOUCe1oRLSB4SRK62O+AIt3rd+0qvcXtPGMIg5xbW1v3KKdZgP3lTTkpFOrxc028U493ZMZNLWGviEtuL4IdSszi48x9VcbAe0sdlmxEzG8boJVJUc6+Yt3Who57le9HzLHaajSOG9b1e4iXtLLKkhdwkCbFztrbIXQchVAjE3XbQuixKGqwCQgBLCWEAcwqLpDUOcNBiw4cTxV/CzHSL76OLRxnQ6WKq+SyIJByntnznyhyydNsvPe4neO4a8lfbXxBZRPaF/y3vzpqm2dS7Q7u6PRc76hPbXj5GtNHM8mt6NYeXTwWh2viOroVHcGmOZsFA6OUIbKZ6a4mKLW/icPIXPyXLp9FEpfPBez13KJjsLh+sqNZMWcSbbhA9rW7gqjaezHUszZkEOynsgX1FjvWh2I0dY97hIAa0WB/M7XmE/th9Go3LkaTxyj6p+hVw063+eQscnb6fB5tRqllRtQC7faHEb16XgsZRxmHkPAfHaB3kaHucs1jdgMfBaercBEi4McRvPesljTWwVW1VjnakN4H8TSIE8EvOuOp9j9SGtyivUbariGtJa4wRxtPJRau0wXBlPtvOgvA73HgFicVtirUv7M6wT+wm8FUqMOYOc0neCQSrw+ntRzJ8kTujuxE9Lw1DK2Jk6uPEnUpyFT9FsRiaxh7MzB/1T2Y57nLQPrsZ7A6x/H3Ry4rn2xcJYZdPIjMPbM45W8Tv5Deq7H9JG0wW0hfed/nuVJtHbdSqbkgcN/6cgoLaeYho1JAHM2HxW9en8yLGpqAxSJ9o0WveeLqhc6/JuUKXso+2NbAxyMH0Ka2jHXVANGuyDlTaKY/0o2c6Kg7wW+YPzhLzeHleCsVlF5hKIdaHiOGnwU00Q2wqOG9V+Fe4GzyPOPCFYMfUdYVAT36x4hd3OeTltEluIZEZnc4aoWJFj9o8/D4qURVaLvp+ICjY2u8j7xp7gN6ESUdYg1Gx+a539k9mx0Ok96b2WbN32S1i5tQEz73fq0iIvczGm9PbLpkMaSAQQNNfgmH7Sq9xcuwrXCSwExucU62mIjqnWjQn6dy6p0KZiW+jT8ktfCUyNCO8AApfcXwRa9Hgxw8/or3o9TimZG8cb271Qmg1ugJ7zHetFsL7swN/dw7lvW+SsvaWCEsIhNGArUJQEKACEQukkKCRIRC6QgDnKsr0ikYicoPZBmG8CDckLVlZvbDHGsYDogNEB8XFzaRN/RBKMnt/FHsNIAG8ADdycmdk0kdJ2HrRM6H8WusXCi4HEEQfFcP6m3lf4OhpFwz0/ZVHLTCyvTPEZq7W/hb6uP0Cudkbda6mJmfjyWL6S449dVn2ycrW75IhqTdkZVRrj/JNVclY5MY2fVJpzNnOc4ciYHoFIypKFHK1rR7oA8hCcVJM3K/bO0Opolw9o2bzO/wXnmJBcZJkk3J1JO9avpWXVKrKTQXHLZouSXHcOQU3Y/QPKBUxLg0ahmo9LvPcLc10aLIUV7n2zKUdzwUezdgPqNa1jczju3Dn3d61OB6I0aEGsetqfgFmju7uZVwyoGsy0W9WzeffdxkxZQtnMLnnND4cbciec80V1338t4j/wChbfFcRRK2kyo2lMBrR7LGxl7rb/FRWNiBewi+vfPendu0JDG5XNkjfDeNimmrLW1wqUYRK0Sc25Mzu3cFkqZh7L78jvHzSdHKObF0QdA/OeVMF5/0q/x2E6ymW79QeBGiqujNEh9ZxsadFw5OqOFP4FyrXZmt58DEnwTc03OpknmTJ+K6ovyuB4EHyK6ZQcdGk+Cdbs928tbzN/IXSLLZwaDDWkZmiCQAQO+N3JTaOYXAZwmBMWULADNMZXRAJNpOUAxN93qpwwbvwA6aE/Vdmh5rWTnWY3MkZMzW5g091rE6qDiGmDZgF7wFKds63sev6qDiqTspimB5yPXvWqKcFHiqgDwc4HtSdwEHwnh3p7Y4s20JpxJcBIs15gwAIY4yTzAsntis0vHOPmmZe0qvcaZrxa8d5suGufms9pE7ssxKc6sxFiDbQfJyYexzHHLTBsLnN8jqlIvJZhinRv3/AKq42H934qoxTXkCWD/Md3NXOxhFPcO4buaYp7Kz6J0IhdITZiIAhKhAAhCEACEJJQApWX6S4ttN8wC4gRMT6gT5rTF6wnT1jusa4eyLGxt36/JUnna8dkxxnkrcViS90kD9PFZzbGDNFhfTqFjR/wBMkxJ3MO6eCtaG0Bo8EH8Tbg7pUHbeyhicuWqGBvuuaYJ3kwvOxnL7n5GdZJKPpMzg+mtem8FsyOLpnu7vBPbO6TTXdVrtc4kmIM9WDqQN571Z4b+H+Y3xFIeDloaH8PcO5oz1gHWlzSTMflgfEpqdulzhLv4I9aXqYmHxDXsD2EOadCP3ZOUqFSoYptED2qr7U2/7j3DzVxs/orgcMIDXVSTMOJyk8S3RTmbLdVM1OywezTa0hgHIapaOnlOXo5KO5JclTs7Z4Dj1LTVqGz67ha25sbhwFle4fo9Bz1HOc/eSG2/lBsArChTawQ1sf9jk44zu/wAhXUp0ca+ZcsVnc5cIzu3MPFMy4QNxeG87NG83VLsao3tNLGm5AvJF+SvNt0C5hAY47wA3iL96rNkbGdcvblNzlIIPHenvBh5J2J2O2qQclRsXGWI+PyUSrsAiYdUPNjT5XV/h8JAAh/MP/VSOoO41B4t+qylCMvcsl1JroyJ2VVEQ1x49jX/Mkw2yHjrfs3g1CwuNgPs54nfPoFsP6O78T/MfVNVKTt5efEfVZf6er4Lfcn8mGxTKjQd0ePndM4LBF0FzjcAwT7WoDrcle7V2Y6HGxiDfW43aqs2Xhvyngb6kakToLi3ctFVXFcJFHKTfLNDgsKGNEsdfeHce4j5qSxjZAl4Jgfu6jYan3vHP/lT21I9/zb80vLOS4HChoJLn/H5qJimtP4jY6wJUrM8++3zCZrPMGXcsoJ+CEvkEZrHtOaMhdZ5gEg+yb8hqeSkYDF5xTBHs8N9gPko20acXcXD2hmGpMGBBOhsD3KZsellIBkHgAZ8x4ph+0qvcXtGsOEcte9PnFD83iI+aSk4DUzf3gfmE4941t5folcmmCuxDmwZZrvtN960GxB9i20Kpe9p97yE+mVXOyh9nqTffqt6XyUn0TUIQmzEEIQgAQhCABCEIAE3VohwhwBHehCAKiv0TouMhuU91kwehlLvQhUdcZdolSa6Z1T6HUgdSplHo/TbulCFH24LpInfJ+SbTwbG6NHkE51Y4BCFcqLkHBLlHBCFIBCC1CEAcmkOA8kdSOAQhRgBOobwCOobwHkhCMIBRRHAeQXNTDNdq0HwQhGAGv6tp/hCT+q2cPVIhV2r4JywGy2cEp2Yzh6pEI2R+AyxDsekdabTzEpBsakDIaByQhS4oMs6/qxvek/qxvehCr9uPwG5ijZje9SaVINEBIhWUEugbbHEIQrEAhCE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11408">
            <a:off x="595003" y="2605174"/>
            <a:ext cx="2171700" cy="2105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0">
                                          <p:val>
                                            <p:clrVal>
                                              <a:srgbClr val="33CCC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</p:bldLst>
  </p:timing>
</p:sld>
</file>

<file path=ppt/theme/theme1.xml><?xml version="1.0" encoding="utf-8"?>
<a:theme xmlns:a="http://schemas.openxmlformats.org/drawingml/2006/main" name="Тема2">
  <a:themeElements>
    <a:clrScheme name="Палитра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2_Палитр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7">
        <a:dk1>
          <a:srgbClr val="000000"/>
        </a:dk1>
        <a:lt1>
          <a:srgbClr val="99CC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CAE2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8">
        <a:dk1>
          <a:srgbClr val="000000"/>
        </a:dk1>
        <a:lt1>
          <a:srgbClr val="CC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E2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Тема2">
  <a:themeElements>
    <a:clrScheme name="Палитра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2_Палитр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7">
        <a:dk1>
          <a:srgbClr val="000000"/>
        </a:dk1>
        <a:lt1>
          <a:srgbClr val="99CC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CAE2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8">
        <a:dk1>
          <a:srgbClr val="000000"/>
        </a:dk1>
        <a:lt1>
          <a:srgbClr val="CC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E2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253</TotalTime>
  <Words>367</Words>
  <Application>Microsoft Office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</vt:lpstr>
      <vt:lpstr>Tahoma</vt:lpstr>
      <vt:lpstr>Trebuchet MS</vt:lpstr>
      <vt:lpstr>Wingdings</vt:lpstr>
      <vt:lpstr>Wingdings 2</vt:lpstr>
      <vt:lpstr>Wingdings 3</vt:lpstr>
      <vt:lpstr>Тема2</vt:lpstr>
      <vt:lpstr>Оформление по умолчанию</vt:lpstr>
      <vt:lpstr>1_Тема2</vt:lpstr>
      <vt:lpstr>1_Оформление по умолчанию</vt:lpstr>
      <vt:lpstr>Аспект</vt:lpstr>
      <vt:lpstr>Презентация PowerPoint</vt:lpstr>
      <vt:lpstr>Презентация PowerPoint</vt:lpstr>
      <vt:lpstr>Для чого потрібні відсотки?</vt:lpstr>
      <vt:lpstr>Знання про відсотки потрібні в різних сферах діяльності людини, особливо - у фінансовій. </vt:lpstr>
      <vt:lpstr>Презентация PowerPoint</vt:lpstr>
      <vt:lpstr>Відсотки</vt:lpstr>
      <vt:lpstr>Задачі на знаходження числа за його відсотками</vt:lpstr>
      <vt:lpstr>Знайдіть число, 60% якого дорівнює 90.</vt:lpstr>
      <vt:lpstr>Задачі на знаходження відсотка від числа Знайдіть 1% від 200.</vt:lpstr>
      <vt:lpstr>Задачі на знаходження відсотка від числа.  </vt:lpstr>
      <vt:lpstr>Задачі на знаходження відсоткового відношення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30</cp:revision>
  <dcterms:modified xsi:type="dcterms:W3CDTF">2021-01-28T20:15:51Z</dcterms:modified>
</cp:coreProperties>
</file>