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9144000" cy="5143500" type="screen16x9"/>
  <p:notesSz cx="6858000" cy="9144000"/>
  <p:embeddedFontLst>
    <p:embeddedFont>
      <p:font typeface="Lobster" charset="-52"/>
      <p:regular r:id="rId26"/>
    </p:embeddedFont>
    <p:embeddedFont>
      <p:font typeface="Verdana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510">
          <p15:clr>
            <a:srgbClr val="A4A3A4"/>
          </p15:clr>
        </p15:guide>
        <p15:guide id="2" pos="2880">
          <p15:clr>
            <a:srgbClr val="A4A3A4"/>
          </p15:clr>
        </p15:guide>
        <p15:guide id="3" pos="57">
          <p15:clr>
            <a:srgbClr val="9AA0A6"/>
          </p15:clr>
        </p15:guide>
        <p15:guide id="4" pos="56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7EB"/>
    <a:srgbClr val="C0F2DE"/>
    <a:srgbClr val="E3F9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90" y="-564"/>
      </p:cViewPr>
      <p:guideLst>
        <p:guide orient="horz" pos="1510"/>
        <p:guide pos="2880"/>
        <p:guide pos="57"/>
        <p:guide pos="5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94c9c17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94c9c17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94c9c17ec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94c9c17ec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94c9c17ec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94c9c17ec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94c9c17e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94c9c17e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94c9c17e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94c9c17e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94c9c17e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894c9c17e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94c9c17e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94c9c17e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94c9c17ec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94c9c17ec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04fd387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a04fd387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04fd38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a04fd387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a04fd387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a04fd387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94c9c17ec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94c9c17ec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94c9c17ec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94c9c17ec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894c9c17e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894c9c17e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94c9c17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894c9c17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94c9c17e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94c9c17e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94c9c17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94c9c17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94c9c17e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94c9c17e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94c9c17ec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94c9c17ec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94c9c17e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94c9c17e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94c9c17e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94c9c17e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81%D0%B5%D1%83%D0%BA%D1%80%D0%B0%D1%97%D0%BD%D1%81%D1%8C%D0%BA%D0%B0_%D0%BB%D1%96%D1%82%D0%B5%D1%80%D0%B0%D1%82%D1%83%D1%80%D0%BD%D0%BE-%D0%BC%D0%B8%D1%81%D1%82%D0%B5%D1%86%D1%8C%D0%BA%D0%B0_%D0%BF%D1%80%D0%B5%D0%BC%D1%96%D1%8F_%D1%96%D0%BC%D0%B5%D0%BD%D1%96_%D0%91%D1%80%D0%B0%D1%82%D1%96%D0%B2_%D0%91%D0%BE%D0%B3%D0%B4%D0%B0%D0%BD%D0%B0_%D1%82%D0%B0_%D0%9B%D0%B5%D0%B2%D0%BA%D0%B0_%D0%9B%D0%B5%D0%BF%D0%BA%D0%B8%D1%85" TargetMode="External"/><Relationship Id="rId3" Type="http://schemas.openxmlformats.org/officeDocument/2006/relationships/hyperlink" Target="https://uk.wikipedia.org/wiki/%D0%9F%D0%BE%D0%B5%D1%82" TargetMode="External"/><Relationship Id="rId7" Type="http://schemas.openxmlformats.org/officeDocument/2006/relationships/hyperlink" Target="https://uk.wikipedia.org/wiki/1995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9D%D0%B0%D1%86%D1%96%D0%BE%D0%BD%D0%B0%D0%BB%D1%8C%D0%BD%D0%B0_%D1%81%D0%BF%D1%96%D0%BB%D0%BA%D0%B0_%D0%BF%D0%B8%D1%81%D1%8C%D0%BC%D0%B5%D0%BD%D0%BD%D0%B8%D0%BA%D1%96%D0%B2_%D0%A3%D0%BA%D1%80%D0%B0%D1%97%D0%BD%D0%B8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uk.wikipedia.org/wiki/%D0%93%D1%80%D0%BE%D0%BC%D0%B0%D0%B4%D1%81%D1%8C%D0%BA%D0%B8%D0%B9_%D0%B4%D1%96%D1%8F%D1%87" TargetMode="External"/><Relationship Id="rId10" Type="http://schemas.openxmlformats.org/officeDocument/2006/relationships/hyperlink" Target="https://uk.wikipedia.org/wiki/2006" TargetMode="External"/><Relationship Id="rId4" Type="http://schemas.openxmlformats.org/officeDocument/2006/relationships/hyperlink" Target="https://uk.wikipedia.org/wiki/%D0%96%D1%83%D1%80%D0%BD%D0%B0%D0%BB%D1%96%D1%81%D1%82" TargetMode="External"/><Relationship Id="rId9" Type="http://schemas.openxmlformats.org/officeDocument/2006/relationships/hyperlink" Target="https://uk.wikipedia.org/wiki/200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48" TargetMode="External"/><Relationship Id="rId3" Type="http://schemas.openxmlformats.org/officeDocument/2006/relationships/hyperlink" Target="https://uk.wikipedia.org/wiki/1_%D0%B3%D1%80%D1%83%D0%B4%D0%BD%D1%8F" TargetMode="External"/><Relationship Id="rId7" Type="http://schemas.openxmlformats.org/officeDocument/2006/relationships/hyperlink" Target="https://uk.wikipedia.org/wiki/%D0%A2%D0%B5%D1%80%D0%BD%D0%BE%D0%BF%D1%96%D0%BB%D1%8C%D1%81%D1%8C%D0%BA%D0%B0_%D0%BE%D0%B1%D0%BB%D0%B0%D1%81%D1%82%D1%8C" TargetMode="External"/><Relationship Id="rId12" Type="http://schemas.openxmlformats.org/officeDocument/2006/relationships/hyperlink" Target="https://uk.wikipedia.org/wiki/195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uk.wikipedia.org/wiki/%D0%A8%D1%83%D0%BC%D1%81%D1%8C%D0%BA%D0%B8%D0%B9_%D1%80%D0%B0%D0%B9%D0%BE%D0%BD" TargetMode="External"/><Relationship Id="rId11" Type="http://schemas.openxmlformats.org/officeDocument/2006/relationships/hyperlink" Target="https://uk.wikipedia.org/wiki/1949" TargetMode="External"/><Relationship Id="rId5" Type="http://schemas.openxmlformats.org/officeDocument/2006/relationships/hyperlink" Target="https://uk.wikipedia.org/wiki/%D0%A0%D0%B0%D0%B4%D0%BE%D1%88%D1%96%D0%B2%D0%BA%D0%B0_(%D0%A8%D1%83%D0%BC%D1%81%D1%8C%D0%BA%D0%B8%D0%B9_%D1%80%D0%B0%D0%B9%D0%BE%D0%BD)" TargetMode="External"/><Relationship Id="rId10" Type="http://schemas.openxmlformats.org/officeDocument/2006/relationships/hyperlink" Target="https://uk.wikipedia.org/wiki/%D0%A1%D0%B8%D0%B1%D1%96%D1%80" TargetMode="External"/><Relationship Id="rId4" Type="http://schemas.openxmlformats.org/officeDocument/2006/relationships/hyperlink" Target="https://uk.wikipedia.org/wiki/1930" TargetMode="External"/><Relationship Id="rId9" Type="http://schemas.openxmlformats.org/officeDocument/2006/relationships/hyperlink" Target="https://uk.wikipedia.org/wiki/%D0%9A%D1%80%D0%B5%D0%BC%D0%B5%D0%BD%D0%B5%D1%86%D1%8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B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5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latin typeface="Lobster"/>
                <a:ea typeface="Lobster"/>
                <a:cs typeface="Lobster"/>
                <a:sym typeface="Lobster"/>
              </a:rPr>
              <a:t>                         </a:t>
            </a: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uk-UA" dirty="0" smtClean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Урок літератури рідного краю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891336" y="1874949"/>
            <a:ext cx="7941768" cy="2697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-UA" sz="1800" dirty="0" smtClean="0">
                <a:solidFill>
                  <a:srgbClr val="0C343D"/>
                </a:solidFill>
                <a:highlight>
                  <a:srgbClr val="FFFFFF"/>
                </a:highlight>
                <a:latin typeface="Lobster" charset="-52"/>
                <a:ea typeface="Times New Roman"/>
                <a:cs typeface="Times New Roman"/>
                <a:sym typeface="Times New Roman"/>
              </a:rPr>
              <a:t>Мета:</a:t>
            </a:r>
            <a:r>
              <a:rPr lang="uk-UA" sz="1800" dirty="0" smtClean="0">
                <a:solidFill>
                  <a:srgbClr val="0C343D"/>
                </a:solidFill>
                <a:highlight>
                  <a:srgbClr val="FFFFFF"/>
                </a:highlight>
                <a:latin typeface="Lobster" charset="-52"/>
                <a:ea typeface="Times New Roman"/>
                <a:cs typeface="Times New Roman"/>
                <a:sym typeface="Times New Roman"/>
              </a:rPr>
              <a:t> поглибити знання учнів з літератури рідного краю; розвивати вміння аналізувати твори, увагу та мислення,</a:t>
            </a:r>
            <a:r>
              <a:rPr lang="en-US" sz="1800" dirty="0" smtClean="0">
                <a:solidFill>
                  <a:srgbClr val="0C343D"/>
                </a:solidFill>
                <a:highlight>
                  <a:srgbClr val="FFFFFF"/>
                </a:highlight>
                <a:latin typeface="Lobster" charset="-52"/>
                <a:ea typeface="Times New Roman"/>
                <a:cs typeface="Times New Roman"/>
                <a:sym typeface="Times New Roman"/>
              </a:rPr>
              <a:t>; </a:t>
            </a:r>
            <a:r>
              <a:rPr lang="uk-UA" sz="1800" dirty="0" smtClean="0">
                <a:solidFill>
                  <a:srgbClr val="0C343D"/>
                </a:solidFill>
                <a:highlight>
                  <a:srgbClr val="FFFFFF"/>
                </a:highlight>
                <a:latin typeface="Lobster" charset="-52"/>
                <a:ea typeface="Times New Roman"/>
                <a:cs typeface="Times New Roman"/>
                <a:sym typeface="Times New Roman"/>
              </a:rPr>
              <a:t>виховувати високі моральні якості українця-патріота, почуття гордості за відданих народові українських митців</a:t>
            </a:r>
            <a:r>
              <a:rPr lang="uk-UA" sz="1800" dirty="0" smtClean="0">
                <a:solidFill>
                  <a:srgbClr val="0C343D"/>
                </a:solidFill>
                <a:highlight>
                  <a:srgbClr val="FFFFFF"/>
                </a:highlight>
                <a:latin typeface="Lobster" charset="-52"/>
                <a:ea typeface="Times New Roman"/>
                <a:cs typeface="Times New Roman"/>
                <a:sym typeface="Times New Roman"/>
              </a:rPr>
              <a:t>.</a:t>
            </a:r>
            <a:endParaRPr lang="uk-UA" sz="1800" dirty="0">
              <a:solidFill>
                <a:srgbClr val="0C343D"/>
              </a:solidFill>
              <a:highlight>
                <a:srgbClr val="FFFFFF"/>
              </a:highlight>
              <a:latin typeface="Lobster" charset="-52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Г</a:t>
            </a:r>
            <a:r>
              <a:rPr lang="uk" sz="180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ригорій Радошівський -</a:t>
            </a:r>
            <a:r>
              <a:rPr lang="uk" sz="1800">
                <a:solidFill>
                  <a:srgbClr val="808080"/>
                </a:solidFill>
                <a:highlight>
                  <a:srgbClr val="FFFFFF"/>
                </a:highlight>
              </a:rPr>
              <a:t> </a:t>
            </a:r>
            <a:r>
              <a:rPr lang="uk" sz="180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політв’язень, </a:t>
            </a:r>
            <a:r>
              <a:rPr lang="uk" sz="180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поет і журналіст</a:t>
            </a:r>
            <a:endParaRPr sz="180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2"/>
          </p:nvPr>
        </p:nvSpPr>
        <p:spPr>
          <a:xfrm>
            <a:off x="4832400" y="12115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50" b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Б</a:t>
            </a:r>
            <a:r>
              <a:rPr lang="uk" b="1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аран Григорій Якович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 (псевдонім — </a:t>
            </a:r>
            <a:r>
              <a:rPr lang="uk" i="1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Радошівський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; український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поет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,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журналіст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,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громадський діяч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. Член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Національної спілки письменників України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(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1995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). Лауреат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премії ім. Братів Лепких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(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2002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).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2006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року за вагомий особистий внесок у національне та державне відродження України, самовідданість у боротьбі за утвердження ідеалів свободи і незалежності, активну громадську діяльність отримав Орден «За заслуги» ІІІ ступеня.</a:t>
            </a:r>
            <a:endParaRPr>
              <a:solidFill>
                <a:srgbClr val="0C343D"/>
              </a:solidFill>
              <a:highlight>
                <a:srgbClr val="F3F3F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500"/>
              </a:spcBef>
              <a:spcAft>
                <a:spcPts val="1600"/>
              </a:spcAft>
              <a:buNone/>
            </a:pPr>
            <a:endParaRPr>
              <a:solidFill>
                <a:srgbClr val="0C343D"/>
              </a:solidFill>
              <a:highlight>
                <a:srgbClr val="D0E0E3"/>
              </a:highlight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19350" y="1541450"/>
            <a:ext cx="1905000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obster"/>
                <a:ea typeface="Lobster"/>
                <a:cs typeface="Lobster"/>
                <a:sym typeface="Lobster"/>
              </a:rPr>
              <a:t>                  </a:t>
            </a: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За любов до України- покарання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Гавкотом озвалися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вранці голоси.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Хлопці, от і сталося –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оточили пси!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...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Знов окови клацнули,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руки їх несуть.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Травень. День тринадцятий...</a:t>
            </a:r>
            <a:endParaRPr sz="1800" i="1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 i="1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Я іду на суд.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"/>
          </p:nvPr>
        </p:nvSpPr>
        <p:spPr>
          <a:xfrm>
            <a:off x="4832400" y="12779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sz="1050">
                <a:solidFill>
                  <a:srgbClr val="000000"/>
                </a:solidFill>
                <a:highlight>
                  <a:srgbClr val="F3F3F3"/>
                </a:highlight>
              </a:rPr>
              <a:t> 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Народився </a:t>
            </a:r>
            <a:r>
              <a:rPr lang="uk" u="sng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 грудня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1930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, с.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Радошівка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, нині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Шумського району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Тернопільської області</a:t>
            </a:r>
            <a:r>
              <a:rPr lang="uk">
                <a:solidFill>
                  <a:srgbClr val="0C343D"/>
                </a:solidFill>
                <a:highlight>
                  <a:srgbClr val="F3F3F3"/>
                </a:highlight>
                <a:latin typeface="Lobster"/>
                <a:ea typeface="Lobster"/>
                <a:cs typeface="Lobster"/>
                <a:sym typeface="Lobster"/>
              </a:rPr>
              <a:t> (звідси і походження псевдоніма)</a:t>
            </a:r>
            <a:endParaRPr>
              <a:solidFill>
                <a:srgbClr val="0C343D"/>
              </a:solidFill>
              <a:highlight>
                <a:srgbClr val="F3F3F3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1948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, будучи учнем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9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Кременецької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школи, репресований; ув'язнення відбував у 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10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Сибіру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(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11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1949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—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uFill>
                  <a:noFill/>
                </a:uFill>
                <a:latin typeface="Lobster"/>
                <a:ea typeface="Lobster"/>
                <a:cs typeface="Lobster"/>
                <a:sym typeface="Lobster"/>
                <a:hlinkClick r:id="rId1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1956</a:t>
            </a: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).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У вісімнадцять років за вірші, розпочату повість „Лихоліття” і щоденник, де висловлював свою любов до України, засудили до вищої міри покарання (розстрілу).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300" y="2"/>
            <a:ext cx="6853074" cy="51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Думка про рідну землю допомогла вижити 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479272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Згодом, в зв’язку з указом від 25 травня 1947 року про відміну смертної кари, засуджено на 25 років концтаборів та 5 років позбавлення громадських прав після відбуття покарання</a:t>
            </a:r>
            <a:r>
              <a:rPr lang="uk" sz="1000">
                <a:solidFill>
                  <a:srgbClr val="0C343D"/>
                </a:solidFill>
                <a:highlight>
                  <a:srgbClr val="FFFFFF"/>
                </a:highlight>
              </a:rPr>
              <a:t>.</a:t>
            </a:r>
            <a:endParaRPr sz="1000">
              <a:solidFill>
                <a:srgbClr val="0C343D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Присняться кроки довкола хати...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То ходить батько, то ходить мати,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то ходить літо, то ходить осінь.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Кого чекають на цім порозі?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Зітхає вітер, зітхає докір...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Тебе чекають.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Не тихнуть кроки.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83" y="1460527"/>
            <a:ext cx="3592501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Істинний патріот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10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Друкувався в журналі „Жовтень” (тепер „Дзвін”, деякий час був його редактором). У збірнику „Яблуневий цвіт” названого журналу, куди ввійшло найбільше віршів Г.Радошівського (17), були поміщені і поезії І.Гнатюка. „Тоді відбулась третя наша зустріч десь наприкінці шістдесятих років у моїй Бориславській домівці, - згадує останній. – Здається, тоді побачила світ його поки що єдина поетична книжка „Квіти на постаментах” (1965р.)”. Пізніше, за часів незалежності, вийшли поетична збірка „Біль перебитого крила” (1994), за яку у 1995р. було зачислено до Спілки письменників України; поема „Мальви прийдуть на поклін” (Сповідь у дзвонах і шаблях) (1995р.); збірка „Підпалені присмерки” (1999р.); збірка „В гучнім оркестрі завірюх” (2001р.).</a:t>
            </a:r>
            <a:endParaRPr sz="110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4832400" y="12001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У 1963 році  Григорій Баран опинився у Зборові. З тих пір його поетичний доробок розкиданий на сторінках місцевої районки, де іноді з’являлись оповіді про минувшину Зборова та околиць, оживав спомин про славетну битву під Зборовом, воскресали в легендах Верхостав і Білий берег.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Не раз представники радянської влади пропонували Григорію Радошівському офіційно відмовитись від національних ідей, пропонуючи і вигідну посаду, і житло. Проте поет, як істинний патріот, не піддався і витримав всі випробування</a:t>
            </a:r>
            <a:r>
              <a:rPr lang="uk" sz="1000">
                <a:solidFill>
                  <a:srgbClr val="0C343D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769" y="3324528"/>
            <a:ext cx="2466975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Триєдиний комплекс козацької слави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5E6D8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Та найближчою і найбажанішою для нього була думка увічнення пам’яті про славетні події серпня 1649р. під Зборовом, аби піднести на належний за своїм значенням рівень міста козацької слави в історичному вимірі України і Європи. Це стало можливим лише з першим подихом вітру перемін, що розбудив віками знедолений народ. І тоді Григорій Якович, як міг, забив у свої дзвони, пробуджуючи думки, свідомість, нашу історичну пам’ять. Довгою була дорога до створення музею „Зборівська битва”, та, незважаючи на перешкоди, він ішов до мети. І першою справою становлення триєдиного комплексу історичної слави Зборова стало відновлення козацької могили.</a:t>
            </a:r>
            <a:endParaRPr dirty="0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5E6D8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024" y="280332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287" y="1117919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latin typeface="Lobster"/>
                <a:ea typeface="Lobster"/>
                <a:cs typeface="Lobster"/>
                <a:sym typeface="Lobster"/>
              </a:rPr>
              <a:t>“</a:t>
            </a:r>
            <a:r>
              <a:rPr lang="uk" sz="240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Мальви прийдуть на поклін” - поема про  козацькі часи</a:t>
            </a:r>
            <a:endParaRPr sz="240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2"/>
          </p:nvPr>
        </p:nvSpPr>
        <p:spPr>
          <a:xfrm>
            <a:off x="5179872" y="1289304"/>
            <a:ext cx="3625800" cy="3476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Якщо до Зборова приїдете коли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(в попутній навіть трапиться потребі),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то в світлих обрисів спитайте про вали,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про гаті запитайте і про греблі…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До Стрипи-річки, до джерел прийдіть –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своє чоло вмивали в них століття.</a:t>
            </a:r>
            <a:endParaRPr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                                     Г ригорій Радошівський</a:t>
            </a:r>
            <a:endParaRPr dirty="0"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16" y="1298448"/>
            <a:ext cx="4768622" cy="352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Високохудожній твір про верхоставців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>
                <a:solidFill>
                  <a:srgbClr val="80808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“Цінність поеми «Мальви прийдуть на поклін» у тому, що це насамперед – високохудожній твір, який виразно окреслив індивідуальний стиль поета Григорія Радошівського; при тому це мистецьке втілення історичних подій XVII століття, змальованих мозаїчно, яскраво, з глибоким підтекстом і знанням як історичних деталей, нюансів, так і події Зборівської битви 1649 року в цілому.  Автор робить верхоставців-зборівчан нашими сучасниками, а сучасного читача на хвилі поетичної наснаги переносить у ті буремні часи”,- написала Леся Білик у літературній статті про поета-патріота.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396" y="115247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8296" y="2954489"/>
            <a:ext cx="2409825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800">
                <a:solidFill>
                  <a:srgbClr val="80808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“Григорій Радошівський увічнив «крицевими різцями» поетичного слова козацьку історію Зборівщини, на полях якої відбулася велика історична битва 1649 року. Наполегливо, із забуття, з-під гусениць бульдозерів (у буквальному розумінні!) вихоплював він козацьку славу краю. </a:t>
            </a:r>
            <a:endParaRPr sz="18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3950"/>
            <a:ext cx="2628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000" y="2992463"/>
            <a:ext cx="3105150" cy="14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title"/>
          </p:nvPr>
        </p:nvSpPr>
        <p:spPr>
          <a:xfrm>
            <a:off x="275124" y="23118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latin typeface="Lobster"/>
                <a:ea typeface="Lobster"/>
                <a:cs typeface="Lobster"/>
                <a:sym typeface="Lobster"/>
              </a:rPr>
              <a:t>                             </a:t>
            </a:r>
            <a:r>
              <a:rPr lang="uk" dirty="0">
                <a:solidFill>
                  <a:srgbClr val="134F5C"/>
                </a:solidFill>
                <a:latin typeface="Lobster"/>
                <a:ea typeface="Lobster"/>
                <a:cs typeface="Lobster"/>
                <a:sym typeface="Lobster"/>
              </a:rPr>
              <a:t> Звитяга міста возвеличена у слові</a:t>
            </a:r>
            <a:endParaRPr dirty="0">
              <a:solidFill>
                <a:srgbClr val="134F5C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body" idx="2"/>
          </p:nvPr>
        </p:nvSpPr>
        <p:spPr>
          <a:xfrm>
            <a:off x="4521504" y="841579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80808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Нема малого – є Батьківщина; нема провінції – є Україна з багатющою історією звитяг малих і великих міст, сіл, селищ. Таке прочитуємо у вірші «На Зборівськім шляху». «Сповиті небом України» – наче стягом, усі, хто народився на цій землі. До їх синівської совісті і промовляє поет у різьблених своїх віршах. Та найбільш сконцентроване чуття ліричного «я» Григорія Радошівського у поемі «Мальви прийдуть на поклін».(Л.П.Білик).</a:t>
            </a:r>
            <a:endParaRPr sz="1800" dirty="0"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94" name="Google Shape;194;p30"/>
          <p:cNvSpPr/>
          <p:nvPr/>
        </p:nvSpPr>
        <p:spPr>
          <a:xfrm>
            <a:off x="1876775" y="3348525"/>
            <a:ext cx="19050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195" name="Google Shape;195;p30"/>
          <p:cNvSpPr/>
          <p:nvPr/>
        </p:nvSpPr>
        <p:spPr>
          <a:xfrm>
            <a:off x="152403" y="1170125"/>
            <a:ext cx="2466975" cy="1857375"/>
          </a:xfrm>
          <a:prstGeom prst="rect">
            <a:avLst/>
          </a:prstGeom>
          <a:noFill/>
          <a:ln>
            <a:noFill/>
          </a:ln>
        </p:spPr>
      </p:sp>
      <p:pic>
        <p:nvPicPr>
          <p:cNvPr id="196" name="Google Shape;19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83" y="923225"/>
            <a:ext cx="24669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4163" y="3019341"/>
            <a:ext cx="1872063" cy="1572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-1651250" y="535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 dirty="0">
                <a:solidFill>
                  <a:schemeClr val="dk2"/>
                </a:solidFill>
              </a:rPr>
              <a:t>                                                       </a:t>
            </a:r>
            <a:r>
              <a:rPr lang="uk" sz="2400" dirty="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 sz="2400" dirty="0">
                <a:solidFill>
                  <a:srgbClr val="0000FF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          </a:t>
            </a:r>
            <a:r>
              <a:rPr lang="uk" sz="2400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Місто поетів та козацької звитяги</a:t>
            </a:r>
            <a:endParaRPr sz="2400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8472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chemeClr val="dk1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 прадавніх часів наш український народ  живе на власній благословенній землі, працює на ній, захищає її, оспівує її і свою любов до неї у слові – щирому та  палкому,  барвистому та  мелодійному.</a:t>
            </a:r>
            <a:endParaRPr sz="1800" dirty="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648" y="1578194"/>
            <a:ext cx="3428600" cy="28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      Білий берег озивається з легенд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04" name="Google Shape;204;p31"/>
          <p:cNvSpPr txBox="1">
            <a:spLocks noGrp="1"/>
          </p:cNvSpPr>
          <p:nvPr>
            <p:ph type="body" idx="2"/>
          </p:nvPr>
        </p:nvSpPr>
        <p:spPr>
          <a:xfrm>
            <a:off x="5175504" y="1143331"/>
            <a:ext cx="3968496" cy="2386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000" dirty="0">
                <a:solidFill>
                  <a:srgbClr val="5E6D81"/>
                </a:solidFill>
                <a:highlight>
                  <a:srgbClr val="FFFFFF"/>
                </a:highlight>
              </a:rPr>
              <a:t> </a:t>
            </a:r>
            <a:r>
              <a:rPr lang="uk" sz="1000" i="1" dirty="0">
                <a:solidFill>
                  <a:srgbClr val="5E6D81"/>
                </a:solidFill>
                <a:highlight>
                  <a:srgbClr val="FFFFFF"/>
                </a:highlight>
              </a:rPr>
              <a:t> </a:t>
            </a:r>
            <a:r>
              <a:rPr lang="uk" sz="1800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Як будете у Зборові коли,</a:t>
            </a:r>
            <a:endParaRPr sz="1800"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вас обрій стріне,</a:t>
            </a:r>
            <a:endParaRPr sz="1800"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скупаний в озерах,</a:t>
            </a:r>
            <a:endParaRPr sz="1800"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 легенди відгукнеться Білий берег –</a:t>
            </a:r>
            <a:endParaRPr sz="1800"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спитайте про джерела і вали</a:t>
            </a:r>
            <a:r>
              <a:rPr lang="uk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.</a:t>
            </a:r>
            <a:endParaRPr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" i="1" dirty="0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                                        Г ригорій Радошівський</a:t>
            </a:r>
            <a:endParaRPr i="1" dirty="0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2964" y="3651271"/>
            <a:ext cx="34290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025" y="2151396"/>
            <a:ext cx="272415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6597" y="1097611"/>
            <a:ext cx="246697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           Земля Козацька на планеті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Так поетично і патріотично називає Григорій Якович рідний край :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Є земля Козацька на планеті,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є в ній поколінь жертовні стоси.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Ти у тиші, мабуть, не догледів: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вишні зорям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 dirty="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Витирають сльози.</a:t>
            </a:r>
            <a:endParaRPr sz="1800" dirty="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15" name="Google Shape;21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187" y="1142111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246" y="319182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 Великий син українського народу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Але треба ще багато зробити...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Довго іти нам,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Ступаю швидше.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Важко з вітром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у ногу йти.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Знову підслухав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майбутні вірші,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щось перешіптує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з віршів тих.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Вечір друкує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у небі зорі,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місяць уже заголовком ліг.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Ой зачекались в порі суровій!</a:t>
            </a:r>
            <a:endParaRPr i="1"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 i="1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Тане, розтане нарешті сніг...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23" name="Google Shape;223;p33"/>
          <p:cNvSpPr txBox="1">
            <a:spLocks noGrp="1"/>
          </p:cNvSpPr>
          <p:nvPr>
            <p:ph type="body" idx="2"/>
          </p:nvPr>
        </p:nvSpPr>
        <p:spPr>
          <a:xfrm>
            <a:off x="4880025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Григорій Радошівський (Баран) був біля витоків виникнення перших громадсько-політичних об’єднань в Україні. Він обирався делегатом Установчих з’їздів Всеукраїнського історико-просвітницького товариства „Меморіал”, Народного Руху України, першої конференції Всеукраїнського товариства української мови ім. Т.Шевченка</a:t>
            </a:r>
            <a:r>
              <a:rPr lang="uk" sz="1000">
                <a:solidFill>
                  <a:srgbClr val="0C343D"/>
                </a:solidFill>
                <a:highlight>
                  <a:srgbClr val="FFFFFF"/>
                </a:highlight>
              </a:rPr>
              <a:t>.</a:t>
            </a:r>
            <a:endParaRPr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7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Lobster" charset="-52"/>
              </a:rPr>
              <a:t>Практичне застосування</a:t>
            </a:r>
            <a:endParaRPr lang="ru-RU" dirty="0">
              <a:latin typeface="Lobster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2484" y="1856233"/>
            <a:ext cx="4324308" cy="2414016"/>
          </a:xfrm>
        </p:spPr>
        <p:txBody>
          <a:bodyPr/>
          <a:lstStyle/>
          <a:p>
            <a:pPr algn="just">
              <a:buNone/>
            </a:pPr>
            <a:r>
              <a:rPr lang="uk-UA" sz="1800" dirty="0" smtClean="0">
                <a:latin typeface="Lobster" charset="-52"/>
              </a:rPr>
              <a:t>	Матеріали презентації можна використовувати на уроках літератури, годинах спілкування, у позакласній роботі</a:t>
            </a:r>
            <a:endParaRPr lang="ru-RU" sz="1800" dirty="0">
              <a:latin typeface="Lobster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5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obster"/>
                <a:ea typeface="Lobster"/>
                <a:cs typeface="Lobster"/>
                <a:sym typeface="Lobster"/>
              </a:rPr>
              <a:t>                         </a:t>
            </a: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Зборів літературний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832400" y="12257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Багата наша зборівська земля на талановитих людей. Серед них – письменники, поети, які прославили наш край та возвеличили  його в своїх поетичних та прозових  творах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Літературне дослідження  спрямоване  на популяризацію їхньої творчості. Це дасть можливість розширити знання підростаючого покоління про талановитих особистостей рідного краю.</a:t>
            </a:r>
            <a:endParaRPr>
              <a:solidFill>
                <a:srgbClr val="0C343D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C343D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29" y="1291500"/>
            <a:ext cx="3307250" cy="24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-94175" y="4745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Героїчна історія міста, закарбована у слові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Камінно сплять історії вітри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Під містом, де гриміла рать Богдана,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Де Прометей великої пори  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В огні й крові залізні рвав кайдани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І де мечем та літерами крови</a:t>
            </a:r>
            <a:endParaRPr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Літопис твій написано, Зборове!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Роман Завадович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171" y="3222100"/>
            <a:ext cx="25812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500" y="1118425"/>
            <a:ext cx="27241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r>
              <a:rPr lang="uk" sz="180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Роман Завадович - князь української дитячої літератури</a:t>
            </a:r>
            <a:endParaRPr sz="180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Творчий доробок нашого земляка Романа Завадовича ще й досі належно не оцінений.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Народився майбутній письменник у Славній на Зборівщині 18 грудня 1903 року. Минули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роки, і Роман зі Славної став відомою постаттю в українській літературі, поетом для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наймолодшого покоління рідного народу. 1937 рік завершив остаточне шукання творчого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шляху письменника. 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954" y="1015317"/>
            <a:ext cx="3044502" cy="3803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obster"/>
                <a:ea typeface="Lobster"/>
                <a:cs typeface="Lobster"/>
                <a:sym typeface="Lobster"/>
              </a:rPr>
              <a:t>             </a:t>
            </a: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Співпраця з “Малими друзями”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Він стає постійним і найактивнішим співробітником заснованого тоді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у Львові журналу для дітей « Малі друзі». Саме на сторінках цього журналу вперше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з</a:t>
            </a:r>
            <a:r>
              <a:rPr lang="uk" sz="1050">
                <a:solidFill>
                  <a:srgbClr val="0C343D"/>
                </a:solidFill>
                <a:highlight>
                  <a:srgbClr val="F8F9FA"/>
                </a:highlight>
                <a:latin typeface="Lobster"/>
                <a:ea typeface="Lobster"/>
                <a:cs typeface="Lobster"/>
                <a:sym typeface="Lobster"/>
              </a:rPr>
              <a:t>’</a:t>
            </a: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явилася постать Гномика-Ромтомтомика. Перше видання цієї книжки у Кракові стало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помітною подією. Твір зацікавив не тільки дітей, а й батьків та педагогів.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2737" y="2029350"/>
            <a:ext cx="28575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55950" y="245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Визнання та нагороди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latin typeface="Lobster"/>
                <a:ea typeface="Lobster"/>
                <a:cs typeface="Lobster"/>
                <a:sym typeface="Lobster"/>
              </a:rPr>
              <a:t>А згодом один за одним з'являються твори «Зимові царівни», «Хлопці з зеленого бору», «Чародійні музики», «Переполох» та багато інших.</a:t>
            </a:r>
            <a:endParaRPr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065" y="943877"/>
            <a:ext cx="3081528" cy="3948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0387" y="2245125"/>
            <a:ext cx="3483924" cy="22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-359825" y="437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latin typeface="Lobster"/>
                <a:ea typeface="Lobster"/>
                <a:cs typeface="Lobster"/>
                <a:sym typeface="Lobster"/>
              </a:rPr>
              <a:t>                              </a:t>
            </a:r>
            <a:r>
              <a:rPr lang="uk">
                <a:solidFill>
                  <a:srgbClr val="0C343D"/>
                </a:solidFill>
                <a:highlight>
                  <a:srgbClr val="EFEFEF"/>
                </a:highlight>
                <a:latin typeface="Lobster"/>
                <a:ea typeface="Lobster"/>
                <a:cs typeface="Lobster"/>
                <a:sym typeface="Lobster"/>
              </a:rPr>
              <a:t>Вірші, казки, п'єси</a:t>
            </a:r>
            <a:endParaRPr>
              <a:solidFill>
                <a:srgbClr val="0C343D"/>
              </a:solidFill>
              <a:highlight>
                <a:srgbClr val="EFEFE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5075925" y="11893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69900" lvl="0" indent="-469900" algn="ctr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Noto Sans Symbols"/>
              <a:buNone/>
            </a:pPr>
            <a:r>
              <a:rPr lang="uk" sz="1200" b="1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Автор виданих у Львові книг «Князь Марципан» (друге видання — Регенсбург-оселя, 1948), «Рицар Лесь», «Серед ангелів» (усі — 1924), «Казка про царевича Івана», (1925), «Через файку» (1927), «На дворі царя Гороха» (1935), «Живий страхопуд», «Покарані калатьки» (обидві — 1936), «Пісня про княжу Україну» (1938, друге видання — Краків, 1941), а також «Пригоди гномика Ромтомтомика» (Краків, 1940; Сідней, 1955; США, 1957; Торонто — Нью — Йорк, 1964; Чикаго, 1979), «Геть із чортиком», «Діва Марія допомогла» (обидві — Вінніпег, 1951), «Карпатський чарівник» (Чикаго, 1980) та інш</a:t>
            </a:r>
            <a:r>
              <a:rPr lang="uk" sz="1200" b="1">
                <a:solidFill>
                  <a:srgbClr val="0C343D"/>
                </a:solidFill>
                <a:latin typeface="Verdana"/>
                <a:ea typeface="Verdana"/>
                <a:cs typeface="Verdana"/>
                <a:sym typeface="Verdana"/>
              </a:rPr>
              <a:t>і</a:t>
            </a:r>
            <a:endParaRPr>
              <a:solidFill>
                <a:srgbClr val="0C343D"/>
              </a:solidFill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5" y="1258775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2850" y="3071150"/>
            <a:ext cx="14287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9950" y="2329900"/>
            <a:ext cx="1428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40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uk" sz="2400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Носій  справжньої української національної культури</a:t>
            </a:r>
            <a:endParaRPr sz="2400"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2"/>
          </p:nvPr>
        </p:nvSpPr>
        <p:spPr>
          <a:xfrm>
            <a:off x="4832400" y="119675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Доктор філософії Володимир Болюбаш так згадував про Р. Завадовича: « Він був  носієм справжньої української національної культури, її глибоким знавцем. Навколо нього було дуже сильне магнітне культурне поле, люди завжди тягнулися до нього».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uk">
                <a:solidFill>
                  <a:srgbClr val="0C343D"/>
                </a:solidFill>
                <a:latin typeface="Lobster"/>
                <a:ea typeface="Lobster"/>
                <a:cs typeface="Lobster"/>
                <a:sym typeface="Lobster"/>
              </a:rPr>
              <a:t>Письменник ішов за прикладом своїх попередників – змальовувати світ з кращого боку, пробуджувати любов і приязнь між людьми в родині, в громаді, в народі. Для письменника на першому місці завжди були Бог і церква, за ними йшли пошана до батьків, вірність своїй батьківщині.</a:t>
            </a:r>
            <a:endParaRPr>
              <a:solidFill>
                <a:srgbClr val="0C343D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4127" y="1197864"/>
            <a:ext cx="2259663" cy="369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1644</Words>
  <Application>Microsoft Office PowerPoint</Application>
  <PresentationFormat>Экран (16:9)</PresentationFormat>
  <Paragraphs>113</Paragraphs>
  <Slides>23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Lobster</vt:lpstr>
      <vt:lpstr>Times New Roman</vt:lpstr>
      <vt:lpstr>Verdana</vt:lpstr>
      <vt:lpstr>Noto Sans Symbols</vt:lpstr>
      <vt:lpstr>Simple Light</vt:lpstr>
      <vt:lpstr>                           Урок літератури рідного краю</vt:lpstr>
      <vt:lpstr>                                                                   Місто поетів та козацької звитяги</vt:lpstr>
      <vt:lpstr>                           Зборів літературний</vt:lpstr>
      <vt:lpstr>           Героїчна історія міста, закарбована у слові</vt:lpstr>
      <vt:lpstr>                        Роман Завадович - князь української дитячої літератури  </vt:lpstr>
      <vt:lpstr>             Співпраця з “Малими друзями”</vt:lpstr>
      <vt:lpstr>                             Визнання та нагороди</vt:lpstr>
      <vt:lpstr>                              Вірші, казки, п'єси</vt:lpstr>
      <vt:lpstr> Носій  справжньої української національної культури</vt:lpstr>
      <vt:lpstr>       Григорій Радошівський - політв’язень,  поет і журналіст</vt:lpstr>
      <vt:lpstr>                   За любов до України- покарання</vt:lpstr>
      <vt:lpstr>Слайд 12</vt:lpstr>
      <vt:lpstr>       Думка про рідну землю допомогла вижити </vt:lpstr>
      <vt:lpstr> Істинний патріот</vt:lpstr>
      <vt:lpstr>               Триєдиний комплекс козацької слави</vt:lpstr>
      <vt:lpstr>“Мальви прийдуть на поклін” - поема про  козацькі часи</vt:lpstr>
      <vt:lpstr>             Високохудожній твір про верхоставців</vt:lpstr>
      <vt:lpstr>Слайд 18</vt:lpstr>
      <vt:lpstr>                              Звитяга міста возвеличена у слові</vt:lpstr>
      <vt:lpstr>                     Білий берег озивається з легенд</vt:lpstr>
      <vt:lpstr>                          Земля Козацька на планеті</vt:lpstr>
      <vt:lpstr>                Великий син українського народу</vt:lpstr>
      <vt:lpstr>Практичне застосування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Урок літератури рідного краю</dc:title>
  <cp:lastModifiedBy>Галина</cp:lastModifiedBy>
  <cp:revision>2</cp:revision>
  <dcterms:modified xsi:type="dcterms:W3CDTF">2021-01-29T11:06:22Z</dcterms:modified>
</cp:coreProperties>
</file>