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83" r:id="rId3"/>
    <p:sldId id="284" r:id="rId4"/>
    <p:sldId id="285" r:id="rId5"/>
    <p:sldId id="259" r:id="rId6"/>
    <p:sldId id="286" r:id="rId7"/>
    <p:sldId id="287" r:id="rId8"/>
    <p:sldId id="289" r:id="rId9"/>
    <p:sldId id="290" r:id="rId10"/>
    <p:sldId id="279" r:id="rId11"/>
    <p:sldId id="280" r:id="rId12"/>
    <p:sldId id="265" r:id="rId13"/>
    <p:sldId id="263" r:id="rId14"/>
    <p:sldId id="291" r:id="rId15"/>
    <p:sldId id="281" r:id="rId16"/>
    <p:sldId id="292" r:id="rId17"/>
    <p:sldId id="294" r:id="rId18"/>
    <p:sldId id="268" r:id="rId19"/>
    <p:sldId id="293" r:id="rId20"/>
    <p:sldId id="276" r:id="rId2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99"/>
    <a:srgbClr val="99CCFF"/>
    <a:srgbClr val="99FF99"/>
    <a:srgbClr val="002A7C"/>
    <a:srgbClr val="002570"/>
    <a:srgbClr val="003295"/>
    <a:srgbClr val="002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353" autoAdjust="0"/>
  </p:normalViewPr>
  <p:slideViewPr>
    <p:cSldViewPr>
      <p:cViewPr varScale="1">
        <p:scale>
          <a:sx n="83" d="100"/>
          <a:sy n="83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EB8E9A-A77A-47B7-B723-C219F824D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Image" r:id="rId3" imgW="10438095" imgH="5980952" progId="">
                  <p:embed/>
                </p:oleObj>
              </mc:Choice>
              <mc:Fallback>
                <p:oleObj name="Image" r:id="rId3" imgW="10438095" imgH="598095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2371725"/>
                        <a:ext cx="91440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543B-B228-402B-99BC-40CF3D9F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BCB7-F922-4849-AC1A-B2138FF6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E865-E57D-4939-9DB2-CC2645BFF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7303-E06F-41E2-AAA6-28990409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9FBA-C453-4263-92B9-A00D75BE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7FC9-DBFA-4B9C-AA95-BB499F70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6A3A-A05A-4D0B-9A23-CCC27D86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34D3-141A-4EFC-801D-0519C84C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C256-93F3-4EEC-B0B1-12469AD1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5D4B-17AB-4179-AB11-5528CE6E7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75E6-C345-4A78-BFF4-80DE99CC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15" imgW="10387302" imgH="1205924" progId="">
                  <p:embed/>
                </p:oleObj>
              </mc:Choice>
              <mc:Fallback>
                <p:oleObj name="Image" r:id="rId15" imgW="10387302" imgH="120592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52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B1E2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6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8F89E2B-A8F2-4E1D-B714-FA7F9D31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7188" y="0"/>
            <a:ext cx="928687" cy="92868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7369" y="332656"/>
            <a:ext cx="704712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Презентація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досвіду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роботи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вчителя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історії</a:t>
            </a:r>
            <a:endParaRPr lang="ru-RU" sz="4000" b="1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>
              <a:defRPr/>
            </a:pP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Кузь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Тетяни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Георгіївни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endParaRPr lang="ru-RU" sz="40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14" y="2271648"/>
            <a:ext cx="3286881" cy="4325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Інтерактивні уроки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94" y="5165474"/>
            <a:ext cx="2352617" cy="176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69" y="1366698"/>
            <a:ext cx="2232069" cy="1674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87" y="1428402"/>
            <a:ext cx="2275718" cy="135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49405"/>
            <a:ext cx="248377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7932"/>
            <a:ext cx="2363757" cy="17728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3135772"/>
            <a:ext cx="2493018" cy="186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7" y="5373216"/>
            <a:ext cx="1979712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1226"/>
            <a:ext cx="2483772" cy="186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7" y="3339936"/>
            <a:ext cx="2539135" cy="181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7" y="1540608"/>
            <a:ext cx="2191334" cy="16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«Моя робота-моє покликання»    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2817680" cy="2113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62" y="1772816"/>
            <a:ext cx="2895435" cy="2171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932"/>
            <a:ext cx="2976331" cy="2232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80" y="1052736"/>
            <a:ext cx="3389982" cy="2062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15" y="3302949"/>
            <a:ext cx="3130647" cy="234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invGray">
          <a:xfrm>
            <a:off x="0" y="1524000"/>
            <a:ext cx="5643563" cy="2333625"/>
          </a:xfrm>
          <a:prstGeom prst="rightArrow">
            <a:avLst>
              <a:gd name="adj1" fmla="val 79306"/>
              <a:gd name="adj2" fmla="val 33588"/>
            </a:avLst>
          </a:prstGeom>
          <a:gradFill rotWithShape="1">
            <a:gsLst>
              <a:gs pos="0">
                <a:srgbClr val="00257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500063" y="3062288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2"/>
                </a:solidFill>
                <a:cs typeface="+mn-cs"/>
              </a:rPr>
              <a:t>“М</a:t>
            </a:r>
            <a:r>
              <a:rPr lang="en-US" b="1" dirty="0">
                <a:solidFill>
                  <a:schemeClr val="tx2"/>
                </a:solidFill>
                <a:cs typeface="+mn-cs"/>
              </a:rPr>
              <a:t>’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яч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 зі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словами”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28625" y="2428875"/>
            <a:ext cx="4071938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1500" b="1" dirty="0" err="1">
                <a:solidFill>
                  <a:schemeClr val="tx2"/>
                </a:solidFill>
                <a:cs typeface="+mn-cs"/>
              </a:rPr>
              <a:t>“Бачено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-небачено”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,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“Диктант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 для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шпигуна”</a:t>
            </a:r>
            <a:endParaRPr lang="en-US" sz="15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1857375"/>
            <a:ext cx="4038600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2"/>
                </a:solidFill>
                <a:cs typeface="+mn-cs"/>
              </a:rPr>
              <a:t>Понятійні диктанти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786438" y="2195513"/>
            <a:ext cx="2986087" cy="1233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Вивчення  основних  понять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invGray">
          <a:xfrm>
            <a:off x="0" y="4024313"/>
            <a:ext cx="5643563" cy="2333625"/>
          </a:xfrm>
          <a:prstGeom prst="rightArrow">
            <a:avLst>
              <a:gd name="adj1" fmla="val 79306"/>
              <a:gd name="adj2" fmla="val 33588"/>
            </a:avLst>
          </a:prstGeom>
          <a:solidFill>
            <a:srgbClr val="FF9999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576263" y="5562600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“Місткий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кошик”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576263" y="4929188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FF99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“Знайди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помилку”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500063" y="4357688"/>
            <a:ext cx="4038600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“Взнай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мене”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643563" y="4767263"/>
            <a:ext cx="3500437" cy="1233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Перевірка домашнього завдання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99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Методичні  прийоми</a:t>
            </a:r>
            <a:endParaRPr lang="en-US" b="1" dirty="0">
              <a:solidFill>
                <a:srgbClr val="FF99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79" y="3113881"/>
            <a:ext cx="19748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321300"/>
            <a:ext cx="2047875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AutoShape 13"/>
          <p:cNvSpPr>
            <a:spLocks noChangeArrowheads="1"/>
          </p:cNvSpPr>
          <p:nvPr/>
        </p:nvSpPr>
        <p:spPr bwMode="gray">
          <a:xfrm>
            <a:off x="838200" y="3581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gray">
          <a:xfrm>
            <a:off x="838200" y="3048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838200" y="25146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gray">
          <a:xfrm>
            <a:off x="6324600" y="3581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>
            <a:off x="6324600" y="3048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gray">
          <a:xfrm>
            <a:off x="6324600" y="2514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4583" name="Group 27"/>
          <p:cNvGrpSpPr>
            <a:grpSpLocks/>
          </p:cNvGrpSpPr>
          <p:nvPr/>
        </p:nvGrpSpPr>
        <p:grpSpPr bwMode="auto">
          <a:xfrm>
            <a:off x="2917825" y="1981200"/>
            <a:ext cx="3157538" cy="2841625"/>
            <a:chOff x="1838" y="1248"/>
            <a:chExt cx="1989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87" y="1951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70" y="191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5" name="Oval 7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596" name="Oval 8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8" name="Oval 10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00" name="Oval 12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gray">
            <a:xfrm>
              <a:off x="2295" y="1804"/>
              <a:ext cx="10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>
                  <a:solidFill>
                    <a:srgbClr val="FFFF00"/>
                  </a:solidFill>
                  <a:latin typeface="Bookman Old Style" pitchFamily="18" charset="0"/>
                </a:rPr>
                <a:t>Позаклас-на робота</a:t>
              </a:r>
              <a:endParaRPr lang="en-US" sz="2000" b="1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557463" y="50292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dirty="0">
                <a:latin typeface="Verdana" pitchFamily="34" charset="0"/>
                <a:cs typeface="+mn-cs"/>
              </a:rPr>
              <a:t>Проведення  тижнів  </a:t>
            </a:r>
            <a:r>
              <a:rPr lang="uk-UA" dirty="0" smtClean="0">
                <a:latin typeface="Verdana" pitchFamily="34" charset="0"/>
                <a:cs typeface="+mn-cs"/>
              </a:rPr>
              <a:t>історії та </a:t>
            </a:r>
          </a:p>
          <a:p>
            <a:pPr algn="ctr" eaLnBrk="0" hangingPunct="0">
              <a:defRPr/>
            </a:pPr>
            <a:r>
              <a:rPr lang="uk-UA" dirty="0" smtClean="0">
                <a:latin typeface="Verdana" pitchFamily="34" charset="0"/>
                <a:cs typeface="+mn-cs"/>
              </a:rPr>
              <a:t>права</a:t>
            </a:r>
            <a:endParaRPr lang="en-US" dirty="0">
              <a:latin typeface="Verdana" pitchFamily="34" charset="0"/>
              <a:cs typeface="+mn-cs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857250" y="2714625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  <a:cs typeface="+mn-cs"/>
              </a:rPr>
              <a:t>Виховні години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gray">
          <a:xfrm>
            <a:off x="671079" y="3143250"/>
            <a:ext cx="2191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+mn-cs"/>
              </a:rPr>
              <a:t>Віртуальні подорожі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gray">
          <a:xfrm>
            <a:off x="1650308" y="3738563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1" dirty="0" smtClean="0">
                <a:solidFill>
                  <a:srgbClr val="FFFF00"/>
                </a:solidFill>
                <a:latin typeface="Century Schoolbook" pitchFamily="18" charset="0"/>
              </a:rPr>
              <a:t>  </a:t>
            </a:r>
            <a:endParaRPr lang="en-US" sz="1200" b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gray">
          <a:xfrm>
            <a:off x="6286500" y="2671763"/>
            <a:ext cx="194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200" b="1" dirty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  <a:cs typeface="+mn-cs"/>
              </a:rPr>
              <a:t>Перегляд історичних</a:t>
            </a:r>
          </a:p>
          <a:p>
            <a:pPr algn="ctr" eaLnBrk="0" hangingPunct="0">
              <a:defRPr/>
            </a:pPr>
            <a:r>
              <a:rPr lang="uk-UA" sz="1200" b="1" dirty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  <a:cs typeface="+mn-cs"/>
              </a:rPr>
              <a:t> фільмів</a:t>
            </a:r>
            <a:endParaRPr lang="en-US" sz="1200" b="1" dirty="0">
              <a:solidFill>
                <a:schemeClr val="tx1">
                  <a:lumMod val="25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gray">
          <a:xfrm>
            <a:off x="6500813" y="3205163"/>
            <a:ext cx="161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200" b="1" dirty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  <a:cs typeface="+mn-cs"/>
              </a:rPr>
              <a:t>Екскурсії до </a:t>
            </a:r>
          </a:p>
          <a:p>
            <a:pPr algn="ctr" eaLnBrk="0" hangingPunct="0">
              <a:defRPr/>
            </a:pPr>
            <a:r>
              <a:rPr lang="uk-UA" sz="1200" b="1" dirty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  <a:cs typeface="+mn-cs"/>
              </a:rPr>
              <a:t>історичних місць</a:t>
            </a:r>
            <a:endParaRPr lang="en-US" sz="1200" b="1" dirty="0">
              <a:solidFill>
                <a:schemeClr val="accent5">
                  <a:lumMod val="1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590" name="Text Box 26"/>
          <p:cNvSpPr txBox="1">
            <a:spLocks noChangeArrowheads="1"/>
          </p:cNvSpPr>
          <p:nvPr/>
        </p:nvSpPr>
        <p:spPr bwMode="gray">
          <a:xfrm>
            <a:off x="6572250" y="37385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1">
                <a:solidFill>
                  <a:srgbClr val="0070C0"/>
                </a:solidFill>
                <a:latin typeface="Century Schoolbook" pitchFamily="18" charset="0"/>
              </a:rPr>
              <a:t>Ігри, конкурси</a:t>
            </a:r>
            <a:endParaRPr lang="en-US" sz="1200" b="1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sz="3600" b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Позакласна робота</a:t>
            </a:r>
            <a:endParaRPr lang="en-US" sz="3600" b="1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8478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i="1" dirty="0" smtClean="0"/>
              <a:t>Позакласна робота</a:t>
            </a:r>
            <a:r>
              <a:rPr lang="uk-UA" sz="2000" dirty="0" smtClean="0"/>
              <a:t> базується на прийнятті активної участі в житті школи: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/>
              <a:t>проведення тематичних тижнів  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„ Української державності та </a:t>
            </a:r>
            <a:r>
              <a:rPr lang="uk-UA" sz="2000" dirty="0" err="1" smtClean="0"/>
              <a:t>правознавства”</a:t>
            </a:r>
            <a:r>
              <a:rPr lang="uk-UA" sz="20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тижня історії;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допомога класоводам та класним керівникам у проведенні </a:t>
            </a:r>
            <a:r>
              <a:rPr lang="uk-UA" sz="2000" dirty="0" err="1" smtClean="0"/>
              <a:t>загально-шкільних</a:t>
            </a:r>
            <a:r>
              <a:rPr lang="uk-UA" sz="2000" dirty="0" smtClean="0"/>
              <a:t> свят;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надання допомоги учням школи у написанні рефератів, повідомлень, виступів, оформленні стіннівок;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тематичних хвилин інформації, участь у конкурсах. В роботі використовую  етапи краєзнавчої роботи, а особливо під час вивчення тем які пов'язані з минулим рідного краю та сьогодення, вдосконалення історії нашої школи.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1" y="3284984"/>
            <a:ext cx="3275855" cy="2456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2465432" cy="18490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24" y="1988840"/>
            <a:ext cx="2088232" cy="156617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1883701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Позакласна робота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237918"/>
            <a:ext cx="3936437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7918"/>
            <a:ext cx="3672408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76387"/>
            <a:ext cx="2783802" cy="20878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2915816" cy="218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34" y="4437112"/>
            <a:ext cx="3036336" cy="214136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84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У своїй роботі намагаюся бути вимогливою і справедливою, врівноваженою і тактовною. Використовую, як власний педагогічний досвід так і досвід своїх колег школи, району, області, території України.</a:t>
            </a:r>
          </a:p>
          <a:p>
            <a:pPr algn="ctr"/>
            <a:r>
              <a:rPr lang="uk-UA" sz="2400" dirty="0" smtClean="0"/>
              <a:t>Виписую фаховий журнал ”Історія та правознавство,”   (Для підвищення власного педагогічного досвіду.)  </a:t>
            </a:r>
          </a:p>
          <a:p>
            <a:pPr algn="ctr"/>
            <a:r>
              <a:rPr lang="uk-UA" sz="2400" dirty="0" smtClean="0"/>
              <a:t> </a:t>
            </a:r>
          </a:p>
          <a:p>
            <a:pPr algn="ctr"/>
            <a:r>
              <a:rPr lang="uk-UA" sz="2400" dirty="0" smtClean="0"/>
              <a:t>В своїй роботі  під час підготовки до уроків користуюся програмою Міністерства освіти та календарно-тематичним плануванням.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   роботи вчителя і учня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578" y="1124744"/>
            <a:ext cx="2112235" cy="1584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325"/>
            <a:ext cx="2267744" cy="170080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2016224" cy="1512168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49336"/>
            <a:ext cx="2075723" cy="15567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52" y="1556792"/>
            <a:ext cx="1872208" cy="140415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29" y="1318456"/>
            <a:ext cx="2045974" cy="153448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22" y="3122483"/>
            <a:ext cx="2226188" cy="14771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2376264" cy="16211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40" y="4906128"/>
            <a:ext cx="1350798" cy="1939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5397"/>
            <a:ext cx="1728192" cy="1296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91" y="3471698"/>
            <a:ext cx="1950653" cy="146299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623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Плани на майбутнє</a:t>
            </a:r>
            <a:endParaRPr lang="en-US" dirty="0" smtClean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dirty="0"/>
          </a:p>
        </p:txBody>
      </p:sp>
      <p:grpSp>
        <p:nvGrpSpPr>
          <p:cNvPr id="30729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30730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30731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30732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30733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</p:grpSp>
      <p:grpSp>
        <p:nvGrpSpPr>
          <p:cNvPr id="30734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581400" y="2773363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586163" y="2779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708400" y="290036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690938" y="28733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dirty="0">
              <a:cs typeface="+mn-cs"/>
            </a:endParaRPr>
          </a:p>
        </p:txBody>
      </p:sp>
      <p:grpSp>
        <p:nvGrpSpPr>
          <p:cNvPr id="30739" name="Group 44"/>
          <p:cNvGrpSpPr>
            <a:grpSpLocks/>
          </p:cNvGrpSpPr>
          <p:nvPr/>
        </p:nvGrpSpPr>
        <p:grpSpPr bwMode="auto">
          <a:xfrm>
            <a:off x="3792538" y="2984500"/>
            <a:ext cx="1522412" cy="1522413"/>
            <a:chOff x="2416" y="1878"/>
            <a:chExt cx="959" cy="959"/>
          </a:xfrm>
        </p:grpSpPr>
        <p:sp>
          <p:nvSpPr>
            <p:cNvPr id="30747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0748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  <p:sp>
          <p:nvSpPr>
            <p:cNvPr id="30749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  <p:sp>
          <p:nvSpPr>
            <p:cNvPr id="30750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  <p:sp>
          <p:nvSpPr>
            <p:cNvPr id="30751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 dirty="0"/>
            </a:p>
          </p:txBody>
        </p:sp>
      </p:grp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3894138" y="3429000"/>
            <a:ext cx="13716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 </a:t>
            </a:r>
          </a:p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майбутнє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41" name="Text Box 38"/>
          <p:cNvSpPr txBox="1">
            <a:spLocks noChangeArrowheads="1"/>
          </p:cNvSpPr>
          <p:nvPr/>
        </p:nvSpPr>
        <p:spPr bwMode="auto">
          <a:xfrm>
            <a:off x="6000750" y="1785938"/>
            <a:ext cx="29273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Впроваджувати у </a:t>
            </a:r>
          </a:p>
          <a:p>
            <a:pPr algn="ctr" eaLnBrk="0" hangingPunct="0"/>
            <a:r>
              <a:rPr lang="uk-UA" sz="1600" dirty="0"/>
              <a:t>навчально-виховний процес</a:t>
            </a:r>
          </a:p>
          <a:p>
            <a:pPr algn="ctr" eaLnBrk="0" hangingPunct="0"/>
            <a:r>
              <a:rPr lang="uk-UA" sz="1600" dirty="0"/>
              <a:t>Інноваційні методи навчання</a:t>
            </a:r>
            <a:endParaRPr lang="en-US" sz="1600" dirty="0"/>
          </a:p>
        </p:txBody>
      </p:sp>
      <p:sp>
        <p:nvSpPr>
          <p:cNvPr id="30742" name="Text Box 39"/>
          <p:cNvSpPr txBox="1">
            <a:spLocks noChangeArrowheads="1"/>
          </p:cNvSpPr>
          <p:nvPr/>
        </p:nvSpPr>
        <p:spPr bwMode="auto">
          <a:xfrm>
            <a:off x="203200" y="1803400"/>
            <a:ext cx="31940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uk-UA" sz="1600" dirty="0" smtClean="0"/>
              <a:t>Підвищувати свій професійний </a:t>
            </a:r>
          </a:p>
          <a:p>
            <a:pPr algn="r" eaLnBrk="0" hangingPunct="0"/>
            <a:r>
              <a:rPr lang="uk-UA" sz="1600" dirty="0" smtClean="0"/>
              <a:t>рівень і не зупинятися </a:t>
            </a:r>
          </a:p>
          <a:p>
            <a:pPr algn="r" eaLnBrk="0" hangingPunct="0"/>
            <a:r>
              <a:rPr lang="uk-UA" sz="1600" dirty="0" smtClean="0"/>
              <a:t>на досягнутому</a:t>
            </a:r>
            <a:endParaRPr lang="en-US" sz="1600" dirty="0"/>
          </a:p>
        </p:txBody>
      </p:sp>
      <p:sp>
        <p:nvSpPr>
          <p:cNvPr id="30743" name="Text Box 40"/>
          <p:cNvSpPr txBox="1">
            <a:spLocks noChangeArrowheads="1"/>
          </p:cNvSpPr>
          <p:nvPr/>
        </p:nvSpPr>
        <p:spPr bwMode="auto">
          <a:xfrm>
            <a:off x="6629400" y="3556000"/>
            <a:ext cx="19351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Удосконалювати </a:t>
            </a:r>
          </a:p>
          <a:p>
            <a:pPr algn="ctr" eaLnBrk="0" hangingPunct="0"/>
            <a:r>
              <a:rPr lang="uk-UA" sz="1600" dirty="0"/>
              <a:t>власні методики </a:t>
            </a:r>
          </a:p>
          <a:p>
            <a:pPr algn="ctr" eaLnBrk="0" hangingPunct="0"/>
            <a:r>
              <a:rPr lang="uk-UA" sz="1600" dirty="0"/>
              <a:t>викладання історії</a:t>
            </a:r>
            <a:endParaRPr lang="en-US" sz="1600" dirty="0"/>
          </a:p>
        </p:txBody>
      </p:sp>
      <p:sp>
        <p:nvSpPr>
          <p:cNvPr id="30744" name="Text Box 41"/>
          <p:cNvSpPr txBox="1">
            <a:spLocks noChangeArrowheads="1"/>
          </p:cNvSpPr>
          <p:nvPr/>
        </p:nvSpPr>
        <p:spPr bwMode="auto">
          <a:xfrm>
            <a:off x="5715000" y="5156200"/>
            <a:ext cx="31988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Підвищувати </a:t>
            </a:r>
          </a:p>
          <a:p>
            <a:pPr algn="ctr" eaLnBrk="0" hangingPunct="0"/>
            <a:r>
              <a:rPr lang="uk-UA" sz="1600" dirty="0" smtClean="0"/>
              <a:t>зацікавленість історією  учнями</a:t>
            </a:r>
            <a:endParaRPr lang="en-US" sz="1600" dirty="0"/>
          </a:p>
        </p:txBody>
      </p:sp>
      <p:sp>
        <p:nvSpPr>
          <p:cNvPr id="30745" name="Text Box 42"/>
          <p:cNvSpPr txBox="1">
            <a:spLocks noChangeArrowheads="1"/>
          </p:cNvSpPr>
          <p:nvPr/>
        </p:nvSpPr>
        <p:spPr bwMode="auto">
          <a:xfrm>
            <a:off x="541338" y="3556000"/>
            <a:ext cx="1941512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Сприяти розвитку </a:t>
            </a:r>
          </a:p>
          <a:p>
            <a:pPr algn="ctr" eaLnBrk="0" hangingPunct="0"/>
            <a:r>
              <a:rPr lang="uk-UA" sz="1600" dirty="0"/>
              <a:t>зацікавлених </a:t>
            </a:r>
          </a:p>
          <a:p>
            <a:pPr algn="ctr" eaLnBrk="0" hangingPunct="0"/>
            <a:r>
              <a:rPr lang="uk-UA" sz="1600" dirty="0"/>
              <a:t>історією учнів</a:t>
            </a:r>
            <a:endParaRPr lang="en-US" sz="1600" dirty="0"/>
          </a:p>
        </p:txBody>
      </p:sp>
      <p:sp>
        <p:nvSpPr>
          <p:cNvPr id="30746" name="Text Box 43"/>
          <p:cNvSpPr txBox="1">
            <a:spLocks noChangeArrowheads="1"/>
          </p:cNvSpPr>
          <p:nvPr/>
        </p:nvSpPr>
        <p:spPr bwMode="auto">
          <a:xfrm>
            <a:off x="357188" y="5072063"/>
            <a:ext cx="26765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Особливу увагу приділяти</a:t>
            </a:r>
          </a:p>
          <a:p>
            <a:pPr algn="ctr" eaLnBrk="0" hangingPunct="0"/>
            <a:r>
              <a:rPr lang="uk-UA" sz="1600" dirty="0"/>
              <a:t>  відстаючим учням</a:t>
            </a:r>
            <a:endParaRPr lang="en-US" sz="16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2" grpId="0"/>
      <p:bldP spid="30743" grpId="0"/>
      <p:bldP spid="30744" grpId="0"/>
      <p:bldP spid="30744" grpId="1"/>
      <p:bldP spid="30745" grpId="0"/>
      <p:bldP spid="30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11560" y="1268760"/>
            <a:ext cx="5414944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На світі можна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жить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без еталонів,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По-різному дивитися на світ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: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Широкими очима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, з-під долоні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,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Крізь пальці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У кватирку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,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З-за воріт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.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Від цього світ не зменшиться нітрохи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,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А все залежить від людських зіниць –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В широких відіб’ється вся епоха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,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У звужених – збіговисько дрібниць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.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Ліна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aramond" pitchFamily="18" charset="0"/>
                <a:cs typeface="Arial" pitchFamily="34" charset="0"/>
              </a:rPr>
              <a:t>Костенко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aramond" pitchFamily="18" charset="0"/>
                <a:cs typeface="Arial" pitchFamily="34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aramond" pitchFamily="18" charset="0"/>
                <a:cs typeface="Arial" pitchFamily="34" charset="0"/>
              </a:rPr>
              <a:t/>
            </a:r>
            <a:b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aramond" pitchFamily="18" charset="0"/>
                <a:cs typeface="Arial" pitchFamily="34" charset="0"/>
              </a:rPr>
            </a:b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Garamond" pitchFamily="18" charset="0"/>
                <a:cs typeface="Arial" pitchFamily="34" charset="0"/>
              </a:rPr>
              <a:t>                                                             </a:t>
            </a: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628800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161616"/>
                </a:solidFill>
                <a:latin typeface="Garamond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Моє педагогічне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Учитель не той,хто вчить,а той у кого вчаться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84984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3"/>
          <p:cNvSpPr>
            <a:spLocks noChangeArrowheads="1" noChangeShapeType="1" noTextEdit="1"/>
          </p:cNvSpPr>
          <p:nvPr/>
        </p:nvSpPr>
        <p:spPr bwMode="gray">
          <a:xfrm>
            <a:off x="3581400" y="2819400"/>
            <a:ext cx="4724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err="1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Дякую</a:t>
            </a:r>
            <a:r>
              <a:rPr lang="ru-RU" sz="54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за  </a:t>
            </a:r>
            <a:r>
              <a:rPr lang="ru-RU" sz="5400" b="1" kern="10" dirty="0" err="1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увагу</a:t>
            </a:r>
            <a:r>
              <a:rPr lang="ru-RU" sz="54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428625" y="0"/>
            <a:ext cx="928688" cy="92868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8909" y="142852"/>
            <a:ext cx="661912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Бажаю всім успіху на</a:t>
            </a:r>
          </a:p>
          <a:p>
            <a:pPr algn="ctr">
              <a:defRPr/>
            </a:pPr>
            <a:r>
              <a:rPr lang="uk-UA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педагогічному шляху!</a:t>
            </a:r>
            <a:endParaRPr lang="ru-RU" sz="40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dirty="0" smtClean="0"/>
              <a:t>Не кажи світові про те,що ти хочеш зробити-покажи,як ти </a:t>
            </a:r>
            <a:r>
              <a:rPr lang="uk-UA" sz="4800" dirty="0" err="1" smtClean="0"/>
              <a:t>робиш.”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81028"/>
            <a:ext cx="297633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50" y="4576534"/>
            <a:ext cx="2459766" cy="18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/>
              <a:t>Активізація навчально-пізнавальної діяльності учнів  на уроках </a:t>
            </a:r>
            <a:r>
              <a:rPr lang="uk-UA" sz="4000" dirty="0" smtClean="0"/>
              <a:t>історії </a:t>
            </a:r>
            <a:r>
              <a:rPr lang="uk-UA" sz="4000" dirty="0"/>
              <a:t>ш</a:t>
            </a:r>
            <a:r>
              <a:rPr lang="uk-UA" sz="4000" dirty="0" smtClean="0"/>
              <a:t>ляхом використання особистісно-орієнтованого підходу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Професійна автобіографія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947738" y="1428750"/>
            <a:ext cx="7267575" cy="13573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gray">
          <a:xfrm>
            <a:off x="1071563" y="1500188"/>
            <a:ext cx="1357312" cy="1143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176318" y="1571612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1071563" y="1714500"/>
            <a:ext cx="142875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ВНЗ, який закінчила, рік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714625" y="1714500"/>
            <a:ext cx="53578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rgbClr val="2970FF"/>
                </a:solidFill>
              </a:rPr>
              <a:t>Рівненський державний гуманітарний університет, 2005</a:t>
            </a:r>
            <a:endParaRPr lang="en-US" sz="2000" dirty="0">
              <a:solidFill>
                <a:srgbClr val="2970FF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947738" y="3071813"/>
            <a:ext cx="7267575" cy="14430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42" name="AutoShape 15"/>
          <p:cNvSpPr>
            <a:spLocks noChangeArrowheads="1"/>
          </p:cNvSpPr>
          <p:nvPr/>
        </p:nvSpPr>
        <p:spPr bwMode="gray">
          <a:xfrm>
            <a:off x="1071563" y="321468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3" name="Freeform 16"/>
          <p:cNvSpPr>
            <a:spLocks/>
          </p:cNvSpPr>
          <p:nvPr/>
        </p:nvSpPr>
        <p:spPr bwMode="gray">
          <a:xfrm>
            <a:off x="1143000" y="3286125"/>
            <a:ext cx="609600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1071563" y="3214688"/>
            <a:ext cx="1214437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Кваліфі-кація</a:t>
            </a:r>
            <a:r>
              <a:rPr lang="uk-UA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 за дипломом, </a:t>
            </a:r>
            <a:r>
              <a:rPr lang="uk-UA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педагогіч-ний</a:t>
            </a:r>
            <a:r>
              <a:rPr lang="uk-UA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 стаж</a:t>
            </a:r>
            <a:endParaRPr lang="en-US" sz="1400" b="1" dirty="0">
              <a:solidFill>
                <a:schemeClr val="tx2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cs typeface="+mn-cs"/>
            </a:endParaRPr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gray">
          <a:xfrm>
            <a:off x="2643188" y="3363913"/>
            <a:ext cx="54292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solidFill>
                  <a:srgbClr val="002A7C"/>
                </a:solidFill>
                <a:latin typeface="Book Antiqua" pitchFamily="18" charset="0"/>
              </a:rPr>
              <a:t>- вчитель </a:t>
            </a:r>
            <a:r>
              <a:rPr lang="uk-UA" sz="2000" b="1" dirty="0">
                <a:solidFill>
                  <a:srgbClr val="002A7C"/>
                </a:solidFill>
              </a:rPr>
              <a:t>історії та </a:t>
            </a:r>
            <a:r>
              <a:rPr lang="uk-UA" sz="2000" b="1" dirty="0" err="1" smtClean="0">
                <a:solidFill>
                  <a:srgbClr val="002A7C"/>
                </a:solidFill>
              </a:rPr>
              <a:t>правознавстваа</a:t>
            </a:r>
            <a:r>
              <a:rPr lang="uk-UA" sz="2000" b="1" dirty="0" smtClean="0">
                <a:solidFill>
                  <a:srgbClr val="002A7C"/>
                </a:solidFill>
              </a:rPr>
              <a:t>,стаж 15 </a:t>
            </a:r>
            <a:r>
              <a:rPr lang="uk-UA" sz="2000" b="1" dirty="0">
                <a:solidFill>
                  <a:srgbClr val="002A7C"/>
                </a:solidFill>
              </a:rPr>
              <a:t>років</a:t>
            </a:r>
            <a:endParaRPr lang="en-US" sz="2000" b="1" dirty="0">
              <a:solidFill>
                <a:srgbClr val="002A7C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>
            <a:off x="928688" y="4786313"/>
            <a:ext cx="7267575" cy="14668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47" name="AutoShape 20"/>
          <p:cNvSpPr>
            <a:spLocks noChangeArrowheads="1"/>
          </p:cNvSpPr>
          <p:nvPr/>
        </p:nvSpPr>
        <p:spPr bwMode="gray">
          <a:xfrm>
            <a:off x="1071563" y="4953000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8" name="Freeform 21"/>
          <p:cNvSpPr>
            <a:spLocks/>
          </p:cNvSpPr>
          <p:nvPr/>
        </p:nvSpPr>
        <p:spPr bwMode="gray">
          <a:xfrm>
            <a:off x="1143000" y="5029200"/>
            <a:ext cx="609600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gray">
          <a:xfrm>
            <a:off x="1214438" y="5046663"/>
            <a:ext cx="1000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КПК, рік,  </a:t>
            </a:r>
          </a:p>
          <a:p>
            <a:pPr algn="ctr">
              <a:defRPr/>
            </a:pPr>
            <a:r>
              <a:rPr lang="uk-UA" sz="1400" b="1" dirty="0" err="1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пробле-матика</a:t>
            </a:r>
            <a:endParaRPr lang="en-US" sz="1400" b="1" dirty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cs typeface="+mn-cs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gray">
          <a:xfrm>
            <a:off x="2339974" y="4953000"/>
            <a:ext cx="5832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uk-UA" sz="2000" b="1" dirty="0" smtClean="0">
                <a:solidFill>
                  <a:srgbClr val="296414"/>
                </a:solidFill>
              </a:rPr>
              <a:t>ТОКІПО, 2013 РІК</a:t>
            </a:r>
            <a:endParaRPr lang="en-US" sz="2000" b="1" dirty="0">
              <a:solidFill>
                <a:srgbClr val="296414"/>
              </a:solidFill>
            </a:endParaRPr>
          </a:p>
        </p:txBody>
      </p:sp>
    </p:spTree>
  </p:cSld>
  <p:clrMapOvr>
    <a:masterClrMapping/>
  </p:clrMapOvr>
  <p:transition spd="slow" advClick="0" advTm="3000">
    <p:wheel spokes="2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44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2362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        Навчання, як відомо складається з трьох частин: навчальної, розвиваючої, виховної.</a:t>
            </a:r>
            <a:endParaRPr lang="uk-UA" sz="2400" b="1" dirty="0" smtClean="0"/>
          </a:p>
          <a:p>
            <a:pPr>
              <a:lnSpc>
                <a:spcPct val="90000"/>
              </a:lnSpc>
            </a:pPr>
            <a:r>
              <a:rPr lang="uk-UA" sz="2400" b="1" dirty="0" smtClean="0"/>
              <a:t>        Навчальна функція</a:t>
            </a:r>
            <a:r>
              <a:rPr lang="uk-UA" sz="2400" dirty="0" smtClean="0"/>
              <a:t> перш за все,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 smtClean="0"/>
              <a:t> передбачає засвоєння нових наукових знань, формування спеціальних вмінь та навичок.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В свою чергу – наукові знання – це факт, поняття, закони, теорія. </a:t>
            </a:r>
            <a:endParaRPr lang="uk-UA" sz="2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</a:t>
            </a:r>
            <a:r>
              <a:rPr lang="uk-UA" sz="2400" dirty="0" smtClean="0"/>
              <a:t>Засвоєння </a:t>
            </a:r>
            <a:r>
              <a:rPr lang="uk-UA" sz="2400" dirty="0" smtClean="0"/>
              <a:t>інформації відбувається на трьох рівнях: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      </a:t>
            </a:r>
            <a:r>
              <a:rPr lang="uk-UA" sz="2400" dirty="0" smtClean="0"/>
              <a:t>1.  </a:t>
            </a:r>
            <a:r>
              <a:rPr lang="uk-UA" sz="2400" dirty="0" smtClean="0"/>
              <a:t>На рівні простого відтворення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( репродуктивна )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    </a:t>
            </a:r>
            <a:r>
              <a:rPr lang="uk-UA" sz="2400" dirty="0" smtClean="0"/>
              <a:t>  2.    На </a:t>
            </a:r>
            <a:r>
              <a:rPr lang="uk-UA" sz="2400" dirty="0" smtClean="0"/>
              <a:t>рівні використання знань в дещо зміненій ситуації ( реконструктивна )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   </a:t>
            </a:r>
            <a:r>
              <a:rPr lang="uk-UA" sz="2400" dirty="0" smtClean="0"/>
              <a:t>   3. </a:t>
            </a:r>
            <a:r>
              <a:rPr lang="uk-UA" sz="2400" dirty="0" smtClean="0"/>
              <a:t>На творчому рівні.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7040"/>
            <a:ext cx="820891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90000"/>
              </a:lnSpc>
            </a:pPr>
            <a:r>
              <a:rPr lang="uk-UA" sz="2800" dirty="0" smtClean="0"/>
              <a:t>Для цього треба поєднувати комплекс методів і прийомів, які активізують творчу пізнавальну діяльність.</a:t>
            </a:r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Учитель має постійно стимулювати в учнів прагнення піднятися вище того, що вже ними досягнуто, почуття власної гідності, добрий настрій, при якому працюватиметься швидше й результативніше.</a:t>
            </a:r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Успішність усіх без винятку учнів шляхом взаємовпливу: учитель — учень — учні — учитель.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4572000" cy="4829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Для досягнення цієї мети необхідними є: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використання різних форм, методів організації навчальної діяльності, орієнтованої на конкретного учня;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створення атмосфери зацікавленості кожного учня в роботі класу;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стимулювання учня до висловлювань, використання різних способів виконання завдань без страху помилитися, дати неправильну відповідь;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підтримка учня в його бажанні знаходити власний спосіб роботи, аналізувати свою роботу та роботу інших учнів на уроці; 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створення на уроці педагогічних ситуацій, що дають змогу кожному учневі виявити ініціативу, самостійність у роботі, та умов для природного самовираження учня.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85835"/>
            <a:ext cx="2075723" cy="1556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30" y="3514700"/>
            <a:ext cx="1892128" cy="1419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84380"/>
            <a:ext cx="2088232" cy="1566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6" y="4797152"/>
            <a:ext cx="2394099" cy="179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5689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У своїй педагогічній діяльності  я використовую такі форми уроків: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Урок-семінар ( висвітлення питань з даної теми );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 Урок-практикум ( використання таблиць, діаграм, довідників... );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Уроки-рольові ігри ( обговорення проблем, учні вчаться доводити правильність своєї думки, робити висновки ... ) 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Урок-гра „ Що? Де? Коли?” та КВК ( використання на різних рівнях власних знань ) ; Урок-шоу „ Поле </a:t>
            </a:r>
            <a:r>
              <a:rPr lang="uk-UA" sz="2400" dirty="0" err="1" smtClean="0"/>
              <a:t>чудес”</a:t>
            </a:r>
            <a:r>
              <a:rPr lang="uk-UA" sz="2400" dirty="0" smtClean="0"/>
              <a:t>  ( використання елементів ребусів, кросвордів, </a:t>
            </a:r>
            <a:r>
              <a:rPr lang="uk-UA" sz="2400" dirty="0" err="1" smtClean="0"/>
              <a:t>чайнвордів</a:t>
            </a:r>
            <a:r>
              <a:rPr lang="uk-UA" sz="2400" dirty="0" smtClean="0"/>
              <a:t>.) ;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Брейн-ринг</a:t>
            </a:r>
            <a:r>
              <a:rPr lang="uk-UA" sz="2400" dirty="0" smtClean="0"/>
              <a:t>  (  змістовна та повна відповідь на поставлене запитання);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Урок-вікторина ( всебічний розгляд проблеми, вдале вирішення, допитливість, навчання самостійності).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Уроки-зустрічі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Під час етапів уроку використовую різні прийоми.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897</TotalTime>
  <Words>736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cdb2004141gd</vt:lpstr>
      <vt:lpstr>Image</vt:lpstr>
      <vt:lpstr>Презентация PowerPoint</vt:lpstr>
      <vt:lpstr>Моє педагогічне кредо</vt:lpstr>
      <vt:lpstr>Життєве кредо</vt:lpstr>
      <vt:lpstr>Методична проблема</vt:lpstr>
      <vt:lpstr>Професійна автобіографія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Інтерактивні уроки</vt:lpstr>
      <vt:lpstr>«Моя робота-моє покликання»      </vt:lpstr>
      <vt:lpstr>Методичні  прийоми</vt:lpstr>
      <vt:lpstr>Презентация PowerPoint</vt:lpstr>
      <vt:lpstr>Презентация PowerPoint</vt:lpstr>
      <vt:lpstr>Позакласна робота</vt:lpstr>
      <vt:lpstr>Презентация PowerPoint</vt:lpstr>
      <vt:lpstr>Результат   роботи вчителя і учня</vt:lpstr>
      <vt:lpstr>Плани на майбутнє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Admin</cp:lastModifiedBy>
  <cp:revision>115</cp:revision>
  <dcterms:created xsi:type="dcterms:W3CDTF">2010-11-29T18:56:43Z</dcterms:created>
  <dcterms:modified xsi:type="dcterms:W3CDTF">2015-03-22T16:27:17Z</dcterms:modified>
</cp:coreProperties>
</file>