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1122363"/>
            <a:ext cx="6751097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3602038"/>
            <a:ext cx="675109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79C-6941-43DE-916F-E1BDDD6BF481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F6-785C-4757-A47E-61F7094A3E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390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79C-6941-43DE-916F-E1BDDD6BF481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F6-785C-4757-A47E-61F7094A3E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086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79C-6941-43DE-916F-E1BDDD6BF481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F6-785C-4757-A47E-61F7094A3E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0340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79C-6941-43DE-916F-E1BDDD6BF481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F6-785C-4757-A47E-61F7094A3EFA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627459" y="73524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97209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0117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79C-6941-43DE-916F-E1BDDD6BF481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F6-785C-4757-A47E-61F7094A3E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909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79C-6941-43DE-916F-E1BDDD6BF481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F6-785C-4757-A47E-61F7094A3E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2394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4195899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298987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772161"/>
            <a:ext cx="247421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4195899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98987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72160"/>
            <a:ext cx="2475252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4195899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298987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772162"/>
            <a:ext cx="2470694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79C-6941-43DE-916F-E1BDDD6BF481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F6-785C-4757-A47E-61F7094A3E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8646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79C-6941-43DE-916F-E1BDDD6BF481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F6-785C-4757-A47E-61F7094A3E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711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79C-6941-43DE-916F-E1BDDD6BF481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F6-785C-4757-A47E-61F7094A3E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998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79C-6941-43DE-916F-E1BDDD6BF481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F6-785C-4757-A47E-61F7094A3E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609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79C-6941-43DE-916F-E1BDDD6BF481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F6-785C-4757-A47E-61F7094A3E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742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79C-6941-43DE-916F-E1BDDD6BF481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F6-785C-4757-A47E-61F7094A3E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23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2088320"/>
            <a:ext cx="36593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2088320"/>
            <a:ext cx="364916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79C-6941-43DE-916F-E1BDDD6BF481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F6-785C-4757-A47E-61F7094A3E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070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79C-6941-43DE-916F-E1BDDD6BF481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F6-785C-4757-A47E-61F7094A3E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503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79C-6941-43DE-916F-E1BDDD6BF481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F6-785C-4757-A47E-61F7094A3E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183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79C-6941-43DE-916F-E1BDDD6BF481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F6-785C-4757-A47E-61F7094A3E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99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447330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758881"/>
            <a:ext cx="24415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971800"/>
            <a:ext cx="4451213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79C-6941-43DE-916F-E1BDDD6BF481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F6-785C-4757-A47E-61F7094A3E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386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2979C-6941-43DE-916F-E1BDDD6BF481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DD7F6-785C-4757-A47E-61F7094A3E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4470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479" y="272357"/>
            <a:ext cx="8606308" cy="2387600"/>
          </a:xfrm>
        </p:spPr>
        <p:txBody>
          <a:bodyPr>
            <a:normAutofit fontScale="90000"/>
          </a:bodyPr>
          <a:lstStyle/>
          <a:p>
            <a:r>
              <a:rPr lang="ru-RU" cap="none" dirty="0" err="1" smtClean="0"/>
              <a:t>Розвиток</a:t>
            </a:r>
            <a:r>
              <a:rPr lang="ru-RU" cap="none" dirty="0" smtClean="0"/>
              <a:t> </a:t>
            </a:r>
            <a:r>
              <a:rPr lang="ru-RU" cap="none" dirty="0" err="1" smtClean="0"/>
              <a:t>освіти</a:t>
            </a:r>
            <a:r>
              <a:rPr lang="ru-RU" cap="none" dirty="0" smtClean="0"/>
              <a:t> та науки на </a:t>
            </a:r>
            <a:r>
              <a:rPr lang="ru-RU" cap="none" dirty="0" err="1" smtClean="0"/>
              <a:t>українських</a:t>
            </a:r>
            <a:r>
              <a:rPr lang="ru-RU" cap="none" dirty="0" smtClean="0"/>
              <a:t> землях </a:t>
            </a:r>
            <a:br>
              <a:rPr lang="ru-RU" cap="none" dirty="0" smtClean="0"/>
            </a:br>
            <a:r>
              <a:rPr lang="ru-RU" cap="none" dirty="0" smtClean="0"/>
              <a:t>в І </a:t>
            </a:r>
            <a:r>
              <a:rPr lang="ru-RU" cap="none" dirty="0" err="1" smtClean="0"/>
              <a:t>половині</a:t>
            </a:r>
            <a:r>
              <a:rPr lang="ru-RU" cap="none" dirty="0" smtClean="0"/>
              <a:t> ХІХ </a:t>
            </a:r>
            <a:r>
              <a:rPr lang="ru-RU" cap="none" dirty="0" err="1" smtClean="0"/>
              <a:t>століття</a:t>
            </a:r>
            <a:r>
              <a:rPr lang="ru-RU" cap="none" dirty="0" smtClean="0"/>
              <a:t> </a:t>
            </a:r>
            <a:endParaRPr lang="uk-UA" cap="non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799643" y="2814504"/>
            <a:ext cx="5176681" cy="3882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57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47" y="300508"/>
            <a:ext cx="7765321" cy="858592"/>
          </a:xfrm>
        </p:spPr>
        <p:txBody>
          <a:bodyPr>
            <a:noAutofit/>
          </a:bodyPr>
          <a:lstStyle/>
          <a:p>
            <a:r>
              <a:rPr lang="uk-UA" sz="2800" dirty="0">
                <a:effectLst/>
              </a:rPr>
              <a:t>Фактори, які впливали на розвиток української культури</a:t>
            </a: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7239" y="1159101"/>
            <a:ext cx="8741534" cy="5357609"/>
          </a:xfrm>
        </p:spPr>
        <p:txBody>
          <a:bodyPr>
            <a:noAutofit/>
          </a:bodyPr>
          <a:lstStyle/>
          <a:p>
            <a:pPr marL="180975" indent="-180975">
              <a:lnSpc>
                <a:spcPct val="100000"/>
              </a:lnSpc>
              <a:spcAft>
                <a:spcPts val="0"/>
              </a:spcAft>
              <a:buNone/>
            </a:pPr>
            <a:r>
              <a:rPr lang="uk-UA" sz="1800" dirty="0">
                <a:effectLst/>
              </a:rPr>
              <a:t>• Українські землі були поділені між двома державами: Росією та Австрією.</a:t>
            </a:r>
          </a:p>
          <a:p>
            <a:pPr marL="180975" indent="-180975">
              <a:lnSpc>
                <a:spcPct val="100000"/>
              </a:lnSpc>
              <a:spcAft>
                <a:spcPts val="0"/>
              </a:spcAft>
              <a:buNone/>
            </a:pPr>
            <a:r>
              <a:rPr lang="uk-UA" sz="1800" dirty="0">
                <a:effectLst/>
              </a:rPr>
              <a:t>• Антиукраїнська політика Російської та Австрійської імперій гальмувала культурний розвиток України.</a:t>
            </a:r>
          </a:p>
          <a:p>
            <a:pPr marL="180975" indent="-180975">
              <a:lnSpc>
                <a:spcPct val="100000"/>
              </a:lnSpc>
              <a:spcAft>
                <a:spcPts val="0"/>
              </a:spcAft>
              <a:buNone/>
            </a:pPr>
            <a:r>
              <a:rPr lang="uk-UA" sz="1800" dirty="0">
                <a:effectLst/>
              </a:rPr>
              <a:t>• Російський уряд ввів цензуру на видання літератури українською мовою.</a:t>
            </a:r>
          </a:p>
          <a:p>
            <a:pPr marL="180975" indent="-180975">
              <a:lnSpc>
                <a:spcPct val="100000"/>
              </a:lnSpc>
              <a:spcAft>
                <a:spcPts val="0"/>
              </a:spcAft>
              <a:buNone/>
            </a:pPr>
            <a:r>
              <a:rPr lang="uk-UA" sz="1800" dirty="0">
                <a:effectLst/>
              </a:rPr>
              <a:t>• Українська культура розвивалася як єдине ціле, як культура українського народу.</a:t>
            </a:r>
          </a:p>
          <a:p>
            <a:pPr marL="180975" indent="-180975">
              <a:lnSpc>
                <a:spcPct val="100000"/>
              </a:lnSpc>
              <a:spcAft>
                <a:spcPts val="0"/>
              </a:spcAft>
              <a:buNone/>
            </a:pPr>
            <a:r>
              <a:rPr lang="uk-UA" sz="1800" dirty="0">
                <a:effectLst/>
              </a:rPr>
              <a:t>• Із середовища народу вийшли талановиті вчені, які працювали в різних галузях науки і мистецтва.</a:t>
            </a:r>
          </a:p>
          <a:p>
            <a:pPr marL="180975" indent="-180975">
              <a:lnSpc>
                <a:spcPct val="100000"/>
              </a:lnSpc>
              <a:spcAft>
                <a:spcPts val="0"/>
              </a:spcAft>
              <a:buNone/>
            </a:pPr>
            <a:r>
              <a:rPr lang="uk-UA" sz="1800" dirty="0">
                <a:effectLst/>
              </a:rPr>
              <a:t>• З народу вийшов відомий діяч культури Т. Г. Шевченко, який підніс українську мову і літературу до найвищого рівня досконалості.</a:t>
            </a:r>
          </a:p>
          <a:p>
            <a:pPr marL="180975" indent="-180975">
              <a:lnSpc>
                <a:spcPct val="100000"/>
              </a:lnSpc>
              <a:spcAft>
                <a:spcPts val="0"/>
              </a:spcAft>
              <a:buNone/>
            </a:pPr>
            <a:r>
              <a:rPr lang="uk-UA" sz="1800" dirty="0">
                <a:effectLst/>
              </a:rPr>
              <a:t>• Об’єктом критики стала українська мова, поширювалися думки, що вона є діалектом російської або польської мов.</a:t>
            </a:r>
          </a:p>
          <a:p>
            <a:pPr marL="180975" indent="-180975">
              <a:lnSpc>
                <a:spcPct val="100000"/>
              </a:lnSpc>
              <a:spcAft>
                <a:spcPts val="0"/>
              </a:spcAft>
              <a:buNone/>
            </a:pPr>
            <a:r>
              <a:rPr lang="uk-UA" sz="1800" dirty="0">
                <a:effectLst/>
              </a:rPr>
              <a:t>• Ряд українських учених вважали українську мову самобутньою, рівноправною серед інших слов’янських мов</a:t>
            </a:r>
            <a:r>
              <a:rPr lang="uk-UA" sz="1800" dirty="0" smtClean="0">
                <a:effectLst/>
              </a:rPr>
              <a:t>.</a:t>
            </a:r>
          </a:p>
          <a:p>
            <a:pPr marL="0" indent="0">
              <a:buNone/>
            </a:pPr>
            <a:r>
              <a:rPr lang="uk-UA" sz="1800" i="1" dirty="0">
                <a:effectLst/>
              </a:rPr>
              <a:t>Завдання</a:t>
            </a:r>
          </a:p>
          <a:p>
            <a:pPr marL="0" indent="0">
              <a:buNone/>
            </a:pPr>
            <a:r>
              <a:rPr lang="uk-UA" sz="1800" i="1" dirty="0">
                <a:effectLst/>
              </a:rPr>
              <a:t>1. Із наведених факторів визначте ті, що негативно чи позитивно впливали на розвиток української культури,</a:t>
            </a:r>
          </a:p>
          <a:p>
            <a:pPr marL="0" indent="0">
              <a:buNone/>
            </a:pPr>
            <a:r>
              <a:rPr lang="uk-UA" sz="1800" i="1" dirty="0">
                <a:effectLst/>
              </a:rPr>
              <a:t>2. Пригадайте основні тенденції розвитку української культури другої половини ХVІІІ ст.</a:t>
            </a:r>
          </a:p>
          <a:p>
            <a:pPr marL="0" indent="0">
              <a:buNone/>
            </a:pPr>
            <a:r>
              <a:rPr lang="uk-UA" sz="1800" i="1" dirty="0">
                <a:effectLst/>
              </a:rPr>
              <a:t>3. У чому полягали особливості розвитку української культури в першій половині ХІХ ст. порівняно з другою половиною ХVІІІ ст</a:t>
            </a:r>
            <a:r>
              <a:rPr lang="uk-UA" sz="1800" i="1" dirty="0" smtClean="0">
                <a:effectLst/>
              </a:rPr>
              <a:t>.?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8514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47" y="145962"/>
            <a:ext cx="7765321" cy="562377"/>
          </a:xfrm>
        </p:spPr>
        <p:txBody>
          <a:bodyPr/>
          <a:lstStyle/>
          <a:p>
            <a:r>
              <a:rPr lang="uk-UA" dirty="0" smtClean="0"/>
              <a:t>РОЗВИТОК ОСВІТИ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775" y="940158"/>
            <a:ext cx="8558011" cy="56151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1802 р. – створення в Росії міністерства народної освіти.</a:t>
            </a:r>
          </a:p>
          <a:p>
            <a:r>
              <a:rPr lang="uk-UA" dirty="0" smtClean="0"/>
              <a:t>Система освітніх закладів:</a:t>
            </a:r>
          </a:p>
          <a:p>
            <a:r>
              <a:rPr lang="uk-UA" dirty="0" err="1" smtClean="0"/>
              <a:t>Парафіальні</a:t>
            </a:r>
            <a:r>
              <a:rPr lang="uk-UA" dirty="0" smtClean="0"/>
              <a:t> школи;</a:t>
            </a:r>
          </a:p>
          <a:p>
            <a:r>
              <a:rPr lang="uk-UA" dirty="0" smtClean="0"/>
              <a:t>Повітові школи;</a:t>
            </a:r>
          </a:p>
          <a:p>
            <a:r>
              <a:rPr lang="uk-UA" dirty="0" smtClean="0"/>
              <a:t>Губернські гімназії (4-х і 7-класні);</a:t>
            </a:r>
          </a:p>
          <a:p>
            <a:r>
              <a:rPr lang="uk-UA" dirty="0" smtClean="0"/>
              <a:t>Ліцеї: </a:t>
            </a:r>
            <a:r>
              <a:rPr lang="uk-UA" dirty="0" err="1" smtClean="0"/>
              <a:t>Рішельєвський</a:t>
            </a:r>
            <a:r>
              <a:rPr lang="uk-UA" dirty="0" smtClean="0"/>
              <a:t> (Одеса – 1817 р.), Кременецький (до 1831 р.), Ніжинський (1832 р.);</a:t>
            </a:r>
          </a:p>
          <a:p>
            <a:r>
              <a:rPr lang="uk-UA" dirty="0" smtClean="0"/>
              <a:t>Професійні заклади:  фельдшерські школи в </a:t>
            </a:r>
            <a:r>
              <a:rPr lang="uk-UA" dirty="0" err="1" smtClean="0"/>
              <a:t>Єлисаветграді</a:t>
            </a:r>
            <a:r>
              <a:rPr lang="uk-UA" dirty="0" smtClean="0"/>
              <a:t> (1787), Київський (1842), землемірне в </a:t>
            </a:r>
            <a:r>
              <a:rPr lang="uk-UA" dirty="0" err="1" smtClean="0"/>
              <a:t>Кремянці</a:t>
            </a:r>
            <a:r>
              <a:rPr lang="uk-UA" dirty="0" smtClean="0"/>
              <a:t> (1807), землеробське в Харкові, морські в Херсоні і Севастополі, школа бджільництва в Пальчиках на Чернігівщині (1819).</a:t>
            </a:r>
          </a:p>
          <a:p>
            <a:r>
              <a:rPr lang="uk-UA" dirty="0" smtClean="0"/>
              <a:t>Військові заклади: </a:t>
            </a:r>
            <a:r>
              <a:rPr lang="uk-UA" dirty="0" err="1" smtClean="0"/>
              <a:t>аритилерійське</a:t>
            </a:r>
            <a:r>
              <a:rPr lang="uk-UA" dirty="0" smtClean="0"/>
              <a:t> (1794),  штурманське училища (1798) в Миколаєві, кадетські корпуси в Полтаві (1840) і Києві (1852).</a:t>
            </a:r>
          </a:p>
          <a:p>
            <a:r>
              <a:rPr lang="uk-UA" dirty="0" smtClean="0"/>
              <a:t>Університети:  Харківський – 1805 р., Київський – 1834 р.;</a:t>
            </a:r>
          </a:p>
          <a:p>
            <a:pPr marL="0" indent="0">
              <a:buNone/>
            </a:pPr>
            <a:r>
              <a:rPr lang="uk-UA" dirty="0" smtClean="0"/>
              <a:t>Навчання велось лише російською мовою.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78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57" y="248993"/>
            <a:ext cx="8180211" cy="1116169"/>
          </a:xfrm>
        </p:spPr>
        <p:txBody>
          <a:bodyPr>
            <a:normAutofit fontScale="90000"/>
          </a:bodyPr>
          <a:lstStyle/>
          <a:p>
            <a:r>
              <a:rPr lang="uk-UA" sz="2400" i="1" cap="none" dirty="0" smtClean="0">
                <a:effectLst/>
              </a:rPr>
              <a:t>Розпорядження попечителя київського учбового округу ректору київського університету про встановлення таємного нагляду за викладачами (30 листопада 1834 року)</a:t>
            </a:r>
            <a:r>
              <a:rPr lang="uk-UA" sz="2400" cap="none" dirty="0" smtClean="0">
                <a:effectLst/>
              </a:rPr>
              <a:t/>
            </a:r>
            <a:br>
              <a:rPr lang="uk-UA" sz="2400" cap="none" dirty="0" smtClean="0">
                <a:effectLst/>
              </a:rPr>
            </a:br>
            <a:endParaRPr lang="uk-UA" sz="2400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570" y="1056068"/>
            <a:ext cx="8741535" cy="547352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uk-UA" dirty="0" smtClean="0">
                <a:effectLst/>
              </a:rPr>
              <a:t>«</a:t>
            </a:r>
            <a:r>
              <a:rPr lang="uk-UA" dirty="0">
                <a:effectLst/>
              </a:rPr>
              <a:t>Беручи до уваги умови тутешнього краю, я вважаю за потрібне запропонувати вашому високородію доводити негайно до мого відома про такі обставини: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uk-UA" dirty="0">
                <a:effectLst/>
              </a:rPr>
              <a:t>1. Якщо б у лекціях панів викладачів університету міг вкрастися хибний напрям, що протидіяв вірі, моральності, покірності властям, і викликав любов до якоїсь батьківщини, відокремленої перекрученими думками від спільної улюбленої вітчизни, для цього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uk-UA" dirty="0">
                <a:effectLst/>
              </a:rPr>
              <a:t>я покладаю на вас пильний, але таємний нагляд за викладанням  університетських лекцій.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uk-UA" dirty="0">
                <a:effectLst/>
              </a:rPr>
              <a:t>2. Якщо б на нарадах університетських </a:t>
            </a:r>
            <a:r>
              <a:rPr lang="uk-UA" dirty="0" err="1">
                <a:effectLst/>
              </a:rPr>
              <a:t>присутственних</a:t>
            </a:r>
            <a:r>
              <a:rPr lang="uk-UA" dirty="0">
                <a:effectLst/>
              </a:rPr>
              <a:t> місць міг вкрастися дух непокори властям і протидія планам уряду.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uk-UA" dirty="0">
                <a:effectLst/>
              </a:rPr>
              <a:t>3. Якщо б ви зі свого боку помітили особисті недозволені вчинки членів університету або зв’язки з людьми неблагонадійними чи підозрілими</a:t>
            </a:r>
            <a:r>
              <a:rPr lang="uk-UA" dirty="0" smtClean="0">
                <a:effectLst/>
              </a:rPr>
              <a:t>».</a:t>
            </a:r>
            <a:endParaRPr lang="uk-UA" i="1" dirty="0">
              <a:effectLst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uk-UA" i="1" dirty="0" smtClean="0">
                <a:effectLst/>
              </a:rPr>
              <a:t>Завдання</a:t>
            </a:r>
            <a:endParaRPr lang="uk-UA" i="1" dirty="0">
              <a:effectLst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uk-UA" i="1" dirty="0">
                <a:effectLst/>
              </a:rPr>
              <a:t>1. Проаналізуйте документ і визначте, за яких умов розвивалася освіта в Україні в першій половині ХІХ ст.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uk-UA" i="1" dirty="0">
                <a:effectLst/>
              </a:rPr>
              <a:t>2. Чого і чому найбільше побоювалася царська влада?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uk-UA" i="1" dirty="0">
                <a:effectLst/>
              </a:rPr>
              <a:t>3. Що мав на увазі автор документа, коли згадував «батьківщину» і «вітчизну», і що саме його тут непокоїло?</a:t>
            </a:r>
          </a:p>
          <a:p>
            <a:pPr marL="0" indent="0">
              <a:lnSpc>
                <a:spcPct val="110000"/>
              </a:lnSpc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77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46" y="596722"/>
            <a:ext cx="7765321" cy="832834"/>
          </a:xfrm>
        </p:spPr>
        <p:txBody>
          <a:bodyPr>
            <a:normAutofit fontScale="90000"/>
          </a:bodyPr>
          <a:lstStyle/>
          <a:p>
            <a:r>
              <a:rPr lang="uk-UA" sz="2400" i="1" cap="none" dirty="0" smtClean="0">
                <a:effectLst/>
              </a:rPr>
              <a:t>Із висловлювання міністра народної освіти О. С. Шишкова</a:t>
            </a:r>
            <a:r>
              <a:rPr lang="uk-UA" sz="2400" cap="none" dirty="0" smtClean="0">
                <a:effectLst/>
              </a:rPr>
              <a:t/>
            </a:r>
            <a:br>
              <a:rPr lang="uk-UA" sz="2400" cap="none" dirty="0" smtClean="0">
                <a:effectLst/>
              </a:rPr>
            </a:b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345" y="1326525"/>
            <a:ext cx="7765322" cy="4198512"/>
          </a:xfrm>
        </p:spPr>
        <p:txBody>
          <a:bodyPr>
            <a:noAutofit/>
          </a:bodyPr>
          <a:lstStyle/>
          <a:p>
            <a:r>
              <a:rPr lang="uk-UA" sz="2400" dirty="0" smtClean="0">
                <a:effectLst/>
              </a:rPr>
              <a:t>«…</a:t>
            </a:r>
            <a:r>
              <a:rPr lang="uk-UA" sz="2400" dirty="0">
                <a:effectLst/>
              </a:rPr>
              <a:t>Наставлять </a:t>
            </a:r>
            <a:r>
              <a:rPr lang="uk-UA" sz="2400" dirty="0" err="1">
                <a:effectLst/>
              </a:rPr>
              <a:t>земледельческого</a:t>
            </a:r>
            <a:r>
              <a:rPr lang="uk-UA" sz="2400" dirty="0">
                <a:effectLst/>
              </a:rPr>
              <a:t> </a:t>
            </a:r>
            <a:r>
              <a:rPr lang="uk-UA" sz="2400" dirty="0" err="1">
                <a:effectLst/>
              </a:rPr>
              <a:t>сына</a:t>
            </a:r>
            <a:r>
              <a:rPr lang="uk-UA" sz="2400" dirty="0">
                <a:effectLst/>
              </a:rPr>
              <a:t> в </a:t>
            </a:r>
            <a:r>
              <a:rPr lang="uk-UA" sz="2400" dirty="0" err="1">
                <a:effectLst/>
              </a:rPr>
              <a:t>риторике</a:t>
            </a:r>
            <a:r>
              <a:rPr lang="uk-UA" sz="2400" dirty="0">
                <a:effectLst/>
              </a:rPr>
              <a:t> </a:t>
            </a:r>
            <a:r>
              <a:rPr lang="uk-UA" sz="2400" dirty="0" err="1">
                <a:effectLst/>
              </a:rPr>
              <a:t>было</a:t>
            </a:r>
            <a:r>
              <a:rPr lang="uk-UA" sz="2400" dirty="0">
                <a:effectLst/>
              </a:rPr>
              <a:t> </a:t>
            </a:r>
            <a:r>
              <a:rPr lang="uk-UA" sz="2400" dirty="0" err="1">
                <a:effectLst/>
              </a:rPr>
              <a:t>бы</a:t>
            </a:r>
            <a:r>
              <a:rPr lang="uk-UA" sz="2400" dirty="0">
                <a:effectLst/>
              </a:rPr>
              <a:t> </a:t>
            </a:r>
            <a:r>
              <a:rPr lang="uk-UA" sz="2400" dirty="0" err="1">
                <a:effectLst/>
              </a:rPr>
              <a:t>приуготовлять</a:t>
            </a:r>
            <a:r>
              <a:rPr lang="uk-UA" sz="2400" dirty="0">
                <a:effectLst/>
              </a:rPr>
              <a:t> его </a:t>
            </a:r>
            <a:r>
              <a:rPr lang="uk-UA" sz="2400" dirty="0" err="1">
                <a:effectLst/>
              </a:rPr>
              <a:t>быть</a:t>
            </a:r>
            <a:r>
              <a:rPr lang="uk-UA" sz="2400" dirty="0">
                <a:effectLst/>
              </a:rPr>
              <a:t> </a:t>
            </a:r>
            <a:r>
              <a:rPr lang="uk-UA" sz="2400" dirty="0" err="1">
                <a:effectLst/>
              </a:rPr>
              <a:t>худым</a:t>
            </a:r>
            <a:r>
              <a:rPr lang="uk-UA" sz="2400" dirty="0">
                <a:effectLst/>
              </a:rPr>
              <a:t> и </a:t>
            </a:r>
            <a:r>
              <a:rPr lang="uk-UA" sz="2400" dirty="0" err="1">
                <a:effectLst/>
              </a:rPr>
              <a:t>бесполезным</a:t>
            </a:r>
            <a:r>
              <a:rPr lang="uk-UA" sz="2400" dirty="0">
                <a:effectLst/>
              </a:rPr>
              <a:t> </a:t>
            </a:r>
            <a:r>
              <a:rPr lang="uk-UA" sz="2400" dirty="0" err="1">
                <a:effectLst/>
              </a:rPr>
              <a:t>или</a:t>
            </a:r>
            <a:r>
              <a:rPr lang="uk-UA" sz="2400" dirty="0">
                <a:effectLst/>
              </a:rPr>
              <a:t> </a:t>
            </a:r>
            <a:r>
              <a:rPr lang="uk-UA" sz="2400" dirty="0" err="1">
                <a:effectLst/>
              </a:rPr>
              <a:t>еще</a:t>
            </a:r>
            <a:r>
              <a:rPr lang="uk-UA" sz="2400" dirty="0">
                <a:effectLst/>
              </a:rPr>
              <a:t> </a:t>
            </a:r>
            <a:r>
              <a:rPr lang="uk-UA" sz="2400" dirty="0" err="1">
                <a:effectLst/>
              </a:rPr>
              <a:t>вредным</a:t>
            </a:r>
            <a:r>
              <a:rPr lang="uk-UA" sz="2400" dirty="0">
                <a:effectLst/>
              </a:rPr>
              <a:t> </a:t>
            </a:r>
            <a:r>
              <a:rPr lang="uk-UA" sz="2400" dirty="0" err="1">
                <a:effectLst/>
              </a:rPr>
              <a:t>гражданином</a:t>
            </a:r>
            <a:r>
              <a:rPr lang="uk-UA" sz="2400" dirty="0">
                <a:effectLst/>
              </a:rPr>
              <a:t>. Но правила и </a:t>
            </a:r>
            <a:r>
              <a:rPr lang="uk-UA" sz="2400" dirty="0" err="1">
                <a:effectLst/>
              </a:rPr>
              <a:t>наставления</a:t>
            </a:r>
            <a:r>
              <a:rPr lang="uk-UA" sz="2400" dirty="0">
                <a:effectLst/>
              </a:rPr>
              <a:t> в </a:t>
            </a:r>
            <a:r>
              <a:rPr lang="uk-UA" sz="2400" dirty="0" err="1">
                <a:effectLst/>
              </a:rPr>
              <a:t>христианских</a:t>
            </a:r>
            <a:r>
              <a:rPr lang="uk-UA" sz="2400" dirty="0">
                <a:effectLst/>
              </a:rPr>
              <a:t> </a:t>
            </a:r>
            <a:r>
              <a:rPr lang="uk-UA" sz="2400" dirty="0" err="1">
                <a:effectLst/>
              </a:rPr>
              <a:t>добродетелях</a:t>
            </a:r>
            <a:r>
              <a:rPr lang="uk-UA" sz="2400" dirty="0">
                <a:effectLst/>
              </a:rPr>
              <a:t>, в </a:t>
            </a:r>
            <a:r>
              <a:rPr lang="uk-UA" sz="2400" dirty="0" err="1">
                <a:effectLst/>
              </a:rPr>
              <a:t>доброй</a:t>
            </a:r>
            <a:r>
              <a:rPr lang="uk-UA" sz="2400" dirty="0">
                <a:effectLst/>
              </a:rPr>
              <a:t> </a:t>
            </a:r>
            <a:r>
              <a:rPr lang="uk-UA" sz="2400" dirty="0" err="1">
                <a:effectLst/>
              </a:rPr>
              <a:t>нравственности</a:t>
            </a:r>
            <a:r>
              <a:rPr lang="uk-UA" sz="2400" dirty="0">
                <a:effectLst/>
              </a:rPr>
              <a:t> </a:t>
            </a:r>
            <a:r>
              <a:rPr lang="uk-UA" sz="2400" dirty="0" err="1">
                <a:effectLst/>
              </a:rPr>
              <a:t>нужны</a:t>
            </a:r>
            <a:r>
              <a:rPr lang="uk-UA" sz="2400" dirty="0">
                <a:effectLst/>
              </a:rPr>
              <a:t> всякому, не </a:t>
            </a:r>
            <a:r>
              <a:rPr lang="uk-UA" sz="2400" dirty="0" err="1">
                <a:effectLst/>
              </a:rPr>
              <a:t>выводят</a:t>
            </a:r>
            <a:r>
              <a:rPr lang="uk-UA" sz="2400" dirty="0">
                <a:effectLst/>
              </a:rPr>
              <a:t> </a:t>
            </a:r>
            <a:r>
              <a:rPr lang="uk-UA" sz="2400" dirty="0" err="1">
                <a:effectLst/>
              </a:rPr>
              <a:t>никого</a:t>
            </a:r>
            <a:r>
              <a:rPr lang="uk-UA" sz="2400" dirty="0">
                <a:effectLst/>
              </a:rPr>
              <a:t> </a:t>
            </a:r>
            <a:r>
              <a:rPr lang="uk-UA" sz="2400" dirty="0" err="1">
                <a:effectLst/>
              </a:rPr>
              <a:t>из</a:t>
            </a:r>
            <a:r>
              <a:rPr lang="uk-UA" sz="2400" dirty="0">
                <a:effectLst/>
              </a:rPr>
              <a:t> </a:t>
            </a:r>
            <a:r>
              <a:rPr lang="uk-UA" sz="2400" dirty="0" err="1">
                <a:effectLst/>
              </a:rPr>
              <a:t>определенного</a:t>
            </a:r>
            <a:r>
              <a:rPr lang="uk-UA" sz="2400" dirty="0">
                <a:effectLst/>
              </a:rPr>
              <a:t> </a:t>
            </a:r>
            <a:r>
              <a:rPr lang="uk-UA" sz="2400" dirty="0" err="1">
                <a:effectLst/>
              </a:rPr>
              <a:t>ему</a:t>
            </a:r>
            <a:r>
              <a:rPr lang="uk-UA" sz="2400" dirty="0">
                <a:effectLst/>
              </a:rPr>
              <a:t> судьбою </a:t>
            </a:r>
            <a:r>
              <a:rPr lang="uk-UA" sz="2400" dirty="0" err="1">
                <a:effectLst/>
              </a:rPr>
              <a:t>места</a:t>
            </a:r>
            <a:r>
              <a:rPr lang="uk-UA" sz="2400" dirty="0">
                <a:effectLst/>
              </a:rPr>
              <a:t> и во </a:t>
            </a:r>
            <a:r>
              <a:rPr lang="uk-UA" sz="2400" dirty="0" err="1">
                <a:effectLst/>
              </a:rPr>
              <a:t>всех</a:t>
            </a:r>
            <a:r>
              <a:rPr lang="uk-UA" sz="2400" dirty="0">
                <a:effectLst/>
              </a:rPr>
              <a:t> </a:t>
            </a:r>
            <a:r>
              <a:rPr lang="uk-UA" sz="2400" dirty="0" err="1">
                <a:effectLst/>
              </a:rPr>
              <a:t>состояниях</a:t>
            </a:r>
            <a:r>
              <a:rPr lang="uk-UA" sz="2400" dirty="0">
                <a:effectLst/>
              </a:rPr>
              <a:t> и </a:t>
            </a:r>
            <a:r>
              <a:rPr lang="uk-UA" sz="2400" dirty="0" err="1">
                <a:effectLst/>
              </a:rPr>
              <a:t>случаях</a:t>
            </a:r>
            <a:r>
              <a:rPr lang="uk-UA" sz="2400" dirty="0">
                <a:effectLst/>
              </a:rPr>
              <a:t> </a:t>
            </a:r>
            <a:r>
              <a:rPr lang="uk-UA" sz="2400" dirty="0" err="1">
                <a:effectLst/>
              </a:rPr>
              <a:t>делают</a:t>
            </a:r>
            <a:r>
              <a:rPr lang="uk-UA" sz="2400" dirty="0">
                <a:effectLst/>
              </a:rPr>
              <a:t> его и </a:t>
            </a:r>
            <a:r>
              <a:rPr lang="uk-UA" sz="2400" dirty="0" err="1">
                <a:effectLst/>
              </a:rPr>
              <a:t>почтенным</a:t>
            </a:r>
            <a:r>
              <a:rPr lang="uk-UA" sz="2400" dirty="0">
                <a:effectLst/>
              </a:rPr>
              <a:t>, и кротким, и </a:t>
            </a:r>
            <a:r>
              <a:rPr lang="uk-UA" sz="2400" dirty="0" err="1">
                <a:effectLst/>
              </a:rPr>
              <a:t>довольным</a:t>
            </a:r>
            <a:r>
              <a:rPr lang="uk-UA" sz="2400" dirty="0">
                <a:effectLst/>
              </a:rPr>
              <a:t>, и благополучним</a:t>
            </a:r>
            <a:r>
              <a:rPr lang="uk-UA" sz="2400" i="1" dirty="0">
                <a:effectLst/>
              </a:rPr>
              <a:t>». </a:t>
            </a:r>
            <a:endParaRPr lang="uk-UA" sz="2400" i="1" dirty="0" smtClean="0">
              <a:effectLst/>
            </a:endParaRPr>
          </a:p>
          <a:p>
            <a:pPr marL="0" indent="0">
              <a:buNone/>
            </a:pPr>
            <a:r>
              <a:rPr lang="uk-UA" sz="2400" i="1" dirty="0" smtClean="0">
                <a:effectLst/>
              </a:rPr>
              <a:t>Завдання</a:t>
            </a:r>
            <a:endParaRPr lang="uk-UA" sz="2400" i="1" dirty="0">
              <a:effectLst/>
            </a:endParaRPr>
          </a:p>
          <a:p>
            <a:pPr marL="0" indent="0">
              <a:buNone/>
            </a:pPr>
            <a:r>
              <a:rPr lang="uk-UA" sz="2400" i="1" dirty="0">
                <a:effectLst/>
              </a:rPr>
              <a:t>1. Проаналізуйте документ і визначте, якою була урядова політика в освітній сфері.</a:t>
            </a:r>
          </a:p>
          <a:p>
            <a:pPr marL="0" indent="0">
              <a:buNone/>
            </a:pPr>
            <a:r>
              <a:rPr lang="uk-UA" sz="2400" i="1" dirty="0">
                <a:effectLst/>
              </a:rPr>
              <a:t>2. Чому царський уряд так боявся освіченості українського народу</a:t>
            </a:r>
            <a:r>
              <a:rPr lang="uk-UA" sz="2400" i="1" dirty="0" smtClean="0">
                <a:effectLst/>
              </a:rPr>
              <a:t>?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9277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375" y="3056051"/>
            <a:ext cx="7765322" cy="153258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i="1" dirty="0" smtClean="0">
                <a:effectLst/>
              </a:rPr>
              <a:t>Завдання </a:t>
            </a:r>
            <a:r>
              <a:rPr lang="uk-UA" i="1" dirty="0">
                <a:effectLst/>
              </a:rPr>
              <a:t>для обговорення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i="1" dirty="0">
                <a:effectLst/>
              </a:rPr>
              <a:t>1. Якою була урядова політика щодо розвитку науки в Україні?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i="1" dirty="0">
                <a:effectLst/>
              </a:rPr>
              <a:t>2. В яких галузях науки уславилися українські вчені?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i="1" dirty="0">
                <a:effectLst/>
              </a:rPr>
              <a:t>3. Який внесок у розвиток науки зробили вчені, зображені на ілюстраціях?</a:t>
            </a:r>
          </a:p>
          <a:p>
            <a:pPr marL="0" indent="0">
              <a:lnSpc>
                <a:spcPct val="100000"/>
              </a:lnSpc>
              <a:buNone/>
            </a:pPr>
            <a:endParaRPr lang="uk-UA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6326" y="2635311"/>
            <a:ext cx="2097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М. Остроградський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13473" y="2635311"/>
            <a:ext cx="1502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effectLst/>
              </a:rPr>
              <a:t>Т. Осиповський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683" y="2621698"/>
            <a:ext cx="1384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effectLst/>
              </a:rPr>
              <a:t>М. Максимович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62635" y="2635311"/>
            <a:ext cx="1658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effectLst/>
              </a:rPr>
              <a:t>М. Костомаров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91669" y="2635311"/>
            <a:ext cx="1534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effectLst/>
              </a:rPr>
              <a:t>М. Маркевич 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63" y="188284"/>
            <a:ext cx="1487678" cy="2445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029" y="154671"/>
            <a:ext cx="1539113" cy="24292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183" y="154671"/>
            <a:ext cx="1424897" cy="24546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995" y="167076"/>
            <a:ext cx="1434519" cy="24546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4228" y="141976"/>
            <a:ext cx="1530938" cy="2457374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635355"/>
              </p:ext>
            </p:extLst>
          </p:nvPr>
        </p:nvGraphicFramePr>
        <p:xfrm>
          <a:off x="388093" y="4812832"/>
          <a:ext cx="7465126" cy="192024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732563"/>
                <a:gridCol w="3732563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Розвиток науки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Діячі науки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Їхній внесок у розвиток науки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Михайло Остроградський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Тимофій Осиповський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Михайло Максимович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Микола Костомаров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Микола Маркевич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5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/>
              </a:rPr>
              <a:t>Домашнє завдання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346" y="2096065"/>
            <a:ext cx="7765322" cy="266911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2800" dirty="0" smtClean="0">
                <a:effectLst/>
              </a:rPr>
              <a:t>Вивчити </a:t>
            </a:r>
            <a:r>
              <a:rPr lang="uk-UA" sz="2800" dirty="0">
                <a:effectLst/>
              </a:rPr>
              <a:t>§ </a:t>
            </a:r>
            <a:r>
              <a:rPr lang="uk-UA" sz="2800" dirty="0" smtClean="0">
                <a:effectLst/>
              </a:rPr>
              <a:t>16 С.128-133.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800" dirty="0" smtClean="0">
                <a:effectLst/>
              </a:rPr>
              <a:t>Підготувати: </a:t>
            </a:r>
            <a:endParaRPr lang="uk-UA" sz="2800" dirty="0">
              <a:effectLst/>
            </a:endParaRPr>
          </a:p>
          <a:p>
            <a:pPr>
              <a:lnSpc>
                <a:spcPct val="100000"/>
              </a:lnSpc>
            </a:pPr>
            <a:r>
              <a:rPr lang="uk-UA" sz="2800" i="1" dirty="0">
                <a:effectLst/>
              </a:rPr>
              <a:t>1-а група</a:t>
            </a:r>
            <a:r>
              <a:rPr lang="uk-UA" sz="2800" dirty="0">
                <a:effectLst/>
              </a:rPr>
              <a:t> — розвиток </a:t>
            </a:r>
            <a:r>
              <a:rPr lang="uk-UA" sz="2800" dirty="0" smtClean="0">
                <a:effectLst/>
              </a:rPr>
              <a:t>літератури і театру </a:t>
            </a:r>
            <a:r>
              <a:rPr lang="uk-UA" sz="2800" dirty="0" smtClean="0">
                <a:effectLst/>
              </a:rPr>
              <a:t>С.152 </a:t>
            </a:r>
            <a:r>
              <a:rPr lang="uk-UA" sz="2800" smtClean="0">
                <a:effectLst/>
              </a:rPr>
              <a:t>– </a:t>
            </a:r>
            <a:r>
              <a:rPr lang="uk-UA" sz="2800" smtClean="0">
                <a:effectLst/>
              </a:rPr>
              <a:t>151;</a:t>
            </a:r>
            <a:endParaRPr lang="uk-UA" sz="2800" dirty="0" smtClean="0">
              <a:effectLst/>
            </a:endParaRPr>
          </a:p>
          <a:p>
            <a:pPr>
              <a:lnSpc>
                <a:spcPct val="100000"/>
              </a:lnSpc>
            </a:pPr>
            <a:r>
              <a:rPr lang="uk-UA" sz="2800" i="1" dirty="0" smtClean="0">
                <a:effectLst/>
              </a:rPr>
              <a:t>2-а </a:t>
            </a:r>
            <a:r>
              <a:rPr lang="uk-UA" sz="2800" i="1" dirty="0">
                <a:effectLst/>
              </a:rPr>
              <a:t>група</a:t>
            </a:r>
            <a:r>
              <a:rPr lang="uk-UA" sz="2800" dirty="0">
                <a:effectLst/>
              </a:rPr>
              <a:t> — традиційно-побутова </a:t>
            </a:r>
            <a:r>
              <a:rPr lang="uk-UA" sz="2800" dirty="0" smtClean="0">
                <a:effectLst/>
              </a:rPr>
              <a:t>культура С. </a:t>
            </a:r>
            <a:r>
              <a:rPr lang="uk-UA" sz="2800" dirty="0" smtClean="0">
                <a:effectLst/>
              </a:rPr>
              <a:t>153</a:t>
            </a:r>
            <a:r>
              <a:rPr lang="uk-UA" sz="2800" dirty="0" smtClean="0">
                <a:effectLst/>
              </a:rPr>
              <a:t>-154</a:t>
            </a:r>
            <a:endParaRPr lang="uk-UA" sz="2800" dirty="0">
              <a:effectLst/>
            </a:endParaRPr>
          </a:p>
          <a:p>
            <a:pPr marL="0" indent="0">
              <a:lnSpc>
                <a:spcPct val="100000"/>
              </a:lnSpc>
              <a:buNone/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7071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129</TotalTime>
  <Words>604</Words>
  <Application>Microsoft Office PowerPoint</Application>
  <PresentationFormat>Экран (4:3)</PresentationFormat>
  <Paragraphs>67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Damask</vt:lpstr>
      <vt:lpstr>Розвиток освіти та науки на українських землях  в І половині ХІХ століття </vt:lpstr>
      <vt:lpstr>Фактори, які впливали на розвиток української культури </vt:lpstr>
      <vt:lpstr>РОЗВИТОК ОСВІТИ</vt:lpstr>
      <vt:lpstr>Розпорядження попечителя київського учбового округу ректору київського університету про встановлення таємного нагляду за викладачами (30 листопада 1834 року) </vt:lpstr>
      <vt:lpstr>Із висловлювання міністра народної освіти О. С. Шишкова </vt:lpstr>
      <vt:lpstr>Презентация PowerPoint</vt:lpstr>
      <vt:lpstr>Домашнє завдання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освіти та науки на українських землях в І половині ХІХ століття</dc:title>
  <dc:creator>Василь</dc:creator>
  <cp:lastModifiedBy>Пользователь Windows</cp:lastModifiedBy>
  <cp:revision>20</cp:revision>
  <dcterms:created xsi:type="dcterms:W3CDTF">2014-12-07T09:47:46Z</dcterms:created>
  <dcterms:modified xsi:type="dcterms:W3CDTF">2019-02-01T10:04:45Z</dcterms:modified>
</cp:coreProperties>
</file>