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0" r:id="rId7"/>
    <p:sldId id="259" r:id="rId8"/>
    <p:sldId id="266" r:id="rId9"/>
    <p:sldId id="262" r:id="rId10"/>
    <p:sldId id="261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8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DBCA-2EDE-444F-8687-8C1C809A02C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2B28-8CA4-444C-B98D-2DD05786E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51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DBCA-2EDE-444F-8687-8C1C809A02C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2B28-8CA4-444C-B98D-2DD05786E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09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DBCA-2EDE-444F-8687-8C1C809A02C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2B28-8CA4-444C-B98D-2DD05786E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93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DBCA-2EDE-444F-8687-8C1C809A02C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2B28-8CA4-444C-B98D-2DD05786E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97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DBCA-2EDE-444F-8687-8C1C809A02C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2B28-8CA4-444C-B98D-2DD05786E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1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DBCA-2EDE-444F-8687-8C1C809A02C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2B28-8CA4-444C-B98D-2DD05786E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86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DBCA-2EDE-444F-8687-8C1C809A02C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2B28-8CA4-444C-B98D-2DD05786E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5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DBCA-2EDE-444F-8687-8C1C809A02C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2B28-8CA4-444C-B98D-2DD05786E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47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DBCA-2EDE-444F-8687-8C1C809A02C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2B28-8CA4-444C-B98D-2DD05786E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16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DBCA-2EDE-444F-8687-8C1C809A02C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2B28-8CA4-444C-B98D-2DD05786E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3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DBCA-2EDE-444F-8687-8C1C809A02C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2B28-8CA4-444C-B98D-2DD05786E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47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3DBCA-2EDE-444F-8687-8C1C809A02C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A2B28-8CA4-444C-B98D-2DD05786E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44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30000">
              <a:srgbClr val="0070C0"/>
            </a:gs>
            <a:gs pos="51000">
              <a:srgbClr val="FFC000"/>
            </a:gs>
            <a:gs pos="48000">
              <a:srgbClr val="00B0F0"/>
            </a:gs>
            <a:gs pos="83000">
              <a:srgbClr val="FFC000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846640" cy="1467594"/>
          </a:xfrm>
          <a:solidFill>
            <a:schemeClr val="tx2">
              <a:lumMod val="60000"/>
              <a:lumOff val="40000"/>
            </a:schemeClr>
          </a:solidFill>
          <a:ln w="76200" cmpd="sng">
            <a:solidFill>
              <a:schemeClr val="tx1"/>
            </a:solidFill>
          </a:ln>
          <a:effectLst>
            <a:reflection stA="2000" endPos="0" dir="5400000" sy="-100000" algn="bl" rotWithShape="0"/>
          </a:effectLst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Культурне</a:t>
            </a: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життя</a:t>
            </a: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другій</a:t>
            </a: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половині</a:t>
            </a: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 </a:t>
            </a:r>
            <a:r>
              <a:rPr lang="en-US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XIX </a:t>
            </a: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ст.</a:t>
            </a:r>
            <a:endParaRPr lang="ru-RU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573016"/>
            <a:ext cx="7016824" cy="141771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Культура — </a:t>
            </a:r>
            <a:r>
              <a:rPr lang="ru-RU" dirty="0" err="1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це</a:t>
            </a:r>
            <a:r>
              <a:rPr lang="ru-RU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міра</a:t>
            </a:r>
            <a:r>
              <a:rPr lang="ru-RU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людяності</a:t>
            </a:r>
            <a:r>
              <a:rPr lang="ru-RU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людині</a:t>
            </a:r>
            <a:endParaRPr lang="ru-RU" dirty="0">
              <a:solidFill>
                <a:schemeClr val="tx1"/>
              </a:solidFill>
              <a:latin typeface="Monotype Corsiva" panose="03010101010201010101" pitchFamily="66" charset="0"/>
              <a:ea typeface="+mj-ea"/>
              <a:cs typeface="+mj-cs"/>
            </a:endParaRPr>
          </a:p>
          <a:p>
            <a:r>
              <a:rPr lang="ru-RU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                            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27302" y="4835217"/>
            <a:ext cx="4816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учениця 9-В класу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Небесьо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Каріна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8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30000">
              <a:srgbClr val="0070C0"/>
            </a:gs>
            <a:gs pos="51000">
              <a:srgbClr val="FFC000"/>
            </a:gs>
            <a:gs pos="48000">
              <a:srgbClr val="00B0F0"/>
            </a:gs>
            <a:gs pos="83000">
              <a:srgbClr val="FFC000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989" y="764704"/>
            <a:ext cx="4923067" cy="2376264"/>
          </a:xfrm>
          <a:noFill/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.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Особливо </a:t>
            </a:r>
            <a:r>
              <a:rPr lang="ru-RU" sz="20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велике</a:t>
            </a: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значення</a:t>
            </a: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мала </a:t>
            </a:r>
            <a:r>
              <a:rPr lang="ru-RU" sz="20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лінія</a:t>
            </a: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Львів</a:t>
            </a:r>
            <a:r>
              <a:rPr lang="ru-RU" sz="2000" b="1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— </a:t>
            </a:r>
            <a:r>
              <a:rPr lang="ru-RU" sz="2000" b="1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Підволочиськ</a:t>
            </a:r>
            <a:r>
              <a:rPr lang="ru-RU" sz="2000" b="1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через </a:t>
            </a:r>
            <a:r>
              <a:rPr lang="ru-RU" sz="20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Тернопіль</a:t>
            </a: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, яка стала до ладу </a:t>
            </a:r>
            <a:r>
              <a:rPr lang="ru-RU" sz="2000" b="1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1870</a:t>
            </a: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року. В </a:t>
            </a:r>
            <a:r>
              <a:rPr lang="ru-RU" sz="20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цьому</a:t>
            </a: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ж </a:t>
            </a:r>
            <a:r>
              <a:rPr lang="ru-RU" sz="20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році</a:t>
            </a: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завершено </a:t>
            </a:r>
            <a:r>
              <a:rPr lang="ru-RU" sz="20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будівництво</a:t>
            </a: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вокзалу</a:t>
            </a:r>
            <a:r>
              <a:rPr lang="ru-RU" sz="2000" b="1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. </a:t>
            </a:r>
            <a:r>
              <a:rPr lang="ru-RU" sz="2000" b="1" u="sng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Це</a:t>
            </a:r>
            <a:r>
              <a:rPr lang="ru-RU" sz="2000" b="1" u="sng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 </a:t>
            </a:r>
            <a:r>
              <a:rPr lang="ru-RU" sz="2000" b="1" u="sng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була</a:t>
            </a:r>
            <a:r>
              <a:rPr lang="ru-RU" sz="2000" b="1" u="sng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 перша </a:t>
            </a:r>
            <a:r>
              <a:rPr lang="ru-RU" sz="2000" b="1" u="sng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залізнична</a:t>
            </a:r>
            <a:r>
              <a:rPr lang="ru-RU" sz="2000" b="1" u="sng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 </a:t>
            </a:r>
            <a:r>
              <a:rPr lang="ru-RU" sz="2000" b="1" u="sng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магістраль</a:t>
            </a:r>
            <a:r>
              <a:rPr lang="ru-RU" sz="2000" b="1" u="sng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 на </a:t>
            </a:r>
            <a:r>
              <a:rPr lang="ru-RU" sz="2000" b="1" u="sng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Тернопільщині</a:t>
            </a:r>
            <a:r>
              <a:rPr lang="ru-RU" sz="2000" b="1" u="sng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.</a:t>
            </a:r>
            <a:endParaRPr lang="ru-RU" sz="2000" b="1" u="sng" dirty="0">
              <a:solidFill>
                <a:schemeClr val="bg1"/>
              </a:solidFill>
              <a:latin typeface="Enigmatic Unicode" panose="02000000000000000000" pitchFamily="2" charset="0"/>
              <a:ea typeface="+mj-ea"/>
              <a:cs typeface="+mj-cs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602893" cy="242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92696"/>
            <a:ext cx="3744416" cy="23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одзаголовок 2"/>
          <p:cNvSpPr txBox="1">
            <a:spLocks/>
          </p:cNvSpPr>
          <p:nvPr/>
        </p:nvSpPr>
        <p:spPr>
          <a:xfrm>
            <a:off x="136108" y="4283901"/>
            <a:ext cx="4923067" cy="17281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u="sng" dirty="0" smtClean="0">
                <a:solidFill>
                  <a:schemeClr val="tx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Enigmatic Unicode" panose="02000000000000000000" pitchFamily="2" charset="0"/>
                <a:ea typeface="+mj-ea"/>
                <a:cs typeface="+mj-cs"/>
              </a:rPr>
              <a:t>в </a:t>
            </a:r>
            <a:r>
              <a:rPr lang="ru-RU" sz="2000" b="1" i="1" dirty="0" err="1" smtClean="0">
                <a:solidFill>
                  <a:schemeClr val="tx1"/>
                </a:solidFill>
                <a:latin typeface="Enigmatic Unicode" panose="02000000000000000000" pitchFamily="2" charset="0"/>
                <a:ea typeface="+mj-ea"/>
                <a:cs typeface="+mj-cs"/>
              </a:rPr>
              <a:t>Тернопіль</a:t>
            </a:r>
            <a:r>
              <a:rPr lang="ru-RU" sz="2000" b="1" i="1" dirty="0" smtClean="0">
                <a:solidFill>
                  <a:schemeClr val="tx1"/>
                </a:solidFill>
                <a:latin typeface="Enigmatic Unicode" panose="02000000000000000000" pitchFamily="2" charset="0"/>
                <a:ea typeface="+mj-ea"/>
                <a:cs typeface="+mj-cs"/>
              </a:rPr>
              <a:t> в перший раз </a:t>
            </a:r>
            <a:r>
              <a:rPr lang="ru-RU" sz="2000" b="1" i="1" dirty="0" err="1" smtClean="0">
                <a:solidFill>
                  <a:schemeClr val="tx1"/>
                </a:solidFill>
                <a:latin typeface="Enigmatic Unicode" panose="02000000000000000000" pitchFamily="2" charset="0"/>
                <a:ea typeface="+mj-ea"/>
                <a:cs typeface="+mj-cs"/>
              </a:rPr>
              <a:t>прибула</a:t>
            </a:r>
            <a:r>
              <a:rPr lang="ru-RU" sz="2000" b="1" i="1" dirty="0" smtClean="0">
                <a:solidFill>
                  <a:schemeClr val="tx1"/>
                </a:solidFill>
                <a:latin typeface="Enigmatic Unicode" panose="02000000000000000000" pitchFamily="2" charset="0"/>
                <a:ea typeface="+mj-ea"/>
                <a:cs typeface="+mj-cs"/>
              </a:rPr>
              <a:t> так звана  </a:t>
            </a:r>
            <a:r>
              <a:rPr lang="ru-RU" sz="2000" b="1" dirty="0" smtClean="0">
                <a:solidFill>
                  <a:schemeClr val="tx1"/>
                </a:solidFill>
                <a:latin typeface="Enigmatic Unicode" panose="02000000000000000000" pitchFamily="2" charset="0"/>
                <a:ea typeface="+mj-ea"/>
                <a:cs typeface="+mj-cs"/>
              </a:rPr>
              <a:t>«Люкс-торпеда».</a:t>
            </a:r>
          </a:p>
          <a:p>
            <a:pPr algn="l"/>
            <a:endParaRPr lang="ru-RU" sz="2000" b="1" u="sng" dirty="0" smtClean="0">
              <a:solidFill>
                <a:schemeClr val="tx1"/>
              </a:solidFill>
              <a:latin typeface="Enigmatic Unicode" panose="02000000000000000000" pitchFamily="2" charset="0"/>
              <a:ea typeface="+mj-ea"/>
              <a:cs typeface="+mj-cs"/>
            </a:endParaRPr>
          </a:p>
          <a:p>
            <a:pPr algn="l"/>
            <a:r>
              <a:rPr lang="ru-RU" sz="2000" b="1" u="sng" dirty="0" err="1" smtClean="0">
                <a:solidFill>
                  <a:schemeClr val="tx1"/>
                </a:solidFill>
                <a:latin typeface="Enigmatic Unicode" panose="02000000000000000000" pitchFamily="2" charset="0"/>
                <a:ea typeface="+mj-ea"/>
                <a:cs typeface="+mj-cs"/>
              </a:rPr>
              <a:t>Таку</a:t>
            </a:r>
            <a:r>
              <a:rPr lang="ru-RU" sz="2000" b="1" u="sng" dirty="0" smtClean="0">
                <a:solidFill>
                  <a:schemeClr val="tx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b="1" u="sng" dirty="0" err="1" smtClean="0">
                <a:solidFill>
                  <a:schemeClr val="tx1"/>
                </a:solidFill>
                <a:latin typeface="Enigmatic Unicode" panose="02000000000000000000" pitchFamily="2" charset="0"/>
                <a:ea typeface="+mj-ea"/>
                <a:cs typeface="+mj-cs"/>
              </a:rPr>
              <a:t>незвичну</a:t>
            </a:r>
            <a:r>
              <a:rPr lang="ru-RU" sz="2000" b="1" u="sng" dirty="0" smtClean="0">
                <a:solidFill>
                  <a:schemeClr val="tx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b="1" u="sng" dirty="0" err="1" smtClean="0">
                <a:solidFill>
                  <a:schemeClr val="tx1"/>
                </a:solidFill>
                <a:latin typeface="Enigmatic Unicode" panose="02000000000000000000" pitchFamily="2" charset="0"/>
                <a:ea typeface="+mj-ea"/>
                <a:cs typeface="+mj-cs"/>
              </a:rPr>
              <a:t>назву</a:t>
            </a:r>
            <a:r>
              <a:rPr lang="ru-RU" sz="2000" b="1" u="sng" dirty="0" smtClean="0">
                <a:solidFill>
                  <a:schemeClr val="tx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b="1" u="sng" dirty="0" err="1" smtClean="0">
                <a:solidFill>
                  <a:schemeClr val="tx1"/>
                </a:solidFill>
                <a:latin typeface="Enigmatic Unicode" panose="02000000000000000000" pitchFamily="2" charset="0"/>
                <a:ea typeface="+mj-ea"/>
                <a:cs typeface="+mj-cs"/>
              </a:rPr>
              <a:t>отримав</a:t>
            </a:r>
            <a:r>
              <a:rPr lang="ru-RU" sz="2000" b="1" u="sng" dirty="0" smtClean="0">
                <a:solidFill>
                  <a:schemeClr val="tx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b="1" u="sng" dirty="0" err="1" smtClean="0">
                <a:solidFill>
                  <a:schemeClr val="tx1"/>
                </a:solidFill>
                <a:latin typeface="Enigmatic Unicode" panose="02000000000000000000" pitchFamily="2" charset="0"/>
                <a:ea typeface="+mj-ea"/>
                <a:cs typeface="+mj-cs"/>
              </a:rPr>
              <a:t>міні-поїзд</a:t>
            </a:r>
            <a:endParaRPr lang="ru-RU" sz="2000" b="1" u="sng" dirty="0" smtClean="0">
              <a:solidFill>
                <a:schemeClr val="tx1"/>
              </a:solidFill>
              <a:latin typeface="Enigmatic Unicode" panose="02000000000000000000" pitchFamily="2" charset="0"/>
              <a:ea typeface="+mj-ea"/>
              <a:cs typeface="+mj-cs"/>
            </a:endParaRPr>
          </a:p>
          <a:p>
            <a:pPr algn="l"/>
            <a:endParaRPr lang="ru-RU" sz="2000" b="1" u="sng" dirty="0">
              <a:solidFill>
                <a:schemeClr val="tx1"/>
              </a:solidFill>
              <a:latin typeface="Enigmatic Unicode" panose="020000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892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30000">
              <a:srgbClr val="0070C0"/>
            </a:gs>
            <a:gs pos="51000">
              <a:srgbClr val="FFC000"/>
            </a:gs>
            <a:gs pos="48000">
              <a:srgbClr val="00B0F0"/>
            </a:gs>
            <a:gs pos="83000">
              <a:srgbClr val="FFC000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928" y="404664"/>
            <a:ext cx="5288632" cy="2432248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1875 року в </a:t>
            </a: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Тернополі</a:t>
            </a: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відкрилась</a:t>
            </a: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учительська</a:t>
            </a: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семінарія</a:t>
            </a: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У 70-х роках </a:t>
            </a:r>
            <a:r>
              <a:rPr lang="en-US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XIX </a:t>
            </a: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ст. в </a:t>
            </a:r>
            <a:r>
              <a:rPr lang="ru-RU" sz="20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місті</a:t>
            </a: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працювали</a:t>
            </a: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2 </a:t>
            </a:r>
            <a:r>
              <a:rPr lang="ru-RU" sz="20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чотирикласні</a:t>
            </a: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 </a:t>
            </a:r>
            <a:r>
              <a:rPr lang="ru-RU" sz="20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народні</a:t>
            </a: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школи</a:t>
            </a: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(</a:t>
            </a:r>
            <a:r>
              <a:rPr lang="ru-RU" sz="20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чоловіча</a:t>
            </a: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й </a:t>
            </a:r>
            <a:r>
              <a:rPr lang="ru-RU" sz="20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жіноча</a:t>
            </a: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), </a:t>
            </a:r>
            <a:r>
              <a:rPr lang="ru-RU" sz="20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які</a:t>
            </a: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утримував</a:t>
            </a: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магістрат</a:t>
            </a: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міста</a:t>
            </a: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, але </a:t>
            </a:r>
            <a:r>
              <a:rPr lang="ru-RU" sz="20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виділяв</a:t>
            </a: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він</a:t>
            </a: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на них </a:t>
            </a:r>
            <a:r>
              <a:rPr lang="ru-RU" sz="20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мізерні</a:t>
            </a: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кошти</a:t>
            </a: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ru-RU" sz="2000" dirty="0" smtClean="0">
              <a:solidFill>
                <a:schemeClr val="bg1"/>
              </a:solidFill>
              <a:latin typeface="Enigmatic Unicode" panose="02000000000000000000" pitchFamily="2" charset="0"/>
              <a:ea typeface="+mj-ea"/>
              <a:cs typeface="+mj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4664"/>
            <a:ext cx="2736304" cy="256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5" y="4136582"/>
            <a:ext cx="53101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495" y="3933056"/>
            <a:ext cx="3192993" cy="225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5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30000">
              <a:srgbClr val="0070C0"/>
            </a:gs>
            <a:gs pos="51000">
              <a:srgbClr val="FFC000"/>
            </a:gs>
            <a:gs pos="48000">
              <a:srgbClr val="00B0F0"/>
            </a:gs>
            <a:gs pos="83000">
              <a:srgbClr val="FFC000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2590800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836712"/>
            <a:ext cx="4320480" cy="181588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800" dirty="0">
                <a:latin typeface="Enigmatic Unicode" panose="02000000000000000000" pitchFamily="2" charset="0"/>
                <a:ea typeface="+mj-ea"/>
                <a:cs typeface="+mj-cs"/>
              </a:rPr>
              <a:t>У </a:t>
            </a:r>
            <a:r>
              <a:rPr lang="ru-RU" sz="2800" dirty="0" err="1">
                <a:latin typeface="Enigmatic Unicode" panose="02000000000000000000" pitchFamily="2" charset="0"/>
                <a:ea typeface="+mj-ea"/>
                <a:cs typeface="+mj-cs"/>
              </a:rPr>
              <a:t>жовтні</a:t>
            </a:r>
            <a:r>
              <a:rPr lang="ru-RU" sz="2800" dirty="0">
                <a:latin typeface="Enigmatic Unicode" panose="02000000000000000000" pitchFamily="2" charset="0"/>
                <a:ea typeface="+mj-ea"/>
                <a:cs typeface="+mj-cs"/>
              </a:rPr>
              <a:t> 1898 року  </a:t>
            </a:r>
            <a:r>
              <a:rPr lang="ru-RU" sz="2800" dirty="0" err="1">
                <a:latin typeface="Enigmatic Unicode" panose="02000000000000000000" pitchFamily="2" charset="0"/>
                <a:ea typeface="+mj-ea"/>
                <a:cs typeface="+mj-cs"/>
              </a:rPr>
              <a:t>було</a:t>
            </a:r>
            <a:r>
              <a:rPr lang="ru-RU" sz="2800" dirty="0"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800" dirty="0" err="1">
                <a:latin typeface="Enigmatic Unicode" panose="02000000000000000000" pitchFamily="2" charset="0"/>
                <a:ea typeface="+mj-ea"/>
                <a:cs typeface="+mj-cs"/>
              </a:rPr>
              <a:t>започатковано</a:t>
            </a:r>
            <a:r>
              <a:rPr lang="ru-RU" sz="2800" dirty="0"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800" dirty="0" err="1">
                <a:latin typeface="Enigmatic Unicode" panose="02000000000000000000" pitchFamily="2" charset="0"/>
                <a:ea typeface="+mj-ea"/>
                <a:cs typeface="+mj-cs"/>
              </a:rPr>
              <a:t>Тернопільську</a:t>
            </a:r>
            <a:r>
              <a:rPr lang="ru-RU" sz="2800" dirty="0"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800" dirty="0" err="1">
                <a:latin typeface="Enigmatic Unicode" panose="02000000000000000000" pitchFamily="2" charset="0"/>
                <a:ea typeface="+mj-ea"/>
                <a:cs typeface="+mj-cs"/>
              </a:rPr>
              <a:t>українську</a:t>
            </a:r>
            <a:r>
              <a:rPr lang="ru-RU" sz="2800" dirty="0">
                <a:latin typeface="Enigmatic Unicode" panose="02000000000000000000" pitchFamily="2" charset="0"/>
                <a:ea typeface="+mj-ea"/>
                <a:cs typeface="+mj-cs"/>
              </a:rPr>
              <a:t>  </a:t>
            </a:r>
            <a:r>
              <a:rPr lang="ru-RU" sz="2800" dirty="0" err="1">
                <a:latin typeface="Enigmatic Unicode" panose="02000000000000000000" pitchFamily="2" charset="0"/>
                <a:ea typeface="+mj-ea"/>
                <a:cs typeface="+mj-cs"/>
              </a:rPr>
              <a:t>гімназію</a:t>
            </a:r>
            <a:r>
              <a:rPr lang="ru-RU" sz="2800" dirty="0">
                <a:latin typeface="Enigmatic Unicode" panose="02000000000000000000" pitchFamily="2" charset="0"/>
                <a:ea typeface="+mj-ea"/>
                <a:cs typeface="+mj-cs"/>
              </a:rPr>
              <a:t>  </a:t>
            </a:r>
          </a:p>
        </p:txBody>
      </p:sp>
      <p:pic>
        <p:nvPicPr>
          <p:cNvPr id="8200" name="Picture 8" descr="Картинки по запросу перша тернопільська гімназ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277177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66846"/>
            <a:ext cx="3461319" cy="241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99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30000">
              <a:srgbClr val="0070C0"/>
            </a:gs>
            <a:gs pos="51000">
              <a:srgbClr val="FFC000"/>
            </a:gs>
            <a:gs pos="48000">
              <a:srgbClr val="00B0F0"/>
            </a:gs>
            <a:gs pos="83000">
              <a:srgbClr val="FFC000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373" y="332656"/>
            <a:ext cx="5328592" cy="19389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На початку </a:t>
            </a:r>
            <a:r>
              <a:rPr lang="en-US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XIX </a:t>
            </a: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ст. </a:t>
            </a: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розгорнувся</a:t>
            </a: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процес</a:t>
            </a: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національно</a:t>
            </a: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-культурного </a:t>
            </a: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відродження</a:t>
            </a: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Поступово</a:t>
            </a: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відроджувалася</a:t>
            </a: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мова</a:t>
            </a: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розширялася</a:t>
            </a: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сфера </a:t>
            </a: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її</a:t>
            </a: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вжитку</a:t>
            </a: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насамперед</a:t>
            </a: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серед</a:t>
            </a: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української</a:t>
            </a: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еліти</a:t>
            </a: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Цьому</a:t>
            </a: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процесові</a:t>
            </a: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сприяла</a:t>
            </a: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поява</a:t>
            </a: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першої</a:t>
            </a: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друкованої</a:t>
            </a: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граматики</a:t>
            </a: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4076891" cy="255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06175"/>
            <a:ext cx="3613720" cy="256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92696"/>
            <a:ext cx="294117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51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30000">
              <a:srgbClr val="0070C0"/>
            </a:gs>
            <a:gs pos="51000">
              <a:srgbClr val="FFC000"/>
            </a:gs>
            <a:gs pos="48000">
              <a:srgbClr val="00B0F0"/>
            </a:gs>
            <a:gs pos="83000">
              <a:srgbClr val="FFC000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429000"/>
            <a:ext cx="6624736" cy="3312368"/>
          </a:xfrm>
        </p:spPr>
        <p:txBody>
          <a:bodyPr>
            <a:normAutofit fontScale="55000" lnSpcReduction="20000"/>
          </a:bodyPr>
          <a:lstStyle/>
          <a:p>
            <a:r>
              <a:rPr lang="ru-RU" sz="5700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У </a:t>
            </a:r>
            <a:r>
              <a:rPr lang="ru-RU" sz="5700" dirty="0" err="1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другій</a:t>
            </a:r>
            <a:r>
              <a:rPr lang="ru-RU" sz="5700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ru-RU" sz="5700" dirty="0" err="1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половині</a:t>
            </a:r>
            <a:r>
              <a:rPr lang="ru-RU" sz="5700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en-US" sz="5700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XIX </a:t>
            </a:r>
            <a:r>
              <a:rPr lang="ru-RU" sz="5700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ст. </a:t>
            </a:r>
            <a:r>
              <a:rPr lang="ru-RU" sz="5700" dirty="0" err="1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відбулося</a:t>
            </a:r>
            <a:r>
              <a:rPr lang="ru-RU" sz="5700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ru-RU" sz="5700" dirty="0" err="1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територіальне</a:t>
            </a:r>
            <a:r>
              <a:rPr lang="ru-RU" sz="5700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ru-RU" sz="5700" dirty="0" err="1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роз´єднання</a:t>
            </a:r>
            <a:r>
              <a:rPr lang="ru-RU" sz="5700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ru-RU" sz="5700" dirty="0" err="1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українських</a:t>
            </a:r>
            <a:r>
              <a:rPr lang="ru-RU" sz="5700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 земель, </a:t>
            </a:r>
            <a:r>
              <a:rPr lang="ru-RU" sz="5700" dirty="0" err="1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завершилося</a:t>
            </a:r>
            <a:r>
              <a:rPr lang="ru-RU" sz="5700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ru-RU" sz="5700" dirty="0" err="1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формування</a:t>
            </a:r>
            <a:r>
              <a:rPr lang="ru-RU" sz="5700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ru-RU" sz="5700" dirty="0" err="1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української</a:t>
            </a:r>
            <a:r>
              <a:rPr lang="ru-RU" sz="5700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ru-RU" sz="5700" dirty="0" err="1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нації</a:t>
            </a:r>
            <a:r>
              <a:rPr lang="ru-RU" sz="5700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, </a:t>
            </a:r>
            <a:r>
              <a:rPr lang="ru-RU" sz="5700" dirty="0" err="1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ускладнилася</a:t>
            </a:r>
            <a:r>
              <a:rPr lang="ru-RU" sz="5700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ru-RU" sz="5700" dirty="0" err="1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соціальна</a:t>
            </a:r>
            <a:r>
              <a:rPr lang="ru-RU" sz="5700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 структура та </a:t>
            </a:r>
            <a:r>
              <a:rPr lang="ru-RU" sz="5700" dirty="0" err="1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політизувалося</a:t>
            </a:r>
            <a:r>
              <a:rPr lang="ru-RU" sz="5700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ru-RU" sz="5700" dirty="0" err="1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суспільне</a:t>
            </a:r>
            <a:r>
              <a:rPr lang="ru-RU" sz="5700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ru-RU" sz="5700" dirty="0" err="1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життя</a:t>
            </a:r>
            <a:r>
              <a:rPr lang="ru-RU" sz="5700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. </a:t>
            </a:r>
            <a:r>
              <a:rPr lang="ru-RU" sz="5700" dirty="0" err="1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Всі</a:t>
            </a:r>
            <a:r>
              <a:rPr lang="ru-RU" sz="5700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ru-RU" sz="5700" dirty="0" err="1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ці</a:t>
            </a:r>
            <a:r>
              <a:rPr lang="ru-RU" sz="5700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ru-RU" sz="5700" dirty="0" err="1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явища</a:t>
            </a:r>
            <a:r>
              <a:rPr lang="ru-RU" sz="5700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 та </a:t>
            </a:r>
            <a:r>
              <a:rPr lang="ru-RU" sz="5700" dirty="0" err="1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процеси</a:t>
            </a:r>
            <a:r>
              <a:rPr lang="ru-RU" sz="5700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ru-RU" sz="5700" dirty="0" err="1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залишили</a:t>
            </a:r>
            <a:r>
              <a:rPr lang="ru-RU" sz="5700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ru-RU" sz="5700" dirty="0" err="1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помітний</a:t>
            </a:r>
            <a:r>
              <a:rPr lang="ru-RU" sz="5700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ru-RU" sz="5700" dirty="0" err="1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відбиток</a:t>
            </a:r>
            <a:r>
              <a:rPr lang="ru-RU" sz="5700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 на </a:t>
            </a:r>
            <a:r>
              <a:rPr lang="ru-RU" sz="5700" dirty="0" err="1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розвитку</a:t>
            </a:r>
            <a:r>
              <a:rPr lang="ru-RU" sz="5700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ru-RU" sz="5700" dirty="0" err="1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культурної</a:t>
            </a:r>
            <a:r>
              <a:rPr lang="ru-RU" sz="5700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ru-RU" sz="5700" dirty="0" err="1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сфери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3"/>
            <a:ext cx="4283968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3"/>
            <a:ext cx="4104456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7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30000">
              <a:srgbClr val="0070C0"/>
            </a:gs>
            <a:gs pos="51000">
              <a:srgbClr val="FFC000"/>
            </a:gs>
            <a:gs pos="48000">
              <a:srgbClr val="00B0F0"/>
            </a:gs>
            <a:gs pos="83000">
              <a:srgbClr val="FFC000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296329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5517232"/>
            <a:ext cx="5904656" cy="864096"/>
          </a:xfr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uk-UA" sz="6000" b="1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Тернопільщина</a:t>
            </a:r>
            <a:endParaRPr lang="ru-RU" sz="6000" b="1" dirty="0">
              <a:solidFill>
                <a:schemeClr val="tx1"/>
              </a:solidFill>
              <a:latin typeface="Monotype Corsiva" panose="03010101010201010101" pitchFamily="66" charset="0"/>
              <a:ea typeface="+mj-ea"/>
              <a:cs typeface="+mj-cs"/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251520" y="2348880"/>
            <a:ext cx="1872208" cy="3600400"/>
          </a:xfrm>
          <a:prstGeom prst="curvedRightArrow">
            <a:avLst>
              <a:gd name="adj1" fmla="val 25000"/>
              <a:gd name="adj2" fmla="val 49571"/>
              <a:gd name="adj3" fmla="val 25000"/>
            </a:avLst>
          </a:prstGeom>
          <a:gradFill>
            <a:gsLst>
              <a:gs pos="0">
                <a:schemeClr val="tx2">
                  <a:lumMod val="75000"/>
                </a:schemeClr>
              </a:gs>
              <a:gs pos="30000">
                <a:srgbClr val="0070C0"/>
              </a:gs>
              <a:gs pos="51000">
                <a:srgbClr val="FFC000"/>
              </a:gs>
              <a:gs pos="48000">
                <a:srgbClr val="00B0F0"/>
              </a:gs>
              <a:gs pos="83000">
                <a:srgbClr val="FFC000"/>
              </a:gs>
              <a:gs pos="100000">
                <a:srgbClr val="FFFF00"/>
              </a:gs>
            </a:gsLst>
            <a:lin ang="5400000" scaled="0"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564" y="332656"/>
            <a:ext cx="7704856" cy="1470025"/>
          </a:xfrm>
          <a:solidFill>
            <a:schemeClr val="tx2">
              <a:lumMod val="60000"/>
              <a:lumOff val="40000"/>
            </a:schemeClr>
          </a:solidFill>
          <a:ln w="57150" cap="sq">
            <a:solidFill>
              <a:schemeClr val="tx1"/>
            </a:solidFill>
            <a:miter lim="800000"/>
          </a:ln>
          <a:effectLst>
            <a:reflection stA="0" endPos="65000" dist="50800" dir="5400000" sy="-100000" algn="bl" rotWithShape="0"/>
          </a:effectLst>
          <a:scene3d>
            <a:camera prst="orthographicFront"/>
            <a:lightRig rig="threePt" dir="t"/>
          </a:scene3d>
          <a:sp3d extrusionH="12700"/>
        </p:spPr>
        <p:txBody>
          <a:bodyPr>
            <a:normAutofit/>
          </a:bodyPr>
          <a:lstStyle/>
          <a:p>
            <a:r>
              <a:rPr lang="uk-UA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Культура нашого краю</a:t>
            </a:r>
            <a:endParaRPr lang="ru-RU" sz="40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5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30000">
              <a:srgbClr val="0070C0"/>
            </a:gs>
            <a:gs pos="51000">
              <a:srgbClr val="FFC000"/>
            </a:gs>
            <a:gs pos="48000">
              <a:srgbClr val="00B0F0"/>
            </a:gs>
            <a:gs pos="83000">
              <a:srgbClr val="FFC000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744702"/>
            <a:ext cx="3168352" cy="784492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Український</a:t>
            </a: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 </a:t>
            </a:r>
            <a:r>
              <a:rPr lang="ru-RU" sz="20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народний</a:t>
            </a: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одяг</a:t>
            </a: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9492"/>
            <a:ext cx="3893068" cy="239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051720" y="1484784"/>
            <a:ext cx="154421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71991" y="260648"/>
            <a:ext cx="154421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72191" y="2369462"/>
            <a:ext cx="3059849" cy="12172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Основним</a:t>
            </a: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типом </a:t>
            </a:r>
            <a:r>
              <a:rPr lang="ru-RU" sz="20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поселення</a:t>
            </a: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 </a:t>
            </a: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були</a:t>
            </a: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села та </a:t>
            </a: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хутори</a:t>
            </a:r>
            <a:endParaRPr lang="ru-RU" sz="2000" dirty="0">
              <a:solidFill>
                <a:schemeClr val="bg1"/>
              </a:solidFill>
              <a:latin typeface="Enigmatic Unicode" panose="02000000000000000000" pitchFamily="2" charset="0"/>
              <a:ea typeface="+mj-ea"/>
              <a:cs typeface="+mj-cs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61" y="4365104"/>
            <a:ext cx="3422154" cy="228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60" y="4358200"/>
            <a:ext cx="3404173" cy="226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2148538" y="3789040"/>
            <a:ext cx="479246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225493" y="3789040"/>
            <a:ext cx="285509" cy="4320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дзаголовок 2"/>
          <p:cNvSpPr txBox="1">
            <a:spLocks/>
          </p:cNvSpPr>
          <p:nvPr/>
        </p:nvSpPr>
        <p:spPr>
          <a:xfrm>
            <a:off x="1186362" y="-1754398"/>
            <a:ext cx="3168352" cy="78449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smtClean="0">
                <a:solidFill>
                  <a:schemeClr val="tx1"/>
                </a:solidFill>
                <a:latin typeface="Enigmatic Unicode" panose="02000000000000000000" pitchFamily="2" charset="0"/>
                <a:ea typeface="+mj-ea"/>
                <a:cs typeface="+mj-cs"/>
              </a:rPr>
              <a:t>Український народний одяг </a:t>
            </a:r>
            <a:endParaRPr lang="ru-RU" sz="2000" dirty="0">
              <a:solidFill>
                <a:schemeClr val="tx1"/>
              </a:solidFill>
              <a:latin typeface="Enigmatic Unicode" panose="02000000000000000000" pitchFamily="2" charset="0"/>
              <a:ea typeface="+mj-ea"/>
              <a:cs typeface="+mj-cs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368247" y="1340768"/>
            <a:ext cx="43331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3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30000">
              <a:srgbClr val="0070C0"/>
            </a:gs>
            <a:gs pos="51000">
              <a:srgbClr val="FFC000"/>
            </a:gs>
            <a:gs pos="48000">
              <a:srgbClr val="00B0F0"/>
            </a:gs>
            <a:gs pos="83000">
              <a:srgbClr val="FFC000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5184576" cy="747514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dirty="0" err="1">
                <a:latin typeface="Enigmatic Unicode" panose="02000000000000000000" pitchFamily="2" charset="0"/>
              </a:rPr>
              <a:t>К</a:t>
            </a:r>
            <a:r>
              <a:rPr lang="ru-RU" sz="2800" dirty="0" err="1" smtClean="0">
                <a:latin typeface="Enigmatic Unicode" panose="02000000000000000000" pitchFamily="2" charset="0"/>
              </a:rPr>
              <a:t>артини</a:t>
            </a:r>
            <a:r>
              <a:rPr lang="ru-RU" sz="2800" dirty="0" smtClean="0">
                <a:latin typeface="Enigmatic Unicode" panose="02000000000000000000" pitchFamily="2" charset="0"/>
              </a:rPr>
              <a:t> </a:t>
            </a:r>
            <a:r>
              <a:rPr lang="ru-RU" sz="2800" dirty="0" err="1">
                <a:latin typeface="Enigmatic Unicode" panose="02000000000000000000" pitchFamily="2" charset="0"/>
              </a:rPr>
              <a:t>селянського</a:t>
            </a:r>
            <a:r>
              <a:rPr lang="ru-RU" sz="2800" dirty="0">
                <a:latin typeface="Enigmatic Unicode" panose="02000000000000000000" pitchFamily="2" charset="0"/>
              </a:rPr>
              <a:t> </a:t>
            </a:r>
            <a:r>
              <a:rPr lang="ru-RU" sz="2800" dirty="0" err="1" smtClean="0">
                <a:latin typeface="Enigmatic Unicode" panose="02000000000000000000" pitchFamily="2" charset="0"/>
              </a:rPr>
              <a:t>побуту</a:t>
            </a:r>
            <a:endParaRPr lang="ru-RU" sz="2800" dirty="0">
              <a:latin typeface="Enigmatic Unicode" panose="02000000000000000000" pitchFamily="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90" y="2060848"/>
            <a:ext cx="4506402" cy="229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90018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8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30000">
              <a:srgbClr val="0070C0"/>
            </a:gs>
            <a:gs pos="51000">
              <a:srgbClr val="FFC000"/>
            </a:gs>
            <a:gs pos="48000">
              <a:srgbClr val="00B0F0"/>
            </a:gs>
            <a:gs pos="83000">
              <a:srgbClr val="FFC000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764703"/>
            <a:ext cx="5220580" cy="5832649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uk-UA" sz="24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У 2 пол. </a:t>
            </a:r>
            <a:r>
              <a:rPr lang="uk-UA" sz="24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ХІХст</a:t>
            </a:r>
            <a:r>
              <a:rPr lang="uk-UA" sz="24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. У місті пожвавилось мистецьке </a:t>
            </a:r>
            <a:r>
              <a:rPr lang="uk-UA" sz="24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життя</a:t>
            </a:r>
          </a:p>
          <a:p>
            <a:pPr algn="l"/>
            <a:endParaRPr lang="uk-UA" sz="2400" dirty="0">
              <a:solidFill>
                <a:schemeClr val="bg1"/>
              </a:solidFill>
              <a:latin typeface="Enigmatic Unicode" panose="02000000000000000000" pitchFamily="2" charset="0"/>
              <a:ea typeface="+mj-ea"/>
              <a:cs typeface="+mj-cs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У </a:t>
            </a:r>
            <a:r>
              <a:rPr lang="ru-RU" sz="24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п’ятдесятих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роках XIX ст. у </a:t>
            </a:r>
            <a:r>
              <a:rPr lang="ru-RU" sz="24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місті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славився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дім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400" b="1" u="sng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Антона </a:t>
            </a:r>
            <a:r>
              <a:rPr lang="ru-RU" sz="2400" b="1" u="sng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Ліпінського</a:t>
            </a:r>
            <a:r>
              <a:rPr lang="ru-RU" sz="2400" b="1" u="sng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.  </a:t>
            </a:r>
            <a:r>
              <a:rPr lang="ru-RU" sz="24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Антон </a:t>
            </a:r>
            <a:r>
              <a:rPr lang="ru-RU" sz="24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був</a:t>
            </a:r>
            <a:r>
              <a:rPr lang="ru-RU" sz="24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чудовим</a:t>
            </a:r>
            <a:r>
              <a:rPr lang="ru-RU" sz="24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віолончелістом</a:t>
            </a:r>
            <a:r>
              <a:rPr lang="ru-RU" sz="24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він</a:t>
            </a:r>
            <a:r>
              <a:rPr lang="ru-RU" sz="24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разом </a:t>
            </a:r>
            <a:r>
              <a:rPr lang="ru-RU" sz="24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із</a:t>
            </a:r>
            <a:r>
              <a:rPr lang="ru-RU" sz="24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дружиною-</a:t>
            </a:r>
            <a:r>
              <a:rPr lang="ru-RU" sz="24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піаністкою</a:t>
            </a:r>
            <a:r>
              <a:rPr lang="ru-RU" sz="24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давав </a:t>
            </a:r>
            <a:r>
              <a:rPr lang="ru-RU" sz="24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концерти</a:t>
            </a:r>
            <a:r>
              <a:rPr lang="ru-RU" sz="24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bg1"/>
              </a:solidFill>
              <a:latin typeface="Enigmatic Unicode" panose="02000000000000000000" pitchFamily="2" charset="0"/>
              <a:ea typeface="+mj-ea"/>
              <a:cs typeface="+mj-cs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Мистецьке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життя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Тернополя набирало </a:t>
            </a:r>
            <a:r>
              <a:rPr lang="ru-RU" sz="24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обертів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і </a:t>
            </a:r>
            <a:r>
              <a:rPr lang="ru-RU" sz="24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спричинилося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до </a:t>
            </a:r>
            <a:r>
              <a:rPr lang="ru-RU" sz="24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утворення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у </a:t>
            </a:r>
            <a:r>
              <a:rPr lang="ru-RU" sz="24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березні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400" b="1" u="sng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1877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року </a:t>
            </a:r>
            <a:r>
              <a:rPr lang="ru-RU" sz="2400" b="1" u="sng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«</a:t>
            </a:r>
            <a:r>
              <a:rPr lang="ru-RU" sz="2400" b="1" u="sng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Товариства</a:t>
            </a:r>
            <a:r>
              <a:rPr lang="ru-RU" sz="2400" b="1" u="sng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400" b="1" u="sng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400" b="1" u="sng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приятелів</a:t>
            </a:r>
            <a:r>
              <a:rPr lang="ru-RU" sz="2400" b="1" u="sng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400" b="1" u="sng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музики</a:t>
            </a:r>
            <a:r>
              <a:rPr lang="ru-RU" sz="2400" b="1" u="sng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»,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10359"/>
            <a:ext cx="2664296" cy="204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13" y="1855025"/>
            <a:ext cx="3115184" cy="233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5004048" y="5530461"/>
            <a:ext cx="792088" cy="216024"/>
          </a:xfrm>
          <a:prstGeom prst="rightArrow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0000">
                <a:srgbClr val="0070C0"/>
              </a:gs>
              <a:gs pos="51000">
                <a:srgbClr val="FFC000"/>
              </a:gs>
              <a:gs pos="48000">
                <a:srgbClr val="00B0F0"/>
              </a:gs>
              <a:gs pos="83000">
                <a:srgbClr val="FFC000"/>
              </a:gs>
              <a:gs pos="100000">
                <a:srgbClr val="FFFF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4860032" y="2492896"/>
            <a:ext cx="792088" cy="182023"/>
          </a:xfrm>
          <a:prstGeom prst="rightArrow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0000">
                <a:srgbClr val="0070C0"/>
              </a:gs>
              <a:gs pos="51000">
                <a:srgbClr val="FFC000"/>
              </a:gs>
              <a:gs pos="48000">
                <a:srgbClr val="00B0F0"/>
              </a:gs>
              <a:gs pos="83000">
                <a:srgbClr val="FFC000"/>
              </a:gs>
              <a:gs pos="100000">
                <a:srgbClr val="FFFF00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4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30000">
              <a:srgbClr val="0070C0"/>
            </a:gs>
            <a:gs pos="51000">
              <a:srgbClr val="FFC000"/>
            </a:gs>
            <a:gs pos="48000">
              <a:srgbClr val="00B0F0"/>
            </a:gs>
            <a:gs pos="83000">
              <a:srgbClr val="FFC000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404664"/>
            <a:ext cx="6048672" cy="864096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uk-UA" sz="2400" dirty="0">
                <a:solidFill>
                  <a:schemeClr val="bg1"/>
                </a:solidFill>
                <a:latin typeface="Enigmatic Unicode" panose="02000000000000000000" pitchFamily="2" charset="0"/>
              </a:rPr>
              <a:t>Архітектура:</a:t>
            </a:r>
            <a:endParaRPr lang="ru-RU" sz="2400" dirty="0">
              <a:solidFill>
                <a:schemeClr val="bg1"/>
              </a:solidFill>
              <a:latin typeface="Enigmatic Unicode" panose="020000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1700808"/>
            <a:ext cx="5764572" cy="2952329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Архітектуру</a:t>
            </a: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2-ї </a:t>
            </a: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половини</a:t>
            </a: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ХІХ ст. </a:t>
            </a: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характеризує</a:t>
            </a: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поєднання</a:t>
            </a: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різних</a:t>
            </a:r>
            <a:r>
              <a:rPr lang="ru-RU" sz="20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стилів</a:t>
            </a:r>
            <a:r>
              <a:rPr lang="ru-RU" sz="20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ru-RU" sz="2000" dirty="0">
              <a:solidFill>
                <a:schemeClr val="bg1"/>
              </a:solidFill>
              <a:latin typeface="Enigmatic Unicode" panose="02000000000000000000" pitchFamily="2" charset="0"/>
              <a:ea typeface="+mj-ea"/>
              <a:cs typeface="+mj-cs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Наприкінці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ХІХст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. активно </a:t>
            </a:r>
            <a:r>
              <a:rPr lang="ru-RU" sz="24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розвивали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будівництво</a:t>
            </a:r>
            <a:r>
              <a:rPr lang="ru-RU" sz="24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використовували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нові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матеріали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і </a:t>
            </a:r>
            <a:r>
              <a:rPr lang="ru-RU" sz="24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конструкції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.</a:t>
            </a:r>
            <a:r>
              <a:rPr lang="ru-RU" sz="24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Постали</a:t>
            </a:r>
            <a:r>
              <a:rPr lang="ru-RU" sz="2400" dirty="0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нові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досі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незнані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типи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споруд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.</a:t>
            </a: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1119634" y="1412776"/>
            <a:ext cx="648072" cy="1296144"/>
          </a:xfrm>
          <a:prstGeom prst="curvedRightArrow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0000">
                <a:srgbClr val="0070C0"/>
              </a:gs>
              <a:gs pos="51000">
                <a:srgbClr val="FFC000"/>
              </a:gs>
              <a:gs pos="48000">
                <a:srgbClr val="00B0F0"/>
              </a:gs>
              <a:gs pos="83000">
                <a:srgbClr val="FFC000"/>
              </a:gs>
              <a:gs pos="100000">
                <a:srgbClr val="FFFF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8272040" y="1412776"/>
            <a:ext cx="576064" cy="1296144"/>
          </a:xfrm>
          <a:prstGeom prst="curvedLeftArrow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0000">
                <a:srgbClr val="0070C0"/>
              </a:gs>
              <a:gs pos="51000">
                <a:srgbClr val="FFC000"/>
              </a:gs>
              <a:gs pos="48000">
                <a:srgbClr val="00B0F0"/>
              </a:gs>
              <a:gs pos="83000">
                <a:srgbClr val="FFC000"/>
              </a:gs>
              <a:gs pos="100000">
                <a:srgbClr val="FFFF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1" y="4869159"/>
            <a:ext cx="2051747" cy="192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91" y="4968822"/>
            <a:ext cx="2963957" cy="182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39819"/>
            <a:ext cx="3466356" cy="195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88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30000">
              <a:srgbClr val="0070C0"/>
            </a:gs>
            <a:gs pos="51000">
              <a:srgbClr val="FFC000"/>
            </a:gs>
            <a:gs pos="48000">
              <a:srgbClr val="00B0F0"/>
            </a:gs>
            <a:gs pos="83000">
              <a:srgbClr val="FFC000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87" y="3573016"/>
            <a:ext cx="323691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783" y="476672"/>
            <a:ext cx="28162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728700"/>
            <a:ext cx="3960440" cy="52322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Парафіяльний</a:t>
            </a:r>
            <a:r>
              <a:rPr lang="ru-RU" sz="2800" dirty="0">
                <a:solidFill>
                  <a:schemeClr val="bg1"/>
                </a:solidFill>
                <a:latin typeface="Enigmatic Unicode" panose="02000000000000000000" pitchFamily="2" charset="0"/>
                <a:ea typeface="+mj-ea"/>
                <a:cs typeface="+mj-cs"/>
              </a:rPr>
              <a:t> костел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4319972" y="5206086"/>
            <a:ext cx="1224136" cy="28803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932040" y="4077072"/>
            <a:ext cx="3960440" cy="95410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Enigmatic Unicode" panose="02000000000000000000" pitchFamily="2" charset="0"/>
                <a:ea typeface="+mj-ea"/>
                <a:cs typeface="+mj-cs"/>
              </a:rPr>
              <a:t>Костел у </a:t>
            </a:r>
            <a:r>
              <a:rPr lang="uk-UA" sz="2800" dirty="0" err="1" smtClean="0">
                <a:latin typeface="Enigmatic Unicode" panose="02000000000000000000" pitchFamily="2" charset="0"/>
                <a:ea typeface="+mj-ea"/>
                <a:cs typeface="+mj-cs"/>
              </a:rPr>
              <a:t>Чорткові-пам</a:t>
            </a:r>
            <a:r>
              <a:rPr lang="en-US" sz="2800" dirty="0" smtClean="0">
                <a:latin typeface="Enigmatic Unicode" panose="02000000000000000000" pitchFamily="2" charset="0"/>
                <a:ea typeface="+mj-ea"/>
                <a:cs typeface="+mj-cs"/>
              </a:rPr>
              <a:t>”</a:t>
            </a:r>
            <a:r>
              <a:rPr lang="uk-UA" sz="2800" dirty="0" smtClean="0">
                <a:latin typeface="Enigmatic Unicode" panose="02000000000000000000" pitchFamily="2" charset="0"/>
                <a:ea typeface="+mj-ea"/>
                <a:cs typeface="+mj-cs"/>
              </a:rPr>
              <a:t>ятка </a:t>
            </a:r>
            <a:r>
              <a:rPr lang="uk-UA" sz="2800" dirty="0" err="1" smtClean="0">
                <a:latin typeface="Enigmatic Unicode" panose="02000000000000000000" pitchFamily="2" charset="0"/>
                <a:ea typeface="+mj-ea"/>
                <a:cs typeface="+mj-cs"/>
              </a:rPr>
              <a:t>неоготики</a:t>
            </a:r>
            <a:endParaRPr lang="ru-RU" sz="2800" dirty="0">
              <a:latin typeface="Enigmatic Unicode" panose="02000000000000000000" pitchFamily="2" charset="0"/>
              <a:ea typeface="+mj-ea"/>
              <a:cs typeface="+mj-cs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4134030" y="1421930"/>
            <a:ext cx="1381480" cy="56691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4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30000">
              <a:srgbClr val="0070C0"/>
            </a:gs>
            <a:gs pos="51000">
              <a:srgbClr val="FFC000"/>
            </a:gs>
            <a:gs pos="48000">
              <a:srgbClr val="00B0F0"/>
            </a:gs>
            <a:gs pos="83000">
              <a:srgbClr val="FFC000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558608" cy="2907754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bg1"/>
                </a:solidFill>
                <a:latin typeface="Enigmatic Unicode" panose="02000000000000000000" pitchFamily="2" charset="0"/>
              </a:rPr>
              <a:t>Після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Enigmatic Unicode" panose="02000000000000000000" pitchFamily="2" charset="0"/>
              </a:rPr>
              <a:t>реформи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</a:rPr>
              <a:t> 1848 року </a:t>
            </a:r>
            <a:r>
              <a:rPr lang="ru-RU" sz="2400" dirty="0" err="1">
                <a:solidFill>
                  <a:schemeClr val="bg1"/>
                </a:solidFill>
                <a:latin typeface="Enigmatic Unicode" panose="02000000000000000000" pitchFamily="2" charset="0"/>
              </a:rPr>
              <a:t>Тернопіль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</a:rPr>
              <a:t> все </a:t>
            </a:r>
            <a:r>
              <a:rPr lang="ru-RU" sz="2400" dirty="0" err="1">
                <a:solidFill>
                  <a:schemeClr val="bg1"/>
                </a:solidFill>
                <a:latin typeface="Enigmatic Unicode" panose="02000000000000000000" pitchFamily="2" charset="0"/>
              </a:rPr>
              <a:t>більше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Enigmatic Unicode" panose="02000000000000000000" pitchFamily="2" charset="0"/>
              </a:rPr>
              <a:t>втягувався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latin typeface="Enigmatic Unicode" panose="02000000000000000000" pitchFamily="2" charset="0"/>
              </a:rPr>
              <a:t>капіталістичний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Enigmatic Unicode" panose="02000000000000000000" pitchFamily="2" charset="0"/>
              </a:rPr>
              <a:t>розвиток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Enigmatic Unicode" panose="02000000000000000000" pitchFamily="2" charset="0"/>
              </a:rPr>
              <a:t>Зростанню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Enigmatic Unicode" panose="02000000000000000000" pitchFamily="2" charset="0"/>
              </a:rPr>
              <a:t>економіки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Enigmatic Unicode" panose="02000000000000000000" pitchFamily="2" charset="0"/>
              </a:rPr>
              <a:t>значно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Enigmatic Unicode" panose="02000000000000000000" pitchFamily="2" charset="0"/>
              </a:rPr>
              <a:t>сприяло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Enigmatic Unicode" panose="02000000000000000000" pitchFamily="2" charset="0"/>
              </a:rPr>
              <a:t>будівництво</a:t>
            </a:r>
            <a:r>
              <a:rPr lang="ru-RU" sz="2400" dirty="0">
                <a:solidFill>
                  <a:schemeClr val="bg1"/>
                </a:solidFill>
                <a:latin typeface="Enigmatic Unicode" panose="02000000000000000000" pitchFamily="2" charset="0"/>
              </a:rPr>
              <a:t> залізниць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79718"/>
            <a:ext cx="3240360" cy="376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139952" y="3676868"/>
            <a:ext cx="4680520" cy="111196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Enigmatic Unicode" panose="02000000000000000000" pitchFamily="2" charset="0"/>
                <a:ea typeface="+mj-ea"/>
                <a:cs typeface="+mj-cs"/>
              </a:rPr>
              <a:t>Таким чином </a:t>
            </a:r>
            <a:r>
              <a:rPr lang="ru-RU" sz="2400" dirty="0" err="1">
                <a:solidFill>
                  <a:schemeClr val="tx1"/>
                </a:solidFill>
                <a:latin typeface="Enigmatic Unicode" panose="02000000000000000000" pitchFamily="2" charset="0"/>
                <a:ea typeface="+mj-ea"/>
                <a:cs typeface="+mj-cs"/>
              </a:rPr>
              <a:t>Тернопільщина</a:t>
            </a:r>
            <a:r>
              <a:rPr lang="ru-RU" sz="2400" dirty="0">
                <a:solidFill>
                  <a:schemeClr val="tx1"/>
                </a:solidFill>
                <a:latin typeface="Enigmatic Unicode" panose="02000000000000000000" pitchFamily="2" charset="0"/>
                <a:ea typeface="+mj-ea"/>
                <a:cs typeface="+mj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Enigmatic Unicode" panose="02000000000000000000" pitchFamily="2" charset="0"/>
                <a:ea typeface="+mj-ea"/>
                <a:cs typeface="+mj-cs"/>
              </a:rPr>
              <a:t>вкрилась</a:t>
            </a:r>
            <a:r>
              <a:rPr lang="ru-RU" sz="2400" dirty="0">
                <a:solidFill>
                  <a:schemeClr val="tx1"/>
                </a:solidFill>
                <a:latin typeface="Enigmatic Unicode" panose="02000000000000000000" pitchFamily="2" charset="0"/>
                <a:ea typeface="+mj-ea"/>
                <a:cs typeface="+mj-cs"/>
              </a:rPr>
              <a:t> густою мережею </a:t>
            </a:r>
            <a:r>
              <a:rPr lang="ru-RU" sz="2400" dirty="0" smtClean="0">
                <a:solidFill>
                  <a:schemeClr val="tx1"/>
                </a:solidFill>
                <a:latin typeface="Enigmatic Unicode" panose="02000000000000000000" pitchFamily="2" charset="0"/>
                <a:ea typeface="+mj-ea"/>
                <a:cs typeface="+mj-cs"/>
              </a:rPr>
              <a:t>залізниць.</a:t>
            </a:r>
            <a:endParaRPr lang="ru-RU" sz="2400" dirty="0">
              <a:solidFill>
                <a:schemeClr val="tx1"/>
              </a:solidFill>
              <a:latin typeface="Enigmatic Unicode" panose="020000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22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336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Культурне життя в другій половині  XIX ст.</vt:lpstr>
      <vt:lpstr>Презентация PowerPoint</vt:lpstr>
      <vt:lpstr>Культура нашого краю</vt:lpstr>
      <vt:lpstr>Презентация PowerPoint</vt:lpstr>
      <vt:lpstr>Картини селянського побуту</vt:lpstr>
      <vt:lpstr>Презентация PowerPoint</vt:lpstr>
      <vt:lpstr>Архітектура:</vt:lpstr>
      <vt:lpstr>Презентация PowerPoint</vt:lpstr>
      <vt:lpstr>Після реформи 1848 року Тернопіль все більше втягувався в капіталістичний розвиток. Зростанню економіки значно сприяло будівництво залізниць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Культурне життя нашого краю у другій половині  XIX ст.</dc:title>
  <dc:creator>Пользователь</dc:creator>
  <cp:lastModifiedBy>Пользователь Windows</cp:lastModifiedBy>
  <cp:revision>25</cp:revision>
  <dcterms:created xsi:type="dcterms:W3CDTF">2017-05-15T14:03:21Z</dcterms:created>
  <dcterms:modified xsi:type="dcterms:W3CDTF">2019-02-01T10:45:05Z</dcterms:modified>
</cp:coreProperties>
</file>