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8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6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9EA-EA9B-4255-B5E8-FF179DA0240D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7598-7267-485B-BEB5-35398D184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9EA-EA9B-4255-B5E8-FF179DA0240D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7598-7267-485B-BEB5-35398D184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9EA-EA9B-4255-B5E8-FF179DA0240D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7598-7267-485B-BEB5-35398D184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9EA-EA9B-4255-B5E8-FF179DA0240D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7598-7267-485B-BEB5-35398D184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9EA-EA9B-4255-B5E8-FF179DA0240D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7598-7267-485B-BEB5-35398D184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9EA-EA9B-4255-B5E8-FF179DA0240D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7598-7267-485B-BEB5-35398D184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9EA-EA9B-4255-B5E8-FF179DA0240D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7598-7267-485B-BEB5-35398D184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9EA-EA9B-4255-B5E8-FF179DA0240D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7598-7267-485B-BEB5-35398D184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9EA-EA9B-4255-B5E8-FF179DA0240D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7598-7267-485B-BEB5-35398D184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9EA-EA9B-4255-B5E8-FF179DA0240D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7598-7267-485B-BEB5-35398D184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9EA-EA9B-4255-B5E8-FF179DA0240D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7598-7267-485B-BEB5-35398D184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FD9EA-EA9B-4255-B5E8-FF179DA0240D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B7598-7267-485B-BEB5-35398D184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A2%D0%B5%D1%80%D0%BD%D0%BE%D0%BF%D1%96%D0%BB%D1%8C%D1%81%D1%8C%D0%BA%D0%B0_%D0%BE%D0%B1%D0%BB%D0%B0%D1%81%D1%82%D1%8C#cite_note-123" TargetMode="External"/><Relationship Id="rId13" Type="http://schemas.openxmlformats.org/officeDocument/2006/relationships/hyperlink" Target="https://uk.wikipedia.org/wiki/%D0%A2%D0%B2%D0%B0%D1%80%D0%B8%D0%BD%D0%BD%D0%B8%D1%86%D1%82%D0%B2%D0%BE" TargetMode="External"/><Relationship Id="rId18" Type="http://schemas.openxmlformats.org/officeDocument/2006/relationships/hyperlink" Target="https://uk.wikipedia.org/wiki/%D0%AF%D1%87%D0%BC%D1%96%D0%BD%D1%8C" TargetMode="External"/><Relationship Id="rId26" Type="http://schemas.openxmlformats.org/officeDocument/2006/relationships/hyperlink" Target="https://uk.wikipedia.org/wiki/%D0%91%D0%B5%D1%80%D0%B5%D0%B7%D0%BE%D0%B2%D0%B8%D0%B9_%D1%81%D1%96%D0%BA" TargetMode="External"/><Relationship Id="rId3" Type="http://schemas.openxmlformats.org/officeDocument/2006/relationships/hyperlink" Target="https://uk.wikipedia.org/wiki/%D0%A2%D0%B5%D1%80%D0%BD%D0%BE%D0%BF%D1%96%D0%BB%D1%8C%D1%81%D1%8C%D0%BA%D0%B0_%D0%BE%D0%B1%D0%BB%D0%B0%D1%81%D1%82%D1%8C#cite_note-121" TargetMode="External"/><Relationship Id="rId21" Type="http://schemas.openxmlformats.org/officeDocument/2006/relationships/hyperlink" Target="https://uk.wikipedia.org/wiki/%D0%A0%D1%96%D0%BF%D0%B0%D0%BA" TargetMode="External"/><Relationship Id="rId34" Type="http://schemas.openxmlformats.org/officeDocument/2006/relationships/hyperlink" Target="https://uk.wikipedia.org/wiki/%D0%97%D0%B2%D1%96%D1%80%D0%BE%D0%B1%D1%96%D0%B9" TargetMode="External"/><Relationship Id="rId7" Type="http://schemas.openxmlformats.org/officeDocument/2006/relationships/hyperlink" Target="https://uk.wikipedia.org/w/index.php?title=%D0%A1%D1%96%D1%80%D1%96_%D0%BE%D0%BF%D1%96%D0%B4%D0%B7%D0%BE%D0%BB%D0%B5%D0%BD%D1%96_%D2%91%D1%80%D1%83%D0%BD%D1%82%D0%B8&amp;action=edit&amp;redlink=1" TargetMode="External"/><Relationship Id="rId12" Type="http://schemas.openxmlformats.org/officeDocument/2006/relationships/hyperlink" Target="https://uk.wikipedia.org/wiki/%D0%A2%D0%B5%D1%80%D0%BD%D0%BE%D0%BF%D1%96%D0%BB%D1%8C%D1%81%D1%8C%D0%BA%D0%B0_%D0%BE%D0%B1%D0%BB%D0%B0%D1%81%D1%82%D1%8C#cite_note-124" TargetMode="External"/><Relationship Id="rId17" Type="http://schemas.openxmlformats.org/officeDocument/2006/relationships/hyperlink" Target="https://uk.wikipedia.org/wiki/%D0%9F%D1%88%D0%B5%D0%BD%D0%B8%D1%86%D1%8F" TargetMode="External"/><Relationship Id="rId25" Type="http://schemas.openxmlformats.org/officeDocument/2006/relationships/hyperlink" Target="https://uk.wikipedia.org/wiki/%D0%92%D0%B0%D1%81%D0%B8%D0%BB%D1%8C%D0%BA%D1%96%D0%B2%D1%86%D1%96_(%D0%93%D1%83%D1%81%D1%8F%D1%82%D0%B8%D0%BD%D1%81%D1%8C%D0%BA%D0%B8%D0%B9_%D1%80%D0%B0%D0%B9%D0%BE%D0%BD)" TargetMode="External"/><Relationship Id="rId33" Type="http://schemas.openxmlformats.org/officeDocument/2006/relationships/hyperlink" Target="https://uk.wikipedia.org/wiki/%D0%9B%D0%B8%D0%BC%D0%BE%D0%BD%D0%BD%D0%B8%D0%BA_%D0%BA%D0%B8%D1%82%D0%B0%D0%B9%D1%81%D1%8C%D0%BA%D0%B8%D0%B9" TargetMode="External"/><Relationship Id="rId38" Type="http://schemas.openxmlformats.org/officeDocument/2006/relationships/hyperlink" Target="https://uk.wikipedia.org/wiki/%D0%A2%D0%B5%D1%80%D0%BD%D0%BE%D0%BF%D1%96%D0%BB%D1%8C%D1%81%D1%8C%D0%BA%D0%B0_%D0%BE%D0%B1%D0%BB%D0%B0%D1%81%D1%82%D1%8C#cite_note-127" TargetMode="External"/><Relationship Id="rId2" Type="http://schemas.openxmlformats.org/officeDocument/2006/relationships/hyperlink" Target="https://uk.wikipedia.org/w/index.php?title=%D0%97%D0%B5%D0%BC%D0%B5%D0%BB%D1%8C%D0%BD%D0%B8%D0%B9_%D1%84%D0%BE%D0%BD%D0%B4&amp;action=edit&amp;redlink=1" TargetMode="External"/><Relationship Id="rId16" Type="http://schemas.openxmlformats.org/officeDocument/2006/relationships/hyperlink" Target="https://uk.wikipedia.org/wiki/%D0%9F%D1%82%D0%B0%D1%85%D1%96%D0%B2%D0%BD%D0%B8%D1%86%D1%82%D0%B2%D0%BE" TargetMode="External"/><Relationship Id="rId20" Type="http://schemas.openxmlformats.org/officeDocument/2006/relationships/hyperlink" Target="https://uk.wikipedia.org/wiki/%D0%A6%D1%83%D0%BA%D1%80%D0%BE%D0%B2%D0%B8%D0%B9_%D0%B1%D1%83%D1%80%D1%8F%D0%BA" TargetMode="External"/><Relationship Id="rId29" Type="http://schemas.openxmlformats.org/officeDocument/2006/relationships/hyperlink" Target="https://uk.wikipedia.org/wiki/%D0%9A%D0%B0%D0%BB%D0%B8%D0%BD%D0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uk.wikipedia.org/wiki/%D0%A7%D0%BE%D1%80%D0%BD%D0%BE%D0%B7%D0%B5%D0%BC" TargetMode="External"/><Relationship Id="rId11" Type="http://schemas.openxmlformats.org/officeDocument/2006/relationships/hyperlink" Target="https://uk.wikipedia.org/wiki/%D0%A0%D0%BE%D1%81%D0%BB%D0%B8%D0%BD%D0%BD%D0%B8%D1%86%D1%82%D0%B2%D0%BE" TargetMode="External"/><Relationship Id="rId24" Type="http://schemas.openxmlformats.org/officeDocument/2006/relationships/hyperlink" Target="https://uk.wikipedia.org/wiki/%D0%A4%D0%B0%D0%B9%D0%BB:1992_patatoes.jpg" TargetMode="External"/><Relationship Id="rId32" Type="http://schemas.openxmlformats.org/officeDocument/2006/relationships/hyperlink" Target="https://uk.wikipedia.org/wiki/%D0%9A%D0%B8%D0%B7%D0%B8%D0%BB" TargetMode="External"/><Relationship Id="rId37" Type="http://schemas.openxmlformats.org/officeDocument/2006/relationships/hyperlink" Target="https://uk.wikipedia.org/wiki/%D0%A7%D0%B8%D1%81%D1%82%D0%BE%D1%82%D1%96%D0%BB" TargetMode="External"/><Relationship Id="rId5" Type="http://schemas.openxmlformats.org/officeDocument/2006/relationships/hyperlink" Target="https://uk.wikipedia.org/wiki/%D2%90%D1%80%D1%83%D0%BD%D1%82" TargetMode="External"/><Relationship Id="rId15" Type="http://schemas.openxmlformats.org/officeDocument/2006/relationships/hyperlink" Target="https://uk.wikipedia.org/wiki/%D0%A1%D0%B2%D0%B8%D0%BD%D0%B0%D1%80%D1%81%D1%82%D0%B2%D0%BE" TargetMode="External"/><Relationship Id="rId23" Type="http://schemas.openxmlformats.org/officeDocument/2006/relationships/hyperlink" Target="https://uk.wikipedia.org/wiki/%D0%A2%D0%B5%D1%80%D0%BD%D0%BE%D0%BF%D1%96%D0%BB%D1%8C%D1%81%D1%8C%D0%BA%D0%B0_%D0%BE%D0%B1%D0%BB%D0%B0%D1%81%D1%82%D1%8C#cite_note-126" TargetMode="External"/><Relationship Id="rId28" Type="http://schemas.openxmlformats.org/officeDocument/2006/relationships/hyperlink" Target="https://uk.wikipedia.org/wiki/%D0%A8%D0%B8%D0%BF%D1%88%D0%B8%D0%BD%D0%B0" TargetMode="External"/><Relationship Id="rId36" Type="http://schemas.openxmlformats.org/officeDocument/2006/relationships/hyperlink" Target="https://uk.wikipedia.org/wiki/%D0%9C%D0%B0%D1%82%D0%B8-%D0%B9-%D0%BC%D0%B0%D1%87%D1%83%D1%85%D0%B0" TargetMode="External"/><Relationship Id="rId10" Type="http://schemas.openxmlformats.org/officeDocument/2006/relationships/hyperlink" Target="https://uk.wikipedia.org/wiki/%D0%A2%D0%B5%D1%80%D0%BD%D0%BE%D0%BF%D1%96%D0%BB%D1%8C%D1%81%D1%8C%D0%BA%D0%B0_%D0%BE%D0%B1%D0%BB%D0%B0%D1%81%D1%82%D1%8C#cite_note-.D0.A2.D0.95.D0.A1-114" TargetMode="External"/><Relationship Id="rId19" Type="http://schemas.openxmlformats.org/officeDocument/2006/relationships/hyperlink" Target="https://uk.wikipedia.org/wiki/%D0%9A%D1%83%D0%BA%D1%83%D1%80%D1%83%D0%B4%D0%B7%D0%B0" TargetMode="External"/><Relationship Id="rId31" Type="http://schemas.openxmlformats.org/officeDocument/2006/relationships/hyperlink" Target="https://uk.wikipedia.org/wiki/%D0%90%D1%80%D0%BE%D0%BD%D1%96%D1%8F" TargetMode="External"/><Relationship Id="rId4" Type="http://schemas.openxmlformats.org/officeDocument/2006/relationships/hyperlink" Target="https://uk.wikipedia.org/wiki/%D0%A2%D0%B5%D1%80%D0%BD%D0%BE%D0%BF%D1%96%D0%BB%D1%8C%D1%81%D1%8C%D0%BA%D0%B0_%D0%BE%D0%B1%D0%BB%D0%B0%D1%81%D1%82%D1%8C#cite_note-122" TargetMode="External"/><Relationship Id="rId9" Type="http://schemas.openxmlformats.org/officeDocument/2006/relationships/hyperlink" Target="https://uk.wikipedia.org/w/index.php?title=%D0%92%D0%BD%D1%83%D1%82%D1%80%D1%96%D1%88%D0%BD%D1%96%D0%B9_%D1%80%D0%B5%D0%B3%D1%96%D0%BE%D0%BD%D0%B0%D0%BB%D1%8C%D0%BD%D0%B8%D0%B9_%D0%BF%D1%80%D0%BE%D0%B4%D1%83%D0%BA%D1%82&amp;action=edit&amp;redlink=1" TargetMode="External"/><Relationship Id="rId14" Type="http://schemas.openxmlformats.org/officeDocument/2006/relationships/hyperlink" Target="https://uk.wikipedia.org/wiki/%D0%A1%D0%BA%D0%BE%D1%82%D0%B0%D1%80%D1%81%D1%82%D0%B2%D0%BE" TargetMode="External"/><Relationship Id="rId22" Type="http://schemas.openxmlformats.org/officeDocument/2006/relationships/hyperlink" Target="https://uk.wikipedia.org/wiki/%D0%A2%D0%B5%D1%80%D0%BD%D0%BE%D0%BF%D1%96%D0%BB%D1%8C%D1%81%D1%8C%D0%BA%D0%B0_%D0%BE%D0%B1%D0%BB%D0%B0%D1%81%D1%82%D1%8C#cite_note-125" TargetMode="External"/><Relationship Id="rId27" Type="http://schemas.openxmlformats.org/officeDocument/2006/relationships/hyperlink" Target="https://uk.wikipedia.org/wiki/%D0%9B%D1%96%D0%BA%D0%B0%D1%80%D1%81%D1%8C%D0%BA%D1%96_%D1%80%D0%BE%D1%81%D0%BB%D0%B8%D0%BD%D0%B8" TargetMode="External"/><Relationship Id="rId30" Type="http://schemas.openxmlformats.org/officeDocument/2006/relationships/hyperlink" Target="https://uk.wikipedia.org/wiki/%D0%9E%D0%B1%D0%BB%D1%96%D0%BF%D0%B8%D1%85%D0%B0" TargetMode="External"/><Relationship Id="rId35" Type="http://schemas.openxmlformats.org/officeDocument/2006/relationships/hyperlink" Target="https://uk.wikipedia.org/wiki/%D0%A1%D1%83%D0%BD%D0%B8%D1%86%D1%8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/>
          <a:lstStyle/>
          <a:p>
            <a:r>
              <a:rPr lang="ru-RU" dirty="0"/>
              <a:t>Наш край </a:t>
            </a:r>
            <a:r>
              <a:rPr lang="ru-RU" dirty="0" err="1"/>
              <a:t>кінець</a:t>
            </a:r>
            <a:r>
              <a:rPr lang="ru-RU" dirty="0"/>
              <a:t> </a:t>
            </a:r>
            <a:r>
              <a:rPr lang="ru-RU" dirty="0" smtClean="0"/>
              <a:t>19 </a:t>
            </a:r>
            <a:r>
              <a:rPr lang="ru-RU" dirty="0" smtClean="0"/>
              <a:t>початок </a:t>
            </a:r>
            <a:r>
              <a:rPr lang="ru-RU" dirty="0" smtClean="0"/>
              <a:t>20 </a:t>
            </a:r>
            <a:r>
              <a:rPr lang="ru-RU" dirty="0" smtClean="0"/>
              <a:t>ст.</a:t>
            </a:r>
            <a:endParaRPr lang="ru-RU" dirty="0"/>
          </a:p>
        </p:txBody>
      </p:sp>
      <p:pic>
        <p:nvPicPr>
          <p:cNvPr id="21" name="Місце для вмісту 20" descr="Тернопіль – столиця Поділля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1500174"/>
            <a:ext cx="3857652" cy="4357718"/>
          </a:xfrm>
        </p:spPr>
      </p:pic>
      <p:pic>
        <p:nvPicPr>
          <p:cNvPr id="16386" name="Picture 2" descr="http://odb.te.ua/old/userfiles/images%20(4)(3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1500174"/>
            <a:ext cx="4143404" cy="400052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292080" y="5877272"/>
            <a:ext cx="3744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Підготувала учень 9-В класу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Трухан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2000240"/>
            <a:ext cx="9144000" cy="252376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Земельні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ресурси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 —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основне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багатство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області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.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Із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загальної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площі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2" tooltip="Земельний фонд (ще не написана)"/>
              </a:rPr>
              <a:t>земельного фонду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 75,9 %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становлять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землі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що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використовуються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для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сільського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господарства</a:t>
            </a:r>
            <a:r>
              <a:rPr kumimoji="0" lang="ru-RU" sz="1000" b="0" i="0" u="none" strike="noStrike" cap="none" normalizeH="0" baseline="3000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3"/>
              </a:rPr>
              <a:t>[121]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.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Розораність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території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 — 62 %, один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із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найвищих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відсотків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в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Україні</a:t>
            </a:r>
            <a:r>
              <a:rPr kumimoji="0" lang="ru-RU" sz="1000" b="0" i="0" u="none" strike="noStrike" cap="none" normalizeH="0" baseline="3000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4"/>
              </a:rPr>
              <a:t>[122]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.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Орні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землі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в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структурі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сільськогосподарських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угідь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займають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81 % (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близько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850 тис. га) —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найвищий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показник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в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Україні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. У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5" tooltip="Ґрунт"/>
              </a:rPr>
              <a:t>ґрунтовому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покриві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переважають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6" tooltip="Чорнозем"/>
              </a:rPr>
              <a:t>чорноземи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 та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7" tooltip="Сірі опідзолені ґрунти (ще не написана)"/>
              </a:rPr>
              <a:t>сірі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7" tooltip="Сірі опідзолені ґрунти (ще не написана)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7" tooltip="Сірі опідзолені ґрунти (ще не написана)"/>
              </a:rPr>
              <a:t>опідзолені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7" tooltip="Сірі опідзолені ґрунти (ще не написана)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7" tooltip="Сірі опідзолені ґрунти (ще не написана)"/>
              </a:rPr>
              <a:t>ґрунти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 —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групи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найродючіших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ґрунтів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у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світі</a:t>
            </a:r>
            <a:r>
              <a:rPr kumimoji="0" lang="ru-RU" sz="1000" b="0" i="0" u="none" strike="noStrike" cap="none" normalizeH="0" baseline="3000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8"/>
              </a:rPr>
              <a:t>[123]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Аграрний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сектор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займає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провідне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місце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у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народногосподарському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комплексі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області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сільське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господарство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дає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30 %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9" tooltip="Внутрішній регіональний продукт (ще не написана)"/>
              </a:rPr>
              <a:t>валового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9" tooltip="Внутрішній регіональний продукт (ще не написана)"/>
              </a:rPr>
              <a:t>внутрішнього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9" tooltip="Внутрішній регіональний продукт (ще не написана)"/>
              </a:rPr>
              <a:t> продукту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9" tooltip="Внутрішній регіональний продукт (ще не написана)"/>
              </a:rPr>
              <a:t>регіону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забезпечує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потреби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населення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області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в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основних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продуктах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харчування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та потреби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переробної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промисловості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у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сировині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створює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основу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експортного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потенціалу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області</a:t>
            </a:r>
            <a:r>
              <a:rPr kumimoji="0" lang="ru-RU" sz="1000" b="0" i="0" u="none" strike="noStrike" cap="none" normalizeH="0" baseline="3000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0"/>
              </a:rPr>
              <a:t>[114]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.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Серед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галузей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сільського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господарства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переважає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1" tooltip="Рослинництво"/>
              </a:rPr>
              <a:t>рослинництво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 де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виробляється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59—66 % (2006—2010)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валової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продукції</a:t>
            </a:r>
            <a:r>
              <a:rPr kumimoji="0" lang="ru-RU" sz="1000" b="0" i="0" u="none" strike="noStrike" cap="none" normalizeH="0" baseline="3000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2"/>
              </a:rPr>
              <a:t>[124]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; 34 %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припадає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на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3" tooltip="Тваринництво"/>
              </a:rPr>
              <a:t>тваринництво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основними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галузями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якого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є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4" tooltip="Скотарство"/>
              </a:rPr>
              <a:t>скотарство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5" tooltip="Свинарство"/>
              </a:rPr>
              <a:t>свинарство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 та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6" tooltip="Птахівництво"/>
              </a:rPr>
              <a:t>птахівництво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.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Основними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культурами,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які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вирощують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у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області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є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7" tooltip="Пшениця"/>
              </a:rPr>
              <a:t>озима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7" tooltip="Пшениця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7" tooltip="Пшениця"/>
              </a:rPr>
              <a:t>пшениця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8" tooltip="Ячмінь"/>
              </a:rPr>
              <a:t>ярий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8" tooltip="Ячмінь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8" tooltip="Ячмінь"/>
              </a:rPr>
              <a:t>ячмінь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9" tooltip="Кукурудза"/>
              </a:rPr>
              <a:t>кукурудза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20" tooltip="Цукровий буряк"/>
              </a:rPr>
              <a:t>цукровий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20" tooltip="Цукровий буряк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20" tooltip="Цукровий буряк"/>
              </a:rPr>
              <a:t>буряк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21" tooltip="Ріпак"/>
              </a:rPr>
              <a:t>озимий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21" tooltip="Ріпак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21" tooltip="Ріпак"/>
              </a:rPr>
              <a:t>ріпак</a:t>
            </a:r>
            <a:r>
              <a:rPr kumimoji="0" lang="ru-RU" sz="1000" b="0" i="0" u="none" strike="noStrike" cap="none" normalizeH="0" baseline="3000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22"/>
              </a:rPr>
              <a:t>[125]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. В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результаті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реформування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агропромислового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комплексу створено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нові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формування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серед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яких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понад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250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приватних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(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приватно-орендних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)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агропромислових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підприємств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близько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200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господарських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товариств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 19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кооперативів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понад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770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фермерських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господарств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та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інших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господарських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структур</a:t>
            </a:r>
            <a:r>
              <a:rPr kumimoji="0" lang="ru-RU" sz="1000" b="0" i="0" u="none" strike="noStrike" cap="none" normalizeH="0" baseline="3000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23"/>
              </a:rPr>
              <a:t>[126]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24"/>
              </a:rPr>
              <a:t>  </a:t>
            </a:r>
            <a:endParaRPr kumimoji="0" lang="ru-RU" sz="100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Картопля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на полях села 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25" tooltip="Васильківці (Гусятинський район)"/>
              </a:rPr>
              <a:t>Васильківці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Тернопільська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область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займає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провідне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місце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в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Україні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зі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заготівлі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дикорослих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плодів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ягід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26" tooltip="Березовий сік"/>
              </a:rPr>
              <a:t>березового соку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27" tooltip="Лікарські рослини"/>
              </a:rPr>
              <a:t>лікарських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27" tooltip="Лікарські рослини"/>
              </a:rPr>
              <a:t> трав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.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Ліси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області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мають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значні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ресурси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лікарської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сировини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.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Більш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як на 860 га створено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плантації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28" tooltip="Шипшина"/>
              </a:rPr>
              <a:t>шипшини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29" tooltip="Калина"/>
              </a:rPr>
              <a:t>калини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30" tooltip="Обліпиха"/>
              </a:rPr>
              <a:t>обліпихи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31" tooltip="Аронія"/>
              </a:rPr>
              <a:t>аронії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32" tooltip="Кизил"/>
              </a:rPr>
              <a:t>кизилу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33" tooltip="Лимонник китайський"/>
              </a:rPr>
              <a:t>лимонника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33" tooltip="Лимонник китайський"/>
              </a:rPr>
              <a:t>китайського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.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Важливе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значення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мають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34" tooltip="Звіробій"/>
              </a:rPr>
              <a:t>звіробій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35" tooltip="Суниця"/>
              </a:rPr>
              <a:t>суниця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36" tooltip="Мати-й-мачуха"/>
              </a:rPr>
              <a:t>мати-й-мачуха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,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37" tooltip="Чистотіл"/>
              </a:rPr>
              <a:t>чистотіл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 та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charset="0"/>
                <a:cs typeface="Arial" charset="0"/>
              </a:rPr>
              <a:t>ін</a:t>
            </a:r>
            <a:r>
              <a:rPr kumimoji="0" lang="ru-RU" sz="1000" b="0" i="0" u="none" strike="noStrike" cap="none" normalizeH="0" baseline="3000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38"/>
              </a:rPr>
              <a:t>[12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B0080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Духовне життя</a:t>
            </a:r>
            <a:endParaRPr lang="ru-RU" dirty="0"/>
          </a:p>
        </p:txBody>
      </p:sp>
      <p:sp>
        <p:nvSpPr>
          <p:cNvPr id="3" name="Прямокутник 2"/>
          <p:cNvSpPr/>
          <p:nvPr/>
        </p:nvSpPr>
        <p:spPr>
          <a:xfrm>
            <a:off x="0" y="271462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Щодо церковного життя українців Тернополя, то згідно з історичними даними, на початку XVI століття (перед тим, як Тернопіль перейшов у власність князя Острозького), українці мали дві церкви: </a:t>
            </a:r>
            <a:r>
              <a:rPr lang="uk-UA" dirty="0" err="1" smtClean="0"/>
              <a:t>Воздвиження</a:t>
            </a:r>
            <a:r>
              <a:rPr lang="uk-UA" dirty="0" smtClean="0"/>
              <a:t> Чесного Хреста і Різдва Христового. Згодом постала церква </a:t>
            </a:r>
            <a:r>
              <a:rPr lang="uk-UA" dirty="0" err="1" smtClean="0"/>
              <a:t>Успення</a:t>
            </a:r>
            <a:r>
              <a:rPr lang="uk-UA" dirty="0" smtClean="0"/>
              <a:t> Пресвятої Богородиці.</a:t>
            </a:r>
          </a:p>
          <a:p>
            <a:r>
              <a:rPr lang="uk-UA" dirty="0" smtClean="0"/>
              <a:t>Головним «бастіоном» національно-духовного життя була парафіяльна церква Різдва Христового. Маємо дані, що настоятелями Тернопільської парафії були: о. Михайло </a:t>
            </a:r>
            <a:r>
              <a:rPr lang="uk-UA" dirty="0" err="1" smtClean="0"/>
              <a:t>Білинський</a:t>
            </a:r>
            <a:r>
              <a:rPr lang="uk-UA" dirty="0" smtClean="0"/>
              <a:t> (1820-1864), о. Василь Фортуна (1864-1893), о. Володимир </a:t>
            </a:r>
            <a:r>
              <a:rPr lang="uk-UA" dirty="0" err="1" smtClean="0"/>
              <a:t>Громницький</a:t>
            </a:r>
            <a:r>
              <a:rPr lang="uk-UA" dirty="0" smtClean="0"/>
              <a:t> (1893-1938), о. Степан </a:t>
            </a:r>
            <a:r>
              <a:rPr lang="uk-UA" dirty="0" err="1" smtClean="0"/>
              <a:t>Ратич</a:t>
            </a:r>
            <a:r>
              <a:rPr lang="uk-UA" dirty="0" smtClean="0"/>
              <a:t> (1938-1939).</a:t>
            </a:r>
            <a:endParaRPr lang="uk-UA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0" y="857232"/>
            <a:ext cx="9144000" cy="175432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ru-RU" dirty="0"/>
              <a:t>У 1809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підписаний</a:t>
            </a:r>
            <a:r>
              <a:rPr lang="ru-RU" dirty="0"/>
              <a:t> </a:t>
            </a:r>
            <a:r>
              <a:rPr lang="ru-RU" dirty="0" err="1"/>
              <a:t>Шенбруннський</a:t>
            </a:r>
            <a:r>
              <a:rPr lang="ru-RU" dirty="0"/>
              <a:t> мир,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Російська</a:t>
            </a:r>
            <a:r>
              <a:rPr lang="ru-RU" dirty="0"/>
              <a:t> </a:t>
            </a:r>
            <a:r>
              <a:rPr lang="ru-RU" dirty="0" err="1"/>
              <a:t>імперія</a:t>
            </a:r>
            <a:r>
              <a:rPr lang="ru-RU" dirty="0"/>
              <a:t> </a:t>
            </a:r>
            <a:r>
              <a:rPr lang="ru-RU" dirty="0" err="1"/>
              <a:t>отримала</a:t>
            </a:r>
            <a:r>
              <a:rPr lang="ru-RU" dirty="0"/>
              <a:t> </a:t>
            </a:r>
            <a:r>
              <a:rPr lang="ru-RU" dirty="0" err="1"/>
              <a:t>Тернопільський</a:t>
            </a:r>
            <a:r>
              <a:rPr lang="ru-RU" dirty="0"/>
              <a:t> округ(9 тис. км².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400 тис. </a:t>
            </a:r>
            <a:r>
              <a:rPr lang="ru-RU" dirty="0" err="1"/>
              <a:t>населення</a:t>
            </a:r>
            <a:r>
              <a:rPr lang="ru-RU" dirty="0"/>
              <a:t>). </a:t>
            </a:r>
            <a:r>
              <a:rPr lang="ru-RU" dirty="0" err="1"/>
              <a:t>Проте</a:t>
            </a:r>
            <a:r>
              <a:rPr lang="ru-RU" dirty="0"/>
              <a:t> по </a:t>
            </a:r>
            <a:r>
              <a:rPr lang="ru-RU" dirty="0" err="1"/>
              <a:t>закінченню</a:t>
            </a:r>
            <a:r>
              <a:rPr lang="ru-RU" dirty="0"/>
              <a:t> </a:t>
            </a:r>
            <a:r>
              <a:rPr lang="ru-RU" dirty="0" err="1"/>
              <a:t>війн</a:t>
            </a:r>
            <a:r>
              <a:rPr lang="ru-RU" dirty="0"/>
              <a:t> за </a:t>
            </a:r>
            <a:r>
              <a:rPr lang="ru-RU" dirty="0" err="1"/>
              <a:t>умовами</a:t>
            </a:r>
            <a:r>
              <a:rPr lang="ru-RU" dirty="0"/>
              <a:t> </a:t>
            </a:r>
            <a:r>
              <a:rPr lang="ru-RU" dirty="0" err="1" smtClean="0"/>
              <a:t>Віденського</a:t>
            </a:r>
            <a:r>
              <a:rPr lang="ru-RU" dirty="0" smtClean="0"/>
              <a:t> </a:t>
            </a:r>
            <a:r>
              <a:rPr lang="ru-RU" dirty="0" err="1"/>
              <a:t>конгресу</a:t>
            </a:r>
            <a:r>
              <a:rPr lang="ru-RU" dirty="0"/>
              <a:t> 1815 року </a:t>
            </a:r>
            <a:r>
              <a:rPr lang="ru-RU" dirty="0" err="1"/>
              <a:t>Тернопільщину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повернуто до </a:t>
            </a:r>
            <a:r>
              <a:rPr lang="ru-RU" dirty="0" err="1"/>
              <a:t>Австрійської</a:t>
            </a:r>
            <a:r>
              <a:rPr lang="ru-RU" dirty="0"/>
              <a:t> </a:t>
            </a:r>
            <a:r>
              <a:rPr lang="ru-RU" dirty="0" err="1"/>
              <a:t>імперії</a:t>
            </a:r>
            <a:r>
              <a:rPr lang="ru-RU" dirty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Прямокутник 1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ru-RU" dirty="0" smtClean="0"/>
              <a:t>1772 року </a:t>
            </a:r>
            <a:r>
              <a:rPr lang="ru-RU" dirty="0" err="1" smtClean="0"/>
              <a:t>внаслідок</a:t>
            </a:r>
            <a:r>
              <a:rPr lang="ru-RU" dirty="0" smtClean="0"/>
              <a:t> 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поділу</a:t>
            </a:r>
            <a:r>
              <a:rPr lang="ru-RU" dirty="0" smtClean="0"/>
              <a:t> </a:t>
            </a:r>
            <a:r>
              <a:rPr lang="ru-RU" dirty="0" err="1" smtClean="0"/>
              <a:t>Польщі</a:t>
            </a:r>
            <a:r>
              <a:rPr lang="ru-RU" dirty="0" smtClean="0"/>
              <a:t> </a:t>
            </a:r>
            <a:r>
              <a:rPr lang="ru-RU" dirty="0" err="1" smtClean="0"/>
              <a:t>Тернопіль</a:t>
            </a:r>
            <a:r>
              <a:rPr lang="ru-RU" dirty="0" smtClean="0"/>
              <a:t> </a:t>
            </a:r>
            <a:r>
              <a:rPr lang="ru-RU" dirty="0" err="1" smtClean="0"/>
              <a:t>опинився</a:t>
            </a:r>
            <a:r>
              <a:rPr lang="ru-RU" dirty="0" smtClean="0"/>
              <a:t> у </a:t>
            </a:r>
            <a:r>
              <a:rPr lang="ru-RU" dirty="0" err="1" smtClean="0"/>
              <a:t>складі</a:t>
            </a:r>
            <a:r>
              <a:rPr lang="ru-RU" dirty="0" smtClean="0"/>
              <a:t> </a:t>
            </a:r>
            <a:r>
              <a:rPr lang="ru-RU" dirty="0" err="1" smtClean="0"/>
              <a:t>Габсбурзької</a:t>
            </a:r>
            <a:r>
              <a:rPr lang="ru-RU" dirty="0" smtClean="0"/>
              <a:t> </a:t>
            </a:r>
            <a:r>
              <a:rPr lang="ru-RU" dirty="0" err="1" smtClean="0"/>
              <a:t>монархії</a:t>
            </a:r>
            <a:r>
              <a:rPr lang="ru-RU" dirty="0" smtClean="0"/>
              <a:t>. </a:t>
            </a:r>
            <a:r>
              <a:rPr lang="ru-RU" dirty="0" err="1" smtClean="0"/>
              <a:t>Тернопіль</a:t>
            </a:r>
            <a:r>
              <a:rPr lang="ru-RU" dirty="0" smtClean="0"/>
              <a:t> став </a:t>
            </a:r>
            <a:r>
              <a:rPr lang="ru-RU" dirty="0" err="1" smtClean="0"/>
              <a:t>повітовим</a:t>
            </a:r>
            <a:r>
              <a:rPr lang="ru-RU" dirty="0" smtClean="0"/>
              <a:t> центром </a:t>
            </a:r>
            <a:r>
              <a:rPr lang="ru-RU" dirty="0" err="1" smtClean="0"/>
              <a:t>Королівства</a:t>
            </a:r>
            <a:r>
              <a:rPr lang="ru-RU" dirty="0" smtClean="0"/>
              <a:t> </a:t>
            </a:r>
            <a:r>
              <a:rPr lang="ru-RU" dirty="0" err="1" smtClean="0"/>
              <a:t>Галичини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Лодомерії</a:t>
            </a:r>
            <a:r>
              <a:rPr lang="ru-RU" dirty="0" smtClean="0"/>
              <a:t> (коронного краю — </a:t>
            </a:r>
            <a:r>
              <a:rPr lang="ru-RU" dirty="0" err="1" smtClean="0"/>
              <a:t>новоствореної</a:t>
            </a:r>
            <a:r>
              <a:rPr lang="ru-RU" dirty="0" smtClean="0"/>
              <a:t> </a:t>
            </a:r>
            <a:r>
              <a:rPr lang="ru-RU" dirty="0" err="1" smtClean="0"/>
              <a:t>провінції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Габсбургів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4" name="Прямокутник 3"/>
          <p:cNvSpPr/>
          <p:nvPr/>
        </p:nvSpPr>
        <p:spPr>
          <a:xfrm>
            <a:off x="0" y="2000240"/>
            <a:ext cx="9144000" cy="203132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ru-RU" dirty="0"/>
              <a:t>В </a:t>
            </a:r>
            <a:r>
              <a:rPr lang="ru-RU" dirty="0" err="1"/>
              <a:t>середині</a:t>
            </a:r>
            <a:r>
              <a:rPr lang="ru-RU" dirty="0"/>
              <a:t> </a:t>
            </a:r>
            <a:r>
              <a:rPr lang="en-US" dirty="0"/>
              <a:t>XIX </a:t>
            </a:r>
            <a:r>
              <a:rPr lang="ru-RU" dirty="0"/>
              <a:t>ст. </a:t>
            </a:r>
            <a:r>
              <a:rPr lang="ru-RU" dirty="0" err="1"/>
              <a:t>розпочалася</a:t>
            </a:r>
            <a:r>
              <a:rPr lang="ru-RU" dirty="0"/>
              <a:t> </a:t>
            </a:r>
            <a:r>
              <a:rPr lang="ru-RU" dirty="0" err="1"/>
              <a:t>історія</a:t>
            </a:r>
            <a:r>
              <a:rPr lang="ru-RU" dirty="0"/>
              <a:t> Тернополя як </a:t>
            </a:r>
            <a:r>
              <a:rPr lang="ru-RU" dirty="0" err="1"/>
              <a:t>вільного</a:t>
            </a:r>
            <a:r>
              <a:rPr lang="ru-RU" dirty="0"/>
              <a:t> </a:t>
            </a:r>
            <a:r>
              <a:rPr lang="ru-RU" dirty="0" err="1"/>
              <a:t>королівського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. </a:t>
            </a:r>
            <a:r>
              <a:rPr lang="ru-RU" dirty="0" err="1"/>
              <a:t>Близько</a:t>
            </a:r>
            <a:r>
              <a:rPr lang="ru-RU" dirty="0"/>
              <a:t> 1840 року </a:t>
            </a:r>
            <a:r>
              <a:rPr lang="ru-RU" dirty="0" err="1"/>
              <a:t>дідич</a:t>
            </a:r>
            <a:r>
              <a:rPr lang="ru-RU" dirty="0"/>
              <a:t> </a:t>
            </a:r>
            <a:r>
              <a:rPr lang="ru-RU" dirty="0" err="1"/>
              <a:t>Еразм</a:t>
            </a:r>
            <a:r>
              <a:rPr lang="ru-RU" dirty="0"/>
              <a:t> </a:t>
            </a:r>
            <a:r>
              <a:rPr lang="ru-RU" dirty="0" err="1"/>
              <a:t>Коритовський</a:t>
            </a:r>
            <a:r>
              <a:rPr lang="ru-RU" dirty="0"/>
              <a:t> продав </a:t>
            </a:r>
            <a:r>
              <a:rPr lang="ru-RU" dirty="0" err="1"/>
              <a:t>місто</a:t>
            </a:r>
            <a:r>
              <a:rPr lang="ru-RU" dirty="0"/>
              <a:t> шляхтичу </a:t>
            </a:r>
            <a:r>
              <a:rPr lang="ru-RU" dirty="0" err="1"/>
              <a:t>Тадеушу</a:t>
            </a:r>
            <a:r>
              <a:rPr lang="ru-RU" dirty="0"/>
              <a:t> </a:t>
            </a:r>
            <a:r>
              <a:rPr lang="ru-RU" dirty="0" smtClean="0"/>
              <a:t>Туркулу. </a:t>
            </a:r>
            <a:r>
              <a:rPr lang="ru-RU" dirty="0"/>
              <a:t>15 лютого 1843 року Т. Туркул </a:t>
            </a:r>
            <a:r>
              <a:rPr lang="ru-RU" dirty="0" err="1"/>
              <a:t>уклав</a:t>
            </a:r>
            <a:r>
              <a:rPr lang="ru-RU" dirty="0"/>
              <a:t> угоду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міщанами</a:t>
            </a:r>
            <a:r>
              <a:rPr lang="ru-RU" dirty="0"/>
              <a:t>: </a:t>
            </a:r>
            <a:r>
              <a:rPr lang="ru-RU" dirty="0" err="1"/>
              <a:t>місто</a:t>
            </a:r>
            <a:r>
              <a:rPr lang="ru-RU" dirty="0"/>
              <a:t> повинно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сплатити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175 </a:t>
            </a:r>
            <a:r>
              <a:rPr lang="ru-RU" dirty="0" err="1"/>
              <a:t>тисяч</a:t>
            </a:r>
            <a:r>
              <a:rPr lang="ru-RU" dirty="0"/>
              <a:t> </a:t>
            </a:r>
            <a:r>
              <a:rPr lang="ru-RU" dirty="0" err="1"/>
              <a:t>флоринів</a:t>
            </a:r>
            <a:r>
              <a:rPr lang="ru-RU" dirty="0"/>
              <a:t> </a:t>
            </a:r>
            <a:r>
              <a:rPr lang="ru-RU" dirty="0" err="1"/>
              <a:t>і</a:t>
            </a:r>
            <a:r>
              <a:rPr lang="ru-RU" dirty="0"/>
              <a:t> ставало </a:t>
            </a:r>
            <a:r>
              <a:rPr lang="ru-RU" dirty="0" err="1"/>
              <a:t>вільним</a:t>
            </a:r>
            <a:r>
              <a:rPr lang="ru-RU" dirty="0"/>
              <a:t>. 27 </a:t>
            </a:r>
            <a:r>
              <a:rPr lang="ru-RU" dirty="0" err="1"/>
              <a:t>липня</a:t>
            </a:r>
            <a:r>
              <a:rPr lang="ru-RU" dirty="0"/>
              <a:t> 1843 року </a:t>
            </a:r>
            <a:r>
              <a:rPr lang="ru-RU" dirty="0" err="1"/>
              <a:t>гебарнатор</a:t>
            </a:r>
            <a:r>
              <a:rPr lang="ru-RU" dirty="0"/>
              <a:t> </a:t>
            </a:r>
            <a:r>
              <a:rPr lang="ru-RU" dirty="0" err="1"/>
              <a:t>Галичини</a:t>
            </a:r>
            <a:r>
              <a:rPr lang="ru-RU" dirty="0"/>
              <a:t> барон </a:t>
            </a:r>
            <a:r>
              <a:rPr lang="ru-RU" dirty="0" err="1"/>
              <a:t>Вільгельм</a:t>
            </a:r>
            <a:r>
              <a:rPr lang="ru-RU" dirty="0"/>
              <a:t> фон </a:t>
            </a:r>
            <a:r>
              <a:rPr lang="ru-RU" dirty="0" err="1"/>
              <a:t>Штуттергайм</a:t>
            </a:r>
            <a:r>
              <a:rPr lang="ru-RU" dirty="0"/>
              <a:t> затвердив акт продажу,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в 12 </a:t>
            </a:r>
            <a:r>
              <a:rPr lang="ru-RU" dirty="0" err="1"/>
              <a:t>грудня</a:t>
            </a:r>
            <a:r>
              <a:rPr lang="ru-RU" dirty="0"/>
              <a:t> 1844 року </a:t>
            </a:r>
            <a:r>
              <a:rPr lang="ru-RU" dirty="0" err="1"/>
              <a:t>цісар</a:t>
            </a:r>
            <a:r>
              <a:rPr lang="ru-RU" dirty="0"/>
              <a:t> Фердинанд І </a:t>
            </a:r>
            <a:r>
              <a:rPr lang="ru-RU" dirty="0" err="1"/>
              <a:t>подарував</a:t>
            </a:r>
            <a:r>
              <a:rPr lang="ru-RU" dirty="0"/>
              <a:t> </a:t>
            </a:r>
            <a:r>
              <a:rPr lang="ru-RU" dirty="0" err="1"/>
              <a:t>місту</a:t>
            </a:r>
            <a:r>
              <a:rPr lang="ru-RU" dirty="0"/>
              <a:t> статус </a:t>
            </a:r>
            <a:r>
              <a:rPr lang="ru-RU" dirty="0" err="1"/>
              <a:t>вільного</a:t>
            </a:r>
            <a:r>
              <a:rPr lang="ru-RU" dirty="0"/>
              <a:t> </a:t>
            </a:r>
            <a:r>
              <a:rPr lang="ru-RU" dirty="0" err="1"/>
              <a:t>королівського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герб(Герб Тернополя.) Стали </a:t>
            </a:r>
            <a:r>
              <a:rPr lang="ru-RU" dirty="0" err="1"/>
              <a:t>вільними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належні</a:t>
            </a:r>
            <a:r>
              <a:rPr lang="ru-RU" dirty="0"/>
              <a:t> до </a:t>
            </a:r>
            <a:r>
              <a:rPr lang="ru-RU" dirty="0" err="1"/>
              <a:t>магістрату</a:t>
            </a:r>
            <a:r>
              <a:rPr lang="ru-RU" dirty="0"/>
              <a:t> села: </a:t>
            </a:r>
            <a:r>
              <a:rPr lang="ru-RU" dirty="0" err="1"/>
              <a:t>Біла</a:t>
            </a:r>
            <a:r>
              <a:rPr lang="ru-RU" dirty="0"/>
              <a:t>, </a:t>
            </a:r>
            <a:r>
              <a:rPr lang="ru-RU" dirty="0" err="1"/>
              <a:t>Чистилів</a:t>
            </a:r>
            <a:r>
              <a:rPr lang="ru-RU" dirty="0"/>
              <a:t>, </a:t>
            </a:r>
            <a:r>
              <a:rPr lang="ru-RU" dirty="0" err="1"/>
              <a:t>Підзамче</a:t>
            </a:r>
            <a:r>
              <a:rPr lang="ru-RU" dirty="0"/>
              <a:t>, </a:t>
            </a:r>
            <a:r>
              <a:rPr lang="ru-RU" dirty="0" err="1"/>
              <a:t>Кутківці</a:t>
            </a:r>
            <a:r>
              <a:rPr lang="ru-RU" dirty="0"/>
              <a:t> 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 err="1" smtClean="0"/>
              <a:t>Пронятин</a:t>
            </a:r>
            <a:endParaRPr lang="ru-RU" dirty="0"/>
          </a:p>
        </p:txBody>
      </p:sp>
      <p:sp>
        <p:nvSpPr>
          <p:cNvPr id="5" name="Прямокутник 4"/>
          <p:cNvSpPr/>
          <p:nvPr/>
        </p:nvSpPr>
        <p:spPr>
          <a:xfrm>
            <a:off x="0" y="4272677"/>
            <a:ext cx="9144000" cy="258532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революційних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 1848 р. </a:t>
            </a:r>
            <a:r>
              <a:rPr lang="ru-RU" dirty="0" err="1"/>
              <a:t>інтелігенція</a:t>
            </a:r>
            <a:r>
              <a:rPr lang="ru-RU" dirty="0"/>
              <a:t> Тернополя </a:t>
            </a:r>
            <a:r>
              <a:rPr lang="ru-RU" dirty="0" err="1"/>
              <a:t>розпочала</a:t>
            </a:r>
            <a:r>
              <a:rPr lang="ru-RU" dirty="0"/>
              <a:t> </a:t>
            </a:r>
            <a:r>
              <a:rPr lang="ru-RU" dirty="0" err="1"/>
              <a:t>боротьбу</a:t>
            </a:r>
            <a:r>
              <a:rPr lang="ru-RU" dirty="0"/>
              <a:t> за </a:t>
            </a:r>
            <a:r>
              <a:rPr lang="ru-RU" dirty="0" err="1"/>
              <a:t>духовне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національне</a:t>
            </a:r>
            <a:r>
              <a:rPr lang="ru-RU" dirty="0"/>
              <a:t> </a:t>
            </a:r>
            <a:r>
              <a:rPr lang="ru-RU" dirty="0" err="1"/>
              <a:t>самовизначення</a:t>
            </a:r>
            <a:r>
              <a:rPr lang="ru-RU" dirty="0"/>
              <a:t>. Заходом учителя </a:t>
            </a:r>
            <a:r>
              <a:rPr lang="ru-RU" dirty="0" err="1"/>
              <a:t>гімназії</a:t>
            </a:r>
            <a:r>
              <a:rPr lang="ru-RU" dirty="0"/>
              <a:t>, </a:t>
            </a:r>
            <a:r>
              <a:rPr lang="ru-RU" dirty="0" err="1"/>
              <a:t>відомого</a:t>
            </a:r>
            <a:r>
              <a:rPr lang="ru-RU" dirty="0"/>
              <a:t> </a:t>
            </a:r>
            <a:r>
              <a:rPr lang="ru-RU" dirty="0" err="1"/>
              <a:t>громадсько-політичного</a:t>
            </a:r>
            <a:r>
              <a:rPr lang="ru-RU" dirty="0"/>
              <a:t> </a:t>
            </a:r>
            <a:r>
              <a:rPr lang="ru-RU" dirty="0" err="1"/>
              <a:t>діяча</a:t>
            </a:r>
            <a:r>
              <a:rPr lang="ru-RU" dirty="0"/>
              <a:t> </a:t>
            </a:r>
            <a:r>
              <a:rPr lang="ru-RU" dirty="0" err="1"/>
              <a:t>Олександра</a:t>
            </a:r>
            <a:r>
              <a:rPr lang="ru-RU" dirty="0"/>
              <a:t> </a:t>
            </a:r>
            <a:r>
              <a:rPr lang="ru-RU" dirty="0" err="1"/>
              <a:t>Барвінського</a:t>
            </a:r>
            <a:r>
              <a:rPr lang="ru-RU" dirty="0"/>
              <a:t> в 1876 р. </a:t>
            </a:r>
            <a:r>
              <a:rPr lang="ru-RU" dirty="0" err="1"/>
              <a:t>відкрито</a:t>
            </a:r>
            <a:r>
              <a:rPr lang="ru-RU" dirty="0"/>
              <a:t> </a:t>
            </a:r>
            <a:r>
              <a:rPr lang="ru-RU" dirty="0" err="1"/>
              <a:t>філію</a:t>
            </a:r>
            <a:r>
              <a:rPr lang="ru-RU" dirty="0"/>
              <a:t> «</a:t>
            </a:r>
            <a:r>
              <a:rPr lang="ru-RU" dirty="0" err="1"/>
              <a:t>Просвіти</a:t>
            </a:r>
            <a:r>
              <a:rPr lang="ru-RU" dirty="0"/>
              <a:t>» у </a:t>
            </a:r>
            <a:r>
              <a:rPr lang="ru-RU" dirty="0" err="1"/>
              <a:t>Тернополі</a:t>
            </a:r>
            <a:r>
              <a:rPr lang="ru-RU" dirty="0"/>
              <a:t>, яка </a:t>
            </a:r>
            <a:r>
              <a:rPr lang="ru-RU" dirty="0" err="1"/>
              <a:t>видавала</a:t>
            </a:r>
            <a:r>
              <a:rPr lang="ru-RU" dirty="0"/>
              <a:t> книжки </a:t>
            </a:r>
            <a:r>
              <a:rPr lang="ru-RU" dirty="0" err="1"/>
              <a:t>з</a:t>
            </a:r>
            <a:r>
              <a:rPr lang="ru-RU" dirty="0"/>
              <a:t> 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мала </a:t>
            </a:r>
            <a:r>
              <a:rPr lang="ru-RU" dirty="0" err="1"/>
              <a:t>бібліотеку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книгарню</a:t>
            </a:r>
            <a:r>
              <a:rPr lang="ru-RU" dirty="0"/>
              <a:t> для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</a:t>
            </a:r>
            <a:r>
              <a:rPr lang="ru-RU" dirty="0" err="1"/>
              <a:t>організовувала</a:t>
            </a:r>
            <a:r>
              <a:rPr lang="ru-RU" dirty="0"/>
              <a:t> </a:t>
            </a:r>
            <a:r>
              <a:rPr lang="ru-RU" dirty="0" err="1"/>
              <a:t>концерти</a:t>
            </a:r>
            <a:r>
              <a:rPr lang="ru-RU" dirty="0"/>
              <a:t> та </a:t>
            </a:r>
            <a:r>
              <a:rPr lang="ru-RU" dirty="0" err="1"/>
              <a:t>етнографічні</a:t>
            </a:r>
            <a:r>
              <a:rPr lang="ru-RU" dirty="0"/>
              <a:t> </a:t>
            </a:r>
            <a:r>
              <a:rPr lang="ru-RU" dirty="0" err="1"/>
              <a:t>вистави</a:t>
            </a:r>
            <a:r>
              <a:rPr lang="ru-RU" dirty="0"/>
              <a:t>. </a:t>
            </a:r>
            <a:r>
              <a:rPr lang="ru-RU" dirty="0" err="1"/>
              <a:t>Зусиллями</a:t>
            </a:r>
            <a:r>
              <a:rPr lang="ru-RU" dirty="0"/>
              <a:t> </a:t>
            </a:r>
            <a:r>
              <a:rPr lang="ru-RU" dirty="0" err="1"/>
              <a:t>просвіти</a:t>
            </a:r>
            <a:r>
              <a:rPr lang="ru-RU" dirty="0"/>
              <a:t> у 1898 р.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відкрито</a:t>
            </a:r>
            <a:r>
              <a:rPr lang="ru-RU" dirty="0"/>
              <a:t> </a:t>
            </a:r>
            <a:r>
              <a:rPr lang="ru-RU" dirty="0" err="1"/>
              <a:t>українську</a:t>
            </a:r>
            <a:r>
              <a:rPr lang="ru-RU" dirty="0"/>
              <a:t> </a:t>
            </a:r>
            <a:r>
              <a:rPr lang="ru-RU" dirty="0" err="1"/>
              <a:t>гімназію</a:t>
            </a:r>
            <a:r>
              <a:rPr lang="ru-RU" dirty="0"/>
              <a:t>, </a:t>
            </a:r>
            <a:r>
              <a:rPr lang="ru-RU" dirty="0" err="1"/>
              <a:t>вчителями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вихованцями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стали митрополит </a:t>
            </a:r>
            <a:r>
              <a:rPr lang="ru-RU" dirty="0" err="1"/>
              <a:t>Йосип</a:t>
            </a:r>
            <a:r>
              <a:rPr lang="ru-RU" dirty="0"/>
              <a:t> </a:t>
            </a:r>
            <a:r>
              <a:rPr lang="ru-RU" dirty="0" err="1"/>
              <a:t>Сліпий</a:t>
            </a:r>
            <a:r>
              <a:rPr lang="ru-RU" dirty="0"/>
              <a:t>, </a:t>
            </a:r>
            <a:r>
              <a:rPr lang="ru-RU" dirty="0" err="1"/>
              <a:t>вчені</a:t>
            </a:r>
            <a:r>
              <a:rPr lang="ru-RU" dirty="0"/>
              <a:t> Степан Белей, Роман </a:t>
            </a:r>
            <a:r>
              <a:rPr lang="ru-RU" dirty="0" err="1"/>
              <a:t>Смакула</a:t>
            </a:r>
            <a:r>
              <a:rPr lang="ru-RU" dirty="0"/>
              <a:t>, </a:t>
            </a:r>
            <a:r>
              <a:rPr lang="ru-RU" dirty="0" err="1"/>
              <a:t>режисер</a:t>
            </a:r>
            <a:r>
              <a:rPr lang="ru-RU" dirty="0"/>
              <a:t> Лесь </a:t>
            </a:r>
            <a:r>
              <a:rPr lang="ru-RU" dirty="0" err="1"/>
              <a:t>Курбас</a:t>
            </a:r>
            <a:r>
              <a:rPr lang="ru-RU" dirty="0"/>
              <a:t>, композитор Василь </a:t>
            </a:r>
            <a:r>
              <a:rPr lang="ru-RU" dirty="0" err="1" smtClean="0"/>
              <a:t>Барвінський</a:t>
            </a:r>
            <a:r>
              <a:rPr lang="ru-RU" dirty="0" smtClean="0"/>
              <a:t>, </a:t>
            </a:r>
            <a:r>
              <a:rPr lang="ru-RU" dirty="0" err="1"/>
              <a:t>письменник</a:t>
            </a:r>
            <a:r>
              <a:rPr lang="ru-RU" dirty="0"/>
              <a:t> </a:t>
            </a:r>
            <a:r>
              <a:rPr lang="ru-RU" dirty="0" err="1"/>
              <a:t>Володимир</a:t>
            </a:r>
            <a:r>
              <a:rPr lang="ru-RU" dirty="0"/>
              <a:t> </a:t>
            </a:r>
            <a:r>
              <a:rPr lang="ru-RU" dirty="0" err="1"/>
              <a:t>Ґжицький</a:t>
            </a:r>
            <a:r>
              <a:rPr lang="ru-RU" dirty="0"/>
              <a:t>, Петро </a:t>
            </a:r>
            <a:r>
              <a:rPr lang="ru-RU" dirty="0" err="1"/>
              <a:t>Карманський</a:t>
            </a:r>
            <a:r>
              <a:rPr lang="ru-RU" dirty="0"/>
              <a:t> та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endParaRPr lang="ru-RU" dirty="0"/>
          </a:p>
        </p:txBody>
      </p:sp>
      <p:sp>
        <p:nvSpPr>
          <p:cNvPr id="6" name="Прямокутник 5"/>
          <p:cNvSpPr/>
          <p:nvPr/>
        </p:nvSpPr>
        <p:spPr>
          <a:xfrm>
            <a:off x="0" y="4000504"/>
            <a:ext cx="9144000" cy="28575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Герби Тернополя</a:t>
            </a:r>
            <a:endParaRPr lang="ru-RU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Перший Герб</a:t>
            </a:r>
            <a:endParaRPr lang="ru-RU" dirty="0"/>
          </a:p>
        </p:txBody>
      </p:sp>
      <p:pic>
        <p:nvPicPr>
          <p:cNvPr id="7" name="Місце для вмісту 6" descr="Ternopilgerb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285720" y="2214554"/>
            <a:ext cx="3761501" cy="3616827"/>
          </a:xfrm>
        </p:spPr>
      </p:pic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b="0" dirty="0" err="1"/>
              <a:t>Сучасний</a:t>
            </a:r>
            <a:r>
              <a:rPr lang="ru-RU" b="0" dirty="0"/>
              <a:t> герб</a:t>
            </a:r>
            <a:endParaRPr lang="ru-RU" dirty="0"/>
          </a:p>
        </p:txBody>
      </p:sp>
      <p:pic>
        <p:nvPicPr>
          <p:cNvPr id="8" name="Місце для вмісту 7" descr="Coat_of_arms_of_Ternopil.svg.pn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857752" y="1992780"/>
            <a:ext cx="3214710" cy="3836221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0" y="3929066"/>
            <a:ext cx="9144000" cy="2308324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ru-RU" dirty="0" err="1"/>
              <a:t>Пам’ятка</a:t>
            </a:r>
            <a:r>
              <a:rPr lang="ru-RU" dirty="0"/>
              <a:t> </a:t>
            </a:r>
            <a:r>
              <a:rPr lang="ru-RU" dirty="0" err="1"/>
              <a:t>архітектури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у </a:t>
            </a:r>
            <a:r>
              <a:rPr lang="ru-RU" dirty="0" err="1"/>
              <a:t>Тернополі</a:t>
            </a:r>
            <a:r>
              <a:rPr lang="ru-RU" dirty="0"/>
              <a:t> – </a:t>
            </a:r>
            <a:r>
              <a:rPr lang="ru-RU" dirty="0" err="1"/>
              <a:t>його</a:t>
            </a:r>
            <a:r>
              <a:rPr lang="ru-RU" dirty="0"/>
              <a:t> </a:t>
            </a:r>
            <a:r>
              <a:rPr lang="ru-RU" b="1" dirty="0" err="1"/>
              <a:t>залізничний</a:t>
            </a:r>
            <a:r>
              <a:rPr lang="ru-RU" b="1" dirty="0"/>
              <a:t> вокзал</a:t>
            </a:r>
            <a:r>
              <a:rPr lang="ru-RU" dirty="0"/>
              <a:t>.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прокладання</a:t>
            </a:r>
            <a:r>
              <a:rPr lang="ru-RU" dirty="0"/>
              <a:t> </a:t>
            </a:r>
            <a:r>
              <a:rPr lang="ru-RU" dirty="0" err="1"/>
              <a:t>залізниці</a:t>
            </a:r>
            <a:r>
              <a:rPr lang="ru-RU" dirty="0"/>
              <a:t> </a:t>
            </a:r>
            <a:r>
              <a:rPr lang="ru-RU" dirty="0" err="1"/>
              <a:t>почались</a:t>
            </a:r>
            <a:r>
              <a:rPr lang="ru-RU" dirty="0"/>
              <a:t> в </a:t>
            </a:r>
            <a:r>
              <a:rPr lang="ru-RU" dirty="0" err="1"/>
              <a:t>червні</a:t>
            </a:r>
            <a:r>
              <a:rPr lang="ru-RU" dirty="0"/>
              <a:t> 1869 року, а перший потяг </a:t>
            </a:r>
            <a:r>
              <a:rPr lang="ru-RU" dirty="0" err="1"/>
              <a:t>прибув</a:t>
            </a:r>
            <a:r>
              <a:rPr lang="ru-RU" dirty="0"/>
              <a:t> до Тернополя у </a:t>
            </a:r>
            <a:r>
              <a:rPr lang="ru-RU" dirty="0" err="1"/>
              <a:t>грудні</a:t>
            </a:r>
            <a:r>
              <a:rPr lang="ru-RU" dirty="0"/>
              <a:t> далекого 1870 року. Перший </a:t>
            </a:r>
            <a:r>
              <a:rPr lang="ru-RU" dirty="0" err="1"/>
              <a:t>залізничний</a:t>
            </a:r>
            <a:r>
              <a:rPr lang="ru-RU" dirty="0"/>
              <a:t> вокзал, </a:t>
            </a:r>
            <a:r>
              <a:rPr lang="ru-RU" dirty="0" err="1"/>
              <a:t>або</a:t>
            </a:r>
            <a:r>
              <a:rPr lang="ru-RU" dirty="0"/>
              <a:t>, як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називали</a:t>
            </a:r>
            <a:r>
              <a:rPr lang="ru-RU" dirty="0"/>
              <a:t> на </a:t>
            </a:r>
            <a:r>
              <a:rPr lang="ru-RU" dirty="0" err="1"/>
              <a:t>польський</a:t>
            </a:r>
            <a:r>
              <a:rPr lang="ru-RU" dirty="0"/>
              <a:t> манер, «</a:t>
            </a:r>
            <a:r>
              <a:rPr lang="ru-RU" dirty="0" err="1"/>
              <a:t>двожец</a:t>
            </a:r>
            <a:r>
              <a:rPr lang="ru-RU" dirty="0"/>
              <a:t>»,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споруджений</a:t>
            </a:r>
            <a:r>
              <a:rPr lang="ru-RU" dirty="0"/>
              <a:t> у 1870 р., а у 1903 р.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розширили</a:t>
            </a:r>
            <a:r>
              <a:rPr lang="ru-RU" dirty="0"/>
              <a:t>. Фронтон </a:t>
            </a:r>
            <a:r>
              <a:rPr lang="ru-RU" dirty="0" err="1"/>
              <a:t>будівлі</a:t>
            </a:r>
            <a:r>
              <a:rPr lang="ru-RU" dirty="0"/>
              <a:t> </a:t>
            </a:r>
            <a:r>
              <a:rPr lang="ru-RU" dirty="0" err="1"/>
              <a:t>прикрашало</a:t>
            </a:r>
            <a:r>
              <a:rPr lang="ru-RU" dirty="0"/>
              <a:t> </a:t>
            </a:r>
            <a:r>
              <a:rPr lang="ru-RU" dirty="0" err="1"/>
              <a:t>велике</a:t>
            </a:r>
            <a:r>
              <a:rPr lang="ru-RU" dirty="0"/>
              <a:t> коло </a:t>
            </a:r>
            <a:r>
              <a:rPr lang="ru-RU" dirty="0" err="1"/>
              <a:t>дзеркального</a:t>
            </a:r>
            <a:r>
              <a:rPr lang="ru-RU" dirty="0"/>
              <a:t> </a:t>
            </a:r>
            <a:r>
              <a:rPr lang="ru-RU" dirty="0" err="1"/>
              <a:t>вікна</a:t>
            </a:r>
            <a:r>
              <a:rPr lang="ru-RU" dirty="0"/>
              <a:t> </a:t>
            </a:r>
            <a:r>
              <a:rPr lang="ru-RU" dirty="0" err="1"/>
              <a:t>площею</a:t>
            </a:r>
            <a:r>
              <a:rPr lang="ru-RU" dirty="0"/>
              <a:t> 65 </a:t>
            </a:r>
            <a:r>
              <a:rPr lang="ru-RU" dirty="0" err="1"/>
              <a:t>квадратних</a:t>
            </a:r>
            <a:r>
              <a:rPr lang="ru-RU" dirty="0"/>
              <a:t> </a:t>
            </a:r>
            <a:r>
              <a:rPr lang="ru-RU" dirty="0" err="1"/>
              <a:t>метрів</a:t>
            </a:r>
            <a:r>
              <a:rPr lang="ru-RU" dirty="0"/>
              <a:t>. На жаль, у такому </a:t>
            </a:r>
            <a:r>
              <a:rPr lang="ru-RU" dirty="0" err="1"/>
              <a:t>вигляді</a:t>
            </a:r>
            <a:r>
              <a:rPr lang="ru-RU" dirty="0"/>
              <a:t> вокзал до нас не </a:t>
            </a:r>
            <a:r>
              <a:rPr lang="ru-RU" dirty="0" err="1"/>
              <a:t>дійшов</a:t>
            </a:r>
            <a:r>
              <a:rPr lang="ru-RU" dirty="0"/>
              <a:t>.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світові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, </a:t>
            </a:r>
            <a:r>
              <a:rPr lang="ru-RU" dirty="0" err="1"/>
              <a:t>більшовицький</a:t>
            </a:r>
            <a:r>
              <a:rPr lang="ru-RU" dirty="0"/>
              <a:t> </a:t>
            </a:r>
            <a:r>
              <a:rPr lang="ru-RU" dirty="0" err="1"/>
              <a:t>наступ</a:t>
            </a:r>
            <a:r>
              <a:rPr lang="ru-RU" dirty="0"/>
              <a:t> </a:t>
            </a:r>
            <a:r>
              <a:rPr lang="ru-RU" dirty="0" err="1"/>
              <a:t>добряче</a:t>
            </a:r>
            <a:r>
              <a:rPr lang="ru-RU" dirty="0"/>
              <a:t> </a:t>
            </a:r>
            <a:r>
              <a:rPr lang="ru-RU" dirty="0" err="1"/>
              <a:t>познущалися</a:t>
            </a:r>
            <a:r>
              <a:rPr lang="ru-RU" dirty="0"/>
              <a:t> над </a:t>
            </a:r>
            <a:r>
              <a:rPr lang="ru-RU" dirty="0" err="1"/>
              <a:t>життям</a:t>
            </a:r>
            <a:r>
              <a:rPr lang="ru-RU" dirty="0"/>
              <a:t> вокзалу. В 1944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зруйновано</a:t>
            </a:r>
            <a:r>
              <a:rPr lang="ru-RU" dirty="0"/>
              <a:t> </a:t>
            </a:r>
            <a:r>
              <a:rPr lang="ru-RU" dirty="0" err="1"/>
              <a:t>дощенту</a:t>
            </a:r>
            <a:r>
              <a:rPr lang="ru-RU" dirty="0"/>
              <a:t>, а </a:t>
            </a:r>
            <a:r>
              <a:rPr lang="ru-RU" dirty="0" err="1"/>
              <a:t>відбудовано</a:t>
            </a:r>
            <a:r>
              <a:rPr lang="ru-RU" dirty="0"/>
              <a:t> аж у 1952 р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кутник 3"/>
          <p:cNvSpPr/>
          <p:nvPr/>
        </p:nvSpPr>
        <p:spPr>
          <a:xfrm>
            <a:off x="0" y="3071810"/>
            <a:ext cx="9144000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ru-RU" dirty="0" err="1"/>
              <a:t>Лихоліття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не </a:t>
            </a:r>
            <a:r>
              <a:rPr lang="ru-RU" dirty="0" err="1"/>
              <a:t>оминули</a:t>
            </a:r>
            <a:r>
              <a:rPr lang="ru-RU" dirty="0"/>
              <a:t> </a:t>
            </a:r>
            <a:r>
              <a:rPr lang="ru-RU" dirty="0" err="1"/>
              <a:t>церковні</a:t>
            </a:r>
            <a:r>
              <a:rPr lang="ru-RU" dirty="0"/>
              <a:t> </a:t>
            </a:r>
            <a:r>
              <a:rPr lang="ru-RU" dirty="0" err="1"/>
              <a:t>стіни</a:t>
            </a:r>
            <a:r>
              <a:rPr lang="ru-RU" dirty="0"/>
              <a:t>,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знищено</a:t>
            </a:r>
            <a:r>
              <a:rPr lang="ru-RU" dirty="0"/>
              <a:t> </a:t>
            </a:r>
            <a:r>
              <a:rPr lang="ru-RU" dirty="0" err="1"/>
              <a:t>дзвіницю</a:t>
            </a:r>
            <a:r>
              <a:rPr lang="ru-RU" dirty="0"/>
              <a:t>, </a:t>
            </a:r>
            <a:r>
              <a:rPr lang="ru-RU" dirty="0" err="1"/>
              <a:t>цінний</a:t>
            </a:r>
            <a:r>
              <a:rPr lang="ru-RU" dirty="0"/>
              <a:t> </a:t>
            </a:r>
            <a:r>
              <a:rPr lang="ru-RU" dirty="0" err="1"/>
              <a:t>іконостас</a:t>
            </a:r>
            <a:r>
              <a:rPr lang="ru-RU" dirty="0"/>
              <a:t>. </a:t>
            </a:r>
            <a:r>
              <a:rPr lang="ru-RU" dirty="0" err="1"/>
              <a:t>Остаточна</a:t>
            </a:r>
            <a:r>
              <a:rPr lang="ru-RU" dirty="0"/>
              <a:t> </a:t>
            </a:r>
            <a:r>
              <a:rPr lang="ru-RU" dirty="0" err="1"/>
              <a:t>реконструкція</a:t>
            </a:r>
            <a:r>
              <a:rPr lang="ru-RU" dirty="0"/>
              <a:t> храму </a:t>
            </a:r>
            <a:r>
              <a:rPr lang="ru-RU" dirty="0" err="1"/>
              <a:t>відбулась</a:t>
            </a:r>
            <a:r>
              <a:rPr lang="ru-RU" dirty="0"/>
              <a:t> у 1954 </a:t>
            </a:r>
            <a:r>
              <a:rPr lang="ru-RU" dirty="0" err="1"/>
              <a:t>році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довгий</a:t>
            </a:r>
            <a:r>
              <a:rPr lang="ru-RU" dirty="0"/>
              <a:t> час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використовували</a:t>
            </a:r>
            <a:r>
              <a:rPr lang="ru-RU" dirty="0"/>
              <a:t> не за </a:t>
            </a:r>
            <a:r>
              <a:rPr lang="ru-RU" dirty="0" err="1"/>
              <a:t>призначенням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рямокутник 2"/>
          <p:cNvSpPr/>
          <p:nvPr/>
        </p:nvSpPr>
        <p:spPr>
          <a:xfrm>
            <a:off x="0" y="1357298"/>
            <a:ext cx="9144000" cy="175432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ru-RU" dirty="0" err="1"/>
              <a:t>Відродження</a:t>
            </a:r>
            <a:r>
              <a:rPr lang="ru-RU" dirty="0"/>
              <a:t> ставу </a:t>
            </a:r>
            <a:r>
              <a:rPr lang="ru-RU" dirty="0" err="1"/>
              <a:t>почалось</a:t>
            </a:r>
            <a:r>
              <a:rPr lang="ru-RU" dirty="0"/>
              <a:t> у </a:t>
            </a:r>
            <a:r>
              <a:rPr lang="ru-RU" dirty="0" err="1"/>
              <a:t>квітні</a:t>
            </a:r>
            <a:r>
              <a:rPr lang="ru-RU" dirty="0"/>
              <a:t> 1956 року, коли </a:t>
            </a:r>
            <a:r>
              <a:rPr lang="ru-RU" dirty="0" err="1"/>
              <a:t>радянська</a:t>
            </a:r>
            <a:r>
              <a:rPr lang="ru-RU" dirty="0"/>
              <a:t> </a:t>
            </a:r>
            <a:r>
              <a:rPr lang="ru-RU" dirty="0" err="1"/>
              <a:t>влада</a:t>
            </a:r>
            <a:r>
              <a:rPr lang="ru-RU" dirty="0"/>
              <a:t> взялась до </a:t>
            </a:r>
            <a:r>
              <a:rPr lang="ru-RU" dirty="0" err="1"/>
              <a:t>облаштування</a:t>
            </a:r>
            <a:r>
              <a:rPr lang="ru-RU" dirty="0"/>
              <a:t> </a:t>
            </a:r>
            <a:r>
              <a:rPr lang="ru-RU" dirty="0" err="1"/>
              <a:t>водойм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.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відновити</a:t>
            </a:r>
            <a:r>
              <a:rPr lang="ru-RU" dirty="0"/>
              <a:t> став, </a:t>
            </a:r>
            <a:r>
              <a:rPr lang="ru-RU" dirty="0" err="1"/>
              <a:t>відремонтували</a:t>
            </a:r>
            <a:r>
              <a:rPr lang="ru-RU" dirty="0"/>
              <a:t> дамбу, для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берегів</a:t>
            </a:r>
            <a:r>
              <a:rPr lang="ru-RU" dirty="0"/>
              <a:t> </a:t>
            </a:r>
            <a:r>
              <a:rPr lang="ru-RU" dirty="0" err="1"/>
              <a:t>використали</a:t>
            </a:r>
            <a:r>
              <a:rPr lang="ru-RU" dirty="0"/>
              <a:t> 2500 </a:t>
            </a:r>
            <a:r>
              <a:rPr lang="ru-RU" dirty="0" err="1"/>
              <a:t>квадратних</a:t>
            </a:r>
            <a:r>
              <a:rPr lang="ru-RU" dirty="0"/>
              <a:t> </a:t>
            </a:r>
            <a:r>
              <a:rPr lang="ru-RU" dirty="0" err="1"/>
              <a:t>метрів</a:t>
            </a:r>
            <a:r>
              <a:rPr lang="ru-RU" dirty="0"/>
              <a:t> </a:t>
            </a:r>
            <a:r>
              <a:rPr lang="ru-RU" dirty="0" err="1"/>
              <a:t>облицювального</a:t>
            </a:r>
            <a:r>
              <a:rPr lang="ru-RU" dirty="0"/>
              <a:t> </a:t>
            </a:r>
            <a:r>
              <a:rPr lang="ru-RU" dirty="0" err="1"/>
              <a:t>каменю</a:t>
            </a:r>
            <a:r>
              <a:rPr lang="ru-RU" dirty="0"/>
              <a:t>. </a:t>
            </a:r>
            <a:r>
              <a:rPr lang="ru-RU" dirty="0" err="1"/>
              <a:t>Рівень</a:t>
            </a:r>
            <a:r>
              <a:rPr lang="ru-RU" dirty="0"/>
              <a:t> води </a:t>
            </a:r>
            <a:r>
              <a:rPr lang="ru-RU" dirty="0" err="1"/>
              <a:t>піднявся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площа</a:t>
            </a:r>
            <a:r>
              <a:rPr lang="ru-RU" dirty="0"/>
              <a:t> </a:t>
            </a:r>
            <a:r>
              <a:rPr lang="ru-RU" dirty="0" err="1"/>
              <a:t>водойми</a:t>
            </a:r>
            <a:r>
              <a:rPr lang="ru-RU" dirty="0"/>
              <a:t> </a:t>
            </a:r>
            <a:r>
              <a:rPr lang="ru-RU" dirty="0" err="1"/>
              <a:t>сягнула</a:t>
            </a:r>
            <a:r>
              <a:rPr lang="ru-RU" dirty="0"/>
              <a:t> 400 га. До </a:t>
            </a:r>
            <a:r>
              <a:rPr lang="ru-RU" dirty="0" err="1"/>
              <a:t>речі</a:t>
            </a:r>
            <a:r>
              <a:rPr lang="ru-RU" dirty="0"/>
              <a:t>, </a:t>
            </a:r>
            <a:r>
              <a:rPr lang="ru-RU" dirty="0" err="1"/>
              <a:t>бруківка</a:t>
            </a:r>
            <a:r>
              <a:rPr lang="ru-RU" dirty="0"/>
              <a:t>,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викладена</a:t>
            </a:r>
            <a:r>
              <a:rPr lang="ru-RU" dirty="0"/>
              <a:t> дорога </a:t>
            </a:r>
            <a:r>
              <a:rPr lang="ru-RU" dirty="0" err="1"/>
              <a:t>понад</a:t>
            </a:r>
            <a:r>
              <a:rPr lang="ru-RU" dirty="0"/>
              <a:t> дамбою,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покладена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за </a:t>
            </a:r>
            <a:r>
              <a:rPr lang="ru-RU" dirty="0" err="1"/>
              <a:t>поляків</a:t>
            </a:r>
            <a:r>
              <a:rPr lang="ru-RU" dirty="0"/>
              <a:t>, </a:t>
            </a:r>
            <a:r>
              <a:rPr lang="ru-RU" dirty="0" err="1"/>
              <a:t>періодично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косметичний</a:t>
            </a:r>
            <a:r>
              <a:rPr lang="ru-RU" dirty="0"/>
              <a:t> ремонт, </a:t>
            </a:r>
            <a:r>
              <a:rPr lang="ru-RU" dirty="0" err="1"/>
              <a:t>і</a:t>
            </a:r>
            <a:r>
              <a:rPr lang="ru-RU" dirty="0"/>
              <a:t> дорога </a:t>
            </a:r>
            <a:r>
              <a:rPr lang="ru-RU" dirty="0" err="1"/>
              <a:t>надійно</a:t>
            </a:r>
            <a:r>
              <a:rPr lang="ru-RU" dirty="0"/>
              <a:t> служить уже не перше </a:t>
            </a:r>
            <a:r>
              <a:rPr lang="ru-RU" dirty="0" err="1"/>
              <a:t>століття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sz="4000" i="1" dirty="0" err="1"/>
              <a:t>Особлиості</a:t>
            </a:r>
            <a:r>
              <a:rPr lang="ru-RU" sz="4000" i="1" dirty="0"/>
              <a:t> </a:t>
            </a:r>
            <a:r>
              <a:rPr lang="ru-RU" sz="4000" i="1" dirty="0" err="1"/>
              <a:t>модернізації</a:t>
            </a:r>
            <a:r>
              <a:rPr lang="ru-RU" sz="4000" i="1" dirty="0"/>
              <a:t> </a:t>
            </a:r>
            <a:r>
              <a:rPr lang="ru-RU" sz="4000" i="1" dirty="0" err="1"/>
              <a:t>регіону</a:t>
            </a:r>
            <a:r>
              <a:rPr lang="ru-RU" sz="4000" i="1" dirty="0"/>
              <a:t/>
            </a:r>
            <a:br>
              <a:rPr lang="ru-RU" sz="4000" i="1" dirty="0"/>
            </a:br>
            <a:r>
              <a:rPr lang="ru-RU" sz="4000" i="1" dirty="0" err="1"/>
              <a:t>і</a:t>
            </a:r>
            <a:r>
              <a:rPr lang="ru-RU" sz="4000" i="1" dirty="0"/>
              <a:t> краю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Прямокутник 5"/>
          <p:cNvSpPr/>
          <p:nvPr/>
        </p:nvSpPr>
        <p:spPr>
          <a:xfrm>
            <a:off x="0" y="6215082"/>
            <a:ext cx="9144000" cy="64291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Залізничний</a:t>
            </a:r>
            <a:r>
              <a:rPr lang="ru-RU" dirty="0"/>
              <a:t> вокзал до 1939 року</a:t>
            </a:r>
          </a:p>
        </p:txBody>
      </p:sp>
      <p:pic>
        <p:nvPicPr>
          <p:cNvPr id="4" name="Місце для вмісту 3" descr="vokzal 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1857364"/>
            <a:ext cx="8501122" cy="3614927"/>
          </a:xfr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Пам'ятник</a:t>
            </a:r>
            <a:r>
              <a:rPr lang="ru-RU" dirty="0" smtClean="0"/>
              <a:t> </a:t>
            </a:r>
            <a:r>
              <a:rPr lang="ru-RU" dirty="0" err="1" smtClean="0"/>
              <a:t>неведимці</a:t>
            </a:r>
            <a:endParaRPr lang="ru-RU" dirty="0"/>
          </a:p>
        </p:txBody>
      </p:sp>
      <p:pic>
        <p:nvPicPr>
          <p:cNvPr id="4" name="Місце для вмісту 3" descr="pamjatnyk nevedymc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1481914"/>
            <a:ext cx="6786610" cy="4090226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Етнічний склад Тернопільської Області</a:t>
            </a:r>
            <a:endParaRPr lang="ru-RU" dirty="0"/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/>
        </p:nvGraphicFramePr>
        <p:xfrm>
          <a:off x="0" y="2786058"/>
          <a:ext cx="9144000" cy="4556182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885542">
                <a:tc>
                  <a:txBody>
                    <a:bodyPr/>
                    <a:lstStyle/>
                    <a:p>
                      <a:r>
                        <a:rPr lang="uk-UA" sz="2000" b="0" i="0" u="none" dirty="0" smtClean="0"/>
                        <a:t>Тернопільська Область</a:t>
                      </a:r>
                      <a:endParaRPr lang="ru-RU" sz="2000" b="0" i="0" u="none" dirty="0"/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700" b="0" dirty="0" smtClean="0"/>
                        <a:t>94</a:t>
                      </a:r>
                      <a:r>
                        <a:rPr lang="en-US" sz="700" b="0" dirty="0" smtClean="0"/>
                        <a:t>,8</a:t>
                      </a:r>
                      <a:endParaRPr lang="ru-RU" sz="700" b="0" dirty="0"/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="0" dirty="0"/>
                        <a:t>3,4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435">
                <a:tc>
                  <a:txBody>
                    <a:bodyPr/>
                    <a:lstStyle/>
                    <a:p>
                      <a:r>
                        <a:rPr lang="ru-RU" sz="1200" b="0" dirty="0"/>
                        <a:t>БЕРЕЖАНСЬКИЙ РАЙОН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/>
                        <a:t>99,3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0,6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435">
                <a:tc>
                  <a:txBody>
                    <a:bodyPr/>
                    <a:lstStyle/>
                    <a:p>
                      <a:r>
                        <a:rPr lang="ru-RU" sz="1200" b="0" dirty="0"/>
                        <a:t>БОРЩІВСЬКИЙ РАЙОН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/>
                        <a:t>99,2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0,7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435">
                <a:tc>
                  <a:txBody>
                    <a:bodyPr/>
                    <a:lstStyle/>
                    <a:p>
                      <a:r>
                        <a:rPr lang="ru-RU" sz="1200" b="0" dirty="0"/>
                        <a:t>м. ТЕРНОПІЛЬ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/>
                        <a:t>99,6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0,3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435">
                <a:tc>
                  <a:txBody>
                    <a:bodyPr/>
                    <a:lstStyle/>
                    <a:p>
                      <a:r>
                        <a:rPr lang="ru-RU" sz="1200" b="0" dirty="0"/>
                        <a:t>ГУСЯТИНСЬКИЙ РАЙОН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/>
                        <a:t>99,4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0,4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435">
                <a:tc>
                  <a:txBody>
                    <a:bodyPr/>
                    <a:lstStyle/>
                    <a:p>
                      <a:r>
                        <a:rPr lang="ru-RU" sz="1200" b="0" dirty="0"/>
                        <a:t>ЗАЛІЩИЦЬКИЙ РАЙОН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99,5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0,5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435">
                <a:tc>
                  <a:txBody>
                    <a:bodyPr/>
                    <a:lstStyle/>
                    <a:p>
                      <a:r>
                        <a:rPr lang="ru-RU" sz="1200" b="0"/>
                        <a:t>ЗБАРАЗЬКИЙ РАЙОН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98,3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1,6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435">
                <a:tc>
                  <a:txBody>
                    <a:bodyPr/>
                    <a:lstStyle/>
                    <a:p>
                      <a:r>
                        <a:rPr lang="ru-RU" sz="1200" b="0"/>
                        <a:t>ЗБОРІВСЬКИЙ РАЙОН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99,7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0,2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435">
                <a:tc>
                  <a:txBody>
                    <a:bodyPr/>
                    <a:lstStyle/>
                    <a:p>
                      <a:r>
                        <a:rPr lang="ru-RU" sz="1200" b="0" dirty="0"/>
                        <a:t>КОЗІВСЬКИЙ РАЙОН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99,6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0,3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435">
                <a:tc>
                  <a:txBody>
                    <a:bodyPr/>
                    <a:lstStyle/>
                    <a:p>
                      <a:r>
                        <a:rPr lang="ru-RU" sz="1200" b="0" dirty="0"/>
                        <a:t>КРЕМЕНЕЦЬКИЙ </a:t>
                      </a:r>
                      <a:r>
                        <a:rPr lang="ru-RU" sz="1200" b="0" dirty="0" smtClean="0"/>
                        <a:t>РАЙО</a:t>
                      </a:r>
                      <a:endParaRPr lang="ru-RU" sz="1200" b="0" dirty="0"/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98,7</a:t>
                      </a:r>
                      <a:endParaRPr lang="ru-RU" sz="1200" b="0" dirty="0"/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1,1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435">
                <a:tc>
                  <a:txBody>
                    <a:bodyPr/>
                    <a:lstStyle/>
                    <a:p>
                      <a:r>
                        <a:rPr lang="ru-RU" sz="1200" b="0"/>
                        <a:t>ЛАНОВЕЦЬКИЙ РАЙОН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99,2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0,7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435">
                <a:tc>
                  <a:txBody>
                    <a:bodyPr/>
                    <a:lstStyle/>
                    <a:p>
                      <a:r>
                        <a:rPr lang="ru-RU" sz="1200" b="0"/>
                        <a:t>МОНАСТИРИСЬКИЙ РАЙОН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99,6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0,3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435">
                <a:tc>
                  <a:txBody>
                    <a:bodyPr/>
                    <a:lstStyle/>
                    <a:p>
                      <a:r>
                        <a:rPr lang="ru-RU" sz="1200" b="0"/>
                        <a:t>ПІДВОЛОЧИСЬКИЙ РАЙОН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99,5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0,4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435">
                <a:tc>
                  <a:txBody>
                    <a:bodyPr/>
                    <a:lstStyle/>
                    <a:p>
                      <a:r>
                        <a:rPr lang="ru-RU" sz="1200" b="0"/>
                        <a:t>ПІДГАЄЦЬКИЙ РАЙОН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/>
                        <a:t>99,8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0,1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435">
                <a:tc>
                  <a:txBody>
                    <a:bodyPr/>
                    <a:lstStyle/>
                    <a:p>
                      <a:r>
                        <a:rPr lang="ru-RU" sz="1200" b="0"/>
                        <a:t>ТЕРЕБОВЛЯНСЬКИЙ РАЙОН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/>
                        <a:t>99,4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0,5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435">
                <a:tc>
                  <a:txBody>
                    <a:bodyPr/>
                    <a:lstStyle/>
                    <a:p>
                      <a:r>
                        <a:rPr lang="ru-RU" sz="1200" b="0"/>
                        <a:t>ТЕРНОПІЛЬСЬКИЙ РАЙОН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/>
                        <a:t>99,5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0,4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435">
                <a:tc>
                  <a:txBody>
                    <a:bodyPr/>
                    <a:lstStyle/>
                    <a:p>
                      <a:r>
                        <a:rPr lang="ru-RU" sz="1200" b="0"/>
                        <a:t>ЧОРТКІВСЬКИЙ РАЙОН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/>
                        <a:t>98,3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1,5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435">
                <a:tc>
                  <a:txBody>
                    <a:bodyPr/>
                    <a:lstStyle/>
                    <a:p>
                      <a:r>
                        <a:rPr lang="ru-RU" sz="1200" b="0" dirty="0"/>
                        <a:t>ШУМСЬКИЙ РАЙОН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/>
                        <a:t>99,4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0,5</a:t>
                      </a:r>
                    </a:p>
                  </a:txBody>
                  <a:tcPr marL="33041" marR="33041" marT="16520" marB="1652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кутник 5"/>
          <p:cNvSpPr/>
          <p:nvPr/>
        </p:nvSpPr>
        <p:spPr>
          <a:xfrm>
            <a:off x="3071802" y="2928934"/>
            <a:ext cx="300039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Українська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6143636" y="2857496"/>
            <a:ext cx="3000364" cy="571504"/>
          </a:xfrm>
          <a:prstGeom prst="rect">
            <a:avLst/>
          </a:prstGeom>
          <a:solidFill>
            <a:schemeClr val="bg1">
              <a:alpha val="9900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Російська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uk-UA" dirty="0" smtClean="0"/>
              <a:t>Соціальний склад населення Тернопільської Області</a:t>
            </a:r>
            <a:endParaRPr lang="ru-RU" dirty="0"/>
          </a:p>
        </p:txBody>
      </p:sp>
      <p:sp>
        <p:nvSpPr>
          <p:cNvPr id="3" name="Прямокутник 2"/>
          <p:cNvSpPr/>
          <p:nvPr/>
        </p:nvSpPr>
        <p:spPr>
          <a:xfrm>
            <a:off x="0" y="1357298"/>
            <a:ext cx="9144000" cy="5355312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протиріччя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загострилися</a:t>
            </a:r>
            <a:r>
              <a:rPr lang="ru-RU" dirty="0" smtClean="0"/>
              <a:t>, особливо в 30—40-х роках </a:t>
            </a:r>
            <a:r>
              <a:rPr lang="en-US" dirty="0" smtClean="0"/>
              <a:t>XIX </a:t>
            </a:r>
            <a:r>
              <a:rPr lang="ru-RU" dirty="0" smtClean="0"/>
              <a:t>ст. На </a:t>
            </a:r>
            <a:r>
              <a:rPr lang="ru-RU" dirty="0" err="1" smtClean="0"/>
              <a:t>поневолених</a:t>
            </a:r>
            <a:r>
              <a:rPr lang="ru-RU" dirty="0" smtClean="0"/>
              <a:t> </a:t>
            </a:r>
            <a:r>
              <a:rPr lang="ru-RU" dirty="0" err="1" smtClean="0"/>
              <a:t>Австрією</a:t>
            </a:r>
            <a:r>
              <a:rPr lang="ru-RU" dirty="0" smtClean="0"/>
              <a:t> землях </a:t>
            </a:r>
            <a:r>
              <a:rPr lang="ru-RU" dirty="0" err="1" smtClean="0"/>
              <a:t>назрівала</a:t>
            </a:r>
            <a:r>
              <a:rPr lang="ru-RU" dirty="0" smtClean="0"/>
              <a:t> </a:t>
            </a:r>
            <a:r>
              <a:rPr lang="ru-RU" dirty="0" err="1" smtClean="0"/>
              <a:t>революція</a:t>
            </a:r>
            <a:r>
              <a:rPr lang="ru-RU" dirty="0" smtClean="0"/>
              <a:t>.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все </a:t>
            </a:r>
            <a:r>
              <a:rPr lang="ru-RU" dirty="0" err="1" smtClean="0"/>
              <a:t>активніше</a:t>
            </a:r>
            <a:r>
              <a:rPr lang="ru-RU" dirty="0" smtClean="0"/>
              <a:t> </a:t>
            </a:r>
            <a:r>
              <a:rPr lang="ru-RU" dirty="0" err="1" smtClean="0"/>
              <a:t>виступало</a:t>
            </a:r>
            <a:r>
              <a:rPr lang="ru-RU" dirty="0" smtClean="0"/>
              <a:t> за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звільнення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феодалів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примусило</a:t>
            </a:r>
            <a:r>
              <a:rPr lang="ru-RU" dirty="0" smtClean="0"/>
              <a:t> одного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останніх</a:t>
            </a:r>
            <a:r>
              <a:rPr lang="ru-RU" dirty="0" smtClean="0"/>
              <a:t> </a:t>
            </a:r>
            <a:r>
              <a:rPr lang="ru-RU" dirty="0" err="1" smtClean="0"/>
              <a:t>власників</a:t>
            </a:r>
            <a:r>
              <a:rPr lang="ru-RU" dirty="0" smtClean="0"/>
              <a:t> Тернополя Туркула у 1843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укласти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бургомістром</a:t>
            </a:r>
            <a:r>
              <a:rPr lang="ru-RU" dirty="0" smtClean="0"/>
              <a:t> контракт, за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відмовився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прав на </a:t>
            </a:r>
            <a:r>
              <a:rPr lang="ru-RU" dirty="0" err="1" smtClean="0"/>
              <a:t>місто</a:t>
            </a:r>
            <a:r>
              <a:rPr lang="ru-RU" dirty="0" smtClean="0"/>
              <a:t> за 175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флоринів</a:t>
            </a:r>
            <a:r>
              <a:rPr lang="ru-RU" dirty="0" smtClean="0"/>
              <a:t> </a:t>
            </a:r>
            <a:r>
              <a:rPr lang="ru-RU" dirty="0" err="1" smtClean="0"/>
              <a:t>сріблом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стало </a:t>
            </a:r>
            <a:r>
              <a:rPr lang="ru-RU" dirty="0" err="1" smtClean="0"/>
              <a:t>вільним</a:t>
            </a:r>
            <a:r>
              <a:rPr lang="ru-RU" dirty="0" smtClean="0"/>
              <a:t>. Так </a:t>
            </a:r>
            <a:r>
              <a:rPr lang="ru-RU" dirty="0" err="1" smtClean="0"/>
              <a:t>закінчилося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трьохсотлітнє</a:t>
            </a:r>
            <a:r>
              <a:rPr lang="ru-RU" dirty="0" smtClean="0"/>
              <a:t> </a:t>
            </a:r>
            <a:r>
              <a:rPr lang="ru-RU" dirty="0" err="1" smtClean="0"/>
              <a:t>панування</a:t>
            </a:r>
            <a:r>
              <a:rPr lang="ru-RU" dirty="0" smtClean="0"/>
              <a:t> </a:t>
            </a:r>
            <a:r>
              <a:rPr lang="ru-RU" dirty="0" err="1" smtClean="0"/>
              <a:t>польських</a:t>
            </a:r>
            <a:r>
              <a:rPr lang="ru-RU" dirty="0" smtClean="0"/>
              <a:t> феодалів.1844 року </a:t>
            </a:r>
            <a:r>
              <a:rPr lang="ru-RU" dirty="0" err="1" smtClean="0"/>
              <a:t>Тернопіль</a:t>
            </a:r>
            <a:r>
              <a:rPr lang="ru-RU" dirty="0" smtClean="0"/>
              <a:t> одержав </a:t>
            </a:r>
            <a:r>
              <a:rPr lang="ru-RU" dirty="0" err="1" smtClean="0"/>
              <a:t>цісарську</a:t>
            </a:r>
            <a:r>
              <a:rPr lang="ru-RU" dirty="0" smtClean="0"/>
              <a:t> грамоту,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надавалися</a:t>
            </a:r>
            <a:r>
              <a:rPr lang="ru-RU" dirty="0" smtClean="0"/>
              <a:t> права </a:t>
            </a:r>
            <a:r>
              <a:rPr lang="ru-RU" dirty="0" err="1" smtClean="0"/>
              <a:t>королівського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. В </a:t>
            </a:r>
            <a:r>
              <a:rPr lang="ru-RU" dirty="0" err="1" smtClean="0"/>
              <a:t>другій</a:t>
            </a:r>
            <a:r>
              <a:rPr lang="ru-RU" dirty="0" smtClean="0"/>
              <a:t> </a:t>
            </a:r>
            <a:r>
              <a:rPr lang="ru-RU" dirty="0" err="1" smtClean="0"/>
              <a:t>половині</a:t>
            </a:r>
            <a:r>
              <a:rPr lang="ru-RU" dirty="0" smtClean="0"/>
              <a:t> </a:t>
            </a:r>
            <a:r>
              <a:rPr lang="en-US" dirty="0" smtClean="0"/>
              <a:t>XIX </a:t>
            </a:r>
            <a:r>
              <a:rPr lang="ru-RU" dirty="0" smtClean="0"/>
              <a:t>ст. </a:t>
            </a:r>
            <a:r>
              <a:rPr lang="ru-RU" dirty="0" err="1" smtClean="0"/>
              <a:t>населення</a:t>
            </a:r>
            <a:r>
              <a:rPr lang="ru-RU" dirty="0" smtClean="0"/>
              <a:t> Тернополя </a:t>
            </a:r>
            <a:r>
              <a:rPr lang="ru-RU" dirty="0" err="1" smtClean="0"/>
              <a:t>досягло</a:t>
            </a:r>
            <a:r>
              <a:rPr lang="ru-RU" dirty="0" smtClean="0"/>
              <a:t> 17 </a:t>
            </a:r>
            <a:r>
              <a:rPr lang="ru-RU" dirty="0" err="1" smtClean="0"/>
              <a:t>тисяч</a:t>
            </a:r>
            <a:r>
              <a:rPr lang="ru-RU" dirty="0" smtClean="0"/>
              <a:t> чоловік</a:t>
            </a:r>
            <a:r>
              <a:rPr lang="ru-RU" baseline="30000" dirty="0" smtClean="0"/>
              <a:t>9</a:t>
            </a:r>
            <a:r>
              <a:rPr lang="ru-RU" dirty="0" smtClean="0"/>
              <a:t>. Тут </a:t>
            </a:r>
            <a:r>
              <a:rPr lang="ru-RU" dirty="0" err="1" smtClean="0"/>
              <a:t>діяли</a:t>
            </a:r>
            <a:r>
              <a:rPr lang="ru-RU" dirty="0" smtClean="0"/>
              <a:t> 12 </a:t>
            </a:r>
            <a:r>
              <a:rPr lang="ru-RU" dirty="0" err="1" smtClean="0"/>
              <a:t>ремісничих</a:t>
            </a:r>
            <a:r>
              <a:rPr lang="ru-RU" dirty="0" smtClean="0"/>
              <a:t> </a:t>
            </a:r>
            <a:r>
              <a:rPr lang="ru-RU" dirty="0" err="1" smtClean="0"/>
              <a:t>майстерень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невеликих </a:t>
            </a:r>
            <a:r>
              <a:rPr lang="ru-RU" dirty="0" err="1" smtClean="0"/>
              <a:t>кустарних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, 4 </a:t>
            </a:r>
            <a:r>
              <a:rPr lang="ru-RU" dirty="0" err="1" smtClean="0"/>
              <a:t>млини</a:t>
            </a:r>
            <a:r>
              <a:rPr lang="ru-RU" dirty="0" smtClean="0"/>
              <a:t>, 3 </a:t>
            </a:r>
            <a:r>
              <a:rPr lang="ru-RU" dirty="0" err="1" smtClean="0"/>
              <a:t>броварні</a:t>
            </a:r>
            <a:r>
              <a:rPr lang="ru-RU" dirty="0" smtClean="0"/>
              <a:t>, 4 крупорушки, 6 </a:t>
            </a:r>
            <a:r>
              <a:rPr lang="ru-RU" dirty="0" err="1" smtClean="0"/>
              <a:t>олійниць</a:t>
            </a:r>
            <a:r>
              <a:rPr lang="ru-RU" dirty="0" smtClean="0"/>
              <a:t>, на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працювало</a:t>
            </a:r>
            <a:r>
              <a:rPr lang="ru-RU" dirty="0" smtClean="0"/>
              <a:t> 1247 </a:t>
            </a:r>
            <a:r>
              <a:rPr lang="ru-RU" dirty="0" err="1" smtClean="0"/>
              <a:t>чоловік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smtClean="0"/>
              <a:t>     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реформи</a:t>
            </a:r>
            <a:r>
              <a:rPr lang="ru-RU" dirty="0" smtClean="0"/>
              <a:t> 1848 року </a:t>
            </a:r>
            <a:r>
              <a:rPr lang="ru-RU" dirty="0" err="1" smtClean="0"/>
              <a:t>Тернопіль</a:t>
            </a:r>
            <a:r>
              <a:rPr lang="ru-RU" dirty="0" smtClean="0"/>
              <a:t> все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втягувався</a:t>
            </a:r>
            <a:r>
              <a:rPr lang="ru-RU" dirty="0" smtClean="0"/>
              <a:t> в </a:t>
            </a:r>
            <a:r>
              <a:rPr lang="ru-RU" dirty="0" err="1" smtClean="0"/>
              <a:t>капіталістичний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. </a:t>
            </a:r>
            <a:r>
              <a:rPr lang="ru-RU" dirty="0" err="1" smtClean="0"/>
              <a:t>Зростанню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сприяло</a:t>
            </a:r>
            <a:r>
              <a:rPr lang="ru-RU" dirty="0" smtClean="0"/>
              <a:t> </a:t>
            </a:r>
            <a:r>
              <a:rPr lang="ru-RU" dirty="0" err="1" smtClean="0"/>
              <a:t>будівництво</a:t>
            </a:r>
            <a:r>
              <a:rPr lang="ru-RU" dirty="0" smtClean="0"/>
              <a:t> </a:t>
            </a:r>
            <a:r>
              <a:rPr lang="ru-RU" dirty="0" err="1" smtClean="0"/>
              <a:t>залізниць</a:t>
            </a:r>
            <a:r>
              <a:rPr lang="ru-RU" dirty="0" smtClean="0"/>
              <a:t>. Особливо </a:t>
            </a:r>
            <a:r>
              <a:rPr lang="ru-RU" dirty="0" err="1" smtClean="0"/>
              <a:t>велике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мала </a:t>
            </a:r>
            <a:r>
              <a:rPr lang="ru-RU" dirty="0" err="1" smtClean="0"/>
              <a:t>лінія</a:t>
            </a:r>
            <a:r>
              <a:rPr lang="ru-RU" dirty="0" smtClean="0"/>
              <a:t> </a:t>
            </a:r>
            <a:r>
              <a:rPr lang="ru-RU" dirty="0" err="1" smtClean="0"/>
              <a:t>Львів</a:t>
            </a:r>
            <a:r>
              <a:rPr lang="ru-RU" dirty="0" smtClean="0"/>
              <a:t>—</a:t>
            </a:r>
            <a:r>
              <a:rPr lang="ru-RU" dirty="0" err="1" smtClean="0"/>
              <a:t>Підволочиськ</a:t>
            </a:r>
            <a:r>
              <a:rPr lang="ru-RU" dirty="0" smtClean="0"/>
              <a:t> через </a:t>
            </a:r>
            <a:r>
              <a:rPr lang="ru-RU" dirty="0" err="1" smtClean="0"/>
              <a:t>Тернопіль</a:t>
            </a:r>
            <a:r>
              <a:rPr lang="ru-RU" dirty="0" smtClean="0"/>
              <a:t>, яка стала до ладу 1870 року. В </a:t>
            </a:r>
            <a:r>
              <a:rPr lang="ru-RU" dirty="0" err="1" smtClean="0"/>
              <a:t>цьому</a:t>
            </a:r>
            <a:r>
              <a:rPr lang="ru-RU" dirty="0" smtClean="0"/>
              <a:t> ж </a:t>
            </a:r>
            <a:r>
              <a:rPr lang="ru-RU" dirty="0" err="1" smtClean="0"/>
              <a:t>році</a:t>
            </a:r>
            <a:r>
              <a:rPr lang="ru-RU" dirty="0" smtClean="0"/>
              <a:t> завершено </a:t>
            </a:r>
            <a:r>
              <a:rPr lang="ru-RU" dirty="0" err="1" smtClean="0"/>
              <a:t>будівництво</a:t>
            </a:r>
            <a:r>
              <a:rPr lang="ru-RU" dirty="0" smtClean="0"/>
              <a:t> вокзалу.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перша </a:t>
            </a:r>
            <a:r>
              <a:rPr lang="ru-RU" dirty="0" err="1" smtClean="0"/>
              <a:t>залізнична</a:t>
            </a:r>
            <a:r>
              <a:rPr lang="ru-RU" dirty="0" smtClean="0"/>
              <a:t> </a:t>
            </a:r>
            <a:r>
              <a:rPr lang="ru-RU" dirty="0" err="1" smtClean="0"/>
              <a:t>магістраль</a:t>
            </a:r>
            <a:r>
              <a:rPr lang="ru-RU" dirty="0" smtClean="0"/>
              <a:t> на </a:t>
            </a:r>
            <a:r>
              <a:rPr lang="ru-RU" dirty="0" err="1" smtClean="0"/>
              <a:t>Тернопільщині</a:t>
            </a:r>
            <a:r>
              <a:rPr lang="ru-RU" dirty="0" smtClean="0"/>
              <a:t>. В </a:t>
            </a:r>
            <a:r>
              <a:rPr lang="ru-RU" dirty="0" err="1" smtClean="0"/>
              <a:t>кінці</a:t>
            </a:r>
            <a:r>
              <a:rPr lang="ru-RU" dirty="0" smtClean="0"/>
              <a:t> </a:t>
            </a:r>
            <a:r>
              <a:rPr lang="en-US" dirty="0" smtClean="0"/>
              <a:t>XIX </a:t>
            </a:r>
            <a:r>
              <a:rPr lang="ru-RU" dirty="0" smtClean="0"/>
              <a:t>ст. </a:t>
            </a:r>
            <a:r>
              <a:rPr lang="ru-RU" dirty="0" err="1" smtClean="0"/>
              <a:t>залізнична</a:t>
            </a:r>
            <a:r>
              <a:rPr lang="ru-RU" dirty="0" smtClean="0"/>
              <a:t> </a:t>
            </a:r>
            <a:r>
              <a:rPr lang="ru-RU" dirty="0" err="1" smtClean="0"/>
              <a:t>колія</a:t>
            </a:r>
            <a:r>
              <a:rPr lang="ru-RU" dirty="0" smtClean="0"/>
              <a:t> </a:t>
            </a:r>
            <a:r>
              <a:rPr lang="ru-RU" dirty="0" err="1" smtClean="0"/>
              <a:t>з’єднала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Бережанами. У 1906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проклали</a:t>
            </a:r>
            <a:r>
              <a:rPr lang="ru-RU" dirty="0" smtClean="0"/>
              <a:t> </a:t>
            </a:r>
            <a:r>
              <a:rPr lang="ru-RU" dirty="0" err="1" smtClean="0"/>
              <a:t>залізницю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Тернополя до Збаража.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будували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шосейні</a:t>
            </a:r>
            <a:r>
              <a:rPr lang="ru-RU" dirty="0" smtClean="0"/>
              <a:t> шляхи. 1895 року </a:t>
            </a:r>
            <a:r>
              <a:rPr lang="ru-RU" dirty="0" err="1" smtClean="0"/>
              <a:t>Тернопіль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з’єднаний</a:t>
            </a:r>
            <a:r>
              <a:rPr lang="ru-RU" dirty="0" smtClean="0"/>
              <a:t> </a:t>
            </a:r>
            <a:r>
              <a:rPr lang="ru-RU" dirty="0" err="1" smtClean="0"/>
              <a:t>шосе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Теребовлею, Збаражем, </a:t>
            </a:r>
            <a:r>
              <a:rPr lang="ru-RU" dirty="0" err="1" smtClean="0"/>
              <a:t>Підволочиськом</a:t>
            </a:r>
            <a:r>
              <a:rPr lang="ru-RU" dirty="0" smtClean="0"/>
              <a:t>. На початку </a:t>
            </a:r>
            <a:r>
              <a:rPr lang="en-US" dirty="0" smtClean="0"/>
              <a:t>XX </a:t>
            </a:r>
            <a:r>
              <a:rPr lang="ru-RU" dirty="0" smtClean="0"/>
              <a:t>ст. у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діяли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згаданих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, </a:t>
            </a:r>
            <a:r>
              <a:rPr lang="ru-RU" dirty="0" err="1" smtClean="0"/>
              <a:t>електростанція</a:t>
            </a:r>
            <a:r>
              <a:rPr lang="ru-RU" dirty="0" smtClean="0"/>
              <a:t>, </a:t>
            </a:r>
            <a:r>
              <a:rPr lang="ru-RU" dirty="0" err="1" smtClean="0"/>
              <a:t>збудована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1900 </a:t>
            </a:r>
            <a:r>
              <a:rPr lang="ru-RU" dirty="0" err="1" smtClean="0"/>
              <a:t>році</a:t>
            </a:r>
            <a:r>
              <a:rPr lang="ru-RU" dirty="0" smtClean="0"/>
              <a:t>, </a:t>
            </a:r>
            <a:r>
              <a:rPr lang="ru-RU" dirty="0" err="1" smtClean="0"/>
              <a:t>спиртовий</a:t>
            </a:r>
            <a:r>
              <a:rPr lang="ru-RU" dirty="0" smtClean="0"/>
              <a:t> завод на </a:t>
            </a:r>
            <a:r>
              <a:rPr lang="ru-RU" dirty="0" err="1" smtClean="0"/>
              <a:t>Загребеллі</a:t>
            </a:r>
            <a:r>
              <a:rPr lang="ru-RU" dirty="0" smtClean="0"/>
              <a:t> та фабрика </a:t>
            </a:r>
            <a:r>
              <a:rPr lang="ru-RU" dirty="0" err="1" smtClean="0"/>
              <a:t>сиру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Господарське</a:t>
            </a:r>
            <a:r>
              <a:rPr lang="ru-RU" dirty="0" smtClean="0"/>
              <a:t>  </a:t>
            </a:r>
            <a:r>
              <a:rPr lang="ru-RU" dirty="0" err="1" smtClean="0"/>
              <a:t>життя</a:t>
            </a:r>
            <a:endParaRPr lang="ru-RU" dirty="0"/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/>
        </p:nvGraphicFramePr>
        <p:xfrm>
          <a:off x="-1" y="1356813"/>
          <a:ext cx="9144000" cy="5618409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208172">
                <a:tc>
                  <a:txBody>
                    <a:bodyPr/>
                    <a:lstStyle/>
                    <a:p>
                      <a:r>
                        <a:rPr lang="ru-RU" sz="1050" dirty="0"/>
                        <a:t>сфера </a:t>
                      </a:r>
                      <a:r>
                        <a:rPr lang="ru-RU" sz="1050" dirty="0" err="1"/>
                        <a:t>діяльності</a:t>
                      </a:r>
                      <a:endParaRPr lang="ru-RU" sz="1050" dirty="0"/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/>
                        <a:t>кількість зайнятих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err="1"/>
                        <a:t>частка</a:t>
                      </a:r>
                      <a:endParaRPr lang="ru-RU" sz="1050" dirty="0"/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478518">
                <a:tc>
                  <a:txBody>
                    <a:bodyPr/>
                    <a:lstStyle/>
                    <a:p>
                      <a:r>
                        <a:rPr lang="ru-RU" sz="1050"/>
                        <a:t>Сільське господарство, мисливство та лісове господарство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/>
                        <a:t>156 680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39,7%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172">
                <a:tc>
                  <a:txBody>
                    <a:bodyPr/>
                    <a:lstStyle/>
                    <a:p>
                      <a:r>
                        <a:rPr lang="ru-RU" sz="1050"/>
                        <a:t>Обробна промисловість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/>
                        <a:t>47 586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12,1%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5035">
                <a:tc>
                  <a:txBody>
                    <a:bodyPr/>
                    <a:lstStyle/>
                    <a:p>
                      <a:r>
                        <a:rPr lang="ru-RU" sz="1050"/>
                        <a:t>Освіта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/>
                        <a:t>41 646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10,5%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8403">
                <a:tc>
                  <a:txBody>
                    <a:bodyPr/>
                    <a:lstStyle/>
                    <a:p>
                      <a:r>
                        <a:rPr lang="ru-RU" sz="1050"/>
                        <a:t>Охорона здоров'я та соціальна допомога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/>
                        <a:t>31 955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8,1%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8748">
                <a:tc>
                  <a:txBody>
                    <a:bodyPr/>
                    <a:lstStyle/>
                    <a:p>
                      <a:r>
                        <a:rPr lang="ru-RU" sz="1050"/>
                        <a:t>Оптова та роздрібна торгівля; торгівля транспортними засобами; послуги з ремонту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/>
                        <a:t>24 271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6,1%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172">
                <a:tc>
                  <a:txBody>
                    <a:bodyPr/>
                    <a:lstStyle/>
                    <a:p>
                      <a:r>
                        <a:rPr lang="ru-RU" sz="1050"/>
                        <a:t>Державне управління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21 080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5,3%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172">
                <a:tc>
                  <a:txBody>
                    <a:bodyPr/>
                    <a:lstStyle/>
                    <a:p>
                      <a:r>
                        <a:rPr lang="ru-RU" sz="1050"/>
                        <a:t>Транспорт і зв'язок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/>
                        <a:t>16 727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/>
                        <a:t>4,2%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5035">
                <a:tc>
                  <a:txBody>
                    <a:bodyPr/>
                    <a:lstStyle/>
                    <a:p>
                      <a:r>
                        <a:rPr lang="ru-RU" sz="1050"/>
                        <a:t>Будівництво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/>
                        <a:t>11 277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2,9%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287">
                <a:tc>
                  <a:txBody>
                    <a:bodyPr/>
                    <a:lstStyle/>
                    <a:p>
                      <a:r>
                        <a:rPr lang="ru-RU" sz="1050"/>
                        <a:t>Колективні, громадські та особисті послуги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/>
                        <a:t>9 569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2,4%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287">
                <a:tc>
                  <a:txBody>
                    <a:bodyPr/>
                    <a:lstStyle/>
                    <a:p>
                      <a:r>
                        <a:rPr lang="ru-RU" sz="1050"/>
                        <a:t>Неточно вказали або не вказали вид діяльності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/>
                        <a:t>9 438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/>
                        <a:t>2,4%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287">
                <a:tc>
                  <a:txBody>
                    <a:bodyPr/>
                    <a:lstStyle/>
                    <a:p>
                      <a:r>
                        <a:rPr lang="ru-RU" sz="1050"/>
                        <a:t>Виробництво електроенергії, газу та води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/>
                        <a:t>8 170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2,1%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8633">
                <a:tc>
                  <a:txBody>
                    <a:bodyPr/>
                    <a:lstStyle/>
                    <a:p>
                      <a:r>
                        <a:rPr lang="ru-RU" sz="1050"/>
                        <a:t>Операції з нерухомістю, здавання під найм та послуги юридичним особам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/>
                        <a:t>4 720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1,2%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172">
                <a:tc>
                  <a:txBody>
                    <a:bodyPr/>
                    <a:lstStyle/>
                    <a:p>
                      <a:r>
                        <a:rPr lang="ru-RU" sz="1050"/>
                        <a:t>Готелі та ресторани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/>
                        <a:t>4 695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/>
                        <a:t>1,2%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287">
                <a:tc>
                  <a:txBody>
                    <a:bodyPr/>
                    <a:lstStyle/>
                    <a:p>
                      <a:r>
                        <a:rPr lang="ru-RU" sz="1050"/>
                        <a:t>Послуги домашньої прислуги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/>
                        <a:t>3 201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0,8%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172">
                <a:tc>
                  <a:txBody>
                    <a:bodyPr/>
                    <a:lstStyle/>
                    <a:p>
                      <a:r>
                        <a:rPr lang="ru-RU" sz="1050"/>
                        <a:t>Фінансова діяльність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/>
                        <a:t>2 451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0,6%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172">
                <a:tc>
                  <a:txBody>
                    <a:bodyPr/>
                    <a:lstStyle/>
                    <a:p>
                      <a:r>
                        <a:rPr lang="ru-RU" sz="1050"/>
                        <a:t>Добувна промисловість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/>
                        <a:t>1 044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0,3%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172">
                <a:tc>
                  <a:txBody>
                    <a:bodyPr/>
                    <a:lstStyle/>
                    <a:p>
                      <a:r>
                        <a:rPr lang="ru-RU" sz="1050"/>
                        <a:t>Рибне господарство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/>
                        <a:t>257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0,1%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287">
                <a:tc>
                  <a:txBody>
                    <a:bodyPr/>
                    <a:lstStyle/>
                    <a:p>
                      <a:r>
                        <a:rPr lang="ru-RU" sz="1050"/>
                        <a:t>Всього зайнятих економічною діяльністю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/>
                        <a:t>394 767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100,0%</a:t>
                      </a:r>
                    </a:p>
                  </a:txBody>
                  <a:tcPr marL="23628" marR="23628" marT="11814" marB="11814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630</Words>
  <Application>Microsoft Office PowerPoint</Application>
  <PresentationFormat>Экран (4:3)</PresentationFormat>
  <Paragraphs>141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Наш край кінець 19 початок 20 ст.</vt:lpstr>
      <vt:lpstr>Презентация PowerPoint</vt:lpstr>
      <vt:lpstr>Герби Тернополя</vt:lpstr>
      <vt:lpstr>Особлиості модернізації регіону і краю </vt:lpstr>
      <vt:lpstr>Залізничний вокзал до 1939 року</vt:lpstr>
      <vt:lpstr>Пам'ятник неведимці</vt:lpstr>
      <vt:lpstr>Етнічний склад Тернопільської Області</vt:lpstr>
      <vt:lpstr>Соціальний склад населення Тернопільської Області</vt:lpstr>
      <vt:lpstr>Господарське  життя</vt:lpstr>
      <vt:lpstr>Презентация PowerPoint</vt:lpstr>
      <vt:lpstr>Духовне життя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 край кінець 18 початок 19 ст.</dc:title>
  <dc:creator>Саша</dc:creator>
  <cp:lastModifiedBy>Пользователь Windows</cp:lastModifiedBy>
  <cp:revision>38</cp:revision>
  <dcterms:created xsi:type="dcterms:W3CDTF">2017-05-17T17:43:34Z</dcterms:created>
  <dcterms:modified xsi:type="dcterms:W3CDTF">2019-02-01T10:34:29Z</dcterms:modified>
</cp:coreProperties>
</file>