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DAF96-D369-4FB5-B6FF-266D6DAC1E75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35C5-02EA-4811-82B1-722750871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7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0D9CCCC-4F4D-4994-B9C0-2DCFD30920E5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E032385-CEE0-4A5D-B4A4-95CE8A05234F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5CA5E85-3049-42D2-B1BF-B26E6E310CA7}" type="slidenum">
              <a:rPr lang="ru-RU" smtClean="0"/>
              <a:pPr eaLnBrk="1" hangingPunct="1"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CC05587-CCAF-44FA-9415-9A30A80E049A}" type="slidenum">
              <a:rPr lang="ru-RU" smtClean="0"/>
              <a:pPr eaLnBrk="1" hangingPunct="1"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E406466-6E60-4F82-932F-E975A0C92A13}" type="slidenum">
              <a:rPr lang="ru-RU" smtClean="0"/>
              <a:pPr eaLnBrk="1" hangingPunct="1"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6DAF025-A37B-4550-84EC-EA4F9A14F93E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D000C12-EC55-44C1-AD57-C4126F7883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12" y="1891917"/>
            <a:ext cx="855977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prstClr val="black"/>
                </a:solidFill>
                <a:latin typeface="Book Antiqua" pitchFamily="18" charset="0"/>
              </a:rPr>
              <a:t>Інновація  -  це осмислене привнесення  нових  елементів,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prstClr val="black"/>
                </a:solidFill>
                <a:latin typeface="Book Antiqua" pitchFamily="18" charset="0"/>
              </a:rPr>
              <a:t> що допомагає змінювати  саму освітню  ситуацію.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prstClr val="black"/>
                </a:solidFill>
                <a:latin typeface="Book Antiqua" pitchFamily="18" charset="0"/>
              </a:rPr>
              <a:t/>
            </a:r>
            <a:br>
              <a:rPr lang="uk-UA" sz="2400" dirty="0">
                <a:solidFill>
                  <a:prstClr val="black"/>
                </a:solidFill>
                <a:latin typeface="Book Antiqua" pitchFamily="18" charset="0"/>
              </a:rPr>
            </a:br>
            <a:r>
              <a:rPr lang="uk-UA" sz="2400" dirty="0">
                <a:solidFill>
                  <a:prstClr val="black"/>
                </a:solidFill>
                <a:latin typeface="Book Antiqua" pitchFamily="18" charset="0"/>
              </a:rPr>
              <a:t>                                                         М.  </a:t>
            </a:r>
            <a:r>
              <a:rPr lang="uk-UA" sz="2400" dirty="0" err="1">
                <a:solidFill>
                  <a:prstClr val="black"/>
                </a:solidFill>
                <a:latin typeface="Book Antiqua" pitchFamily="18" charset="0"/>
              </a:rPr>
              <a:t>Поташник</a:t>
            </a:r>
            <a:endParaRPr lang="ru-RU" sz="2400" b="1" cap="all" dirty="0">
              <a:ln/>
              <a:solidFill>
                <a:prstClr val="black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16632"/>
            <a:ext cx="8950383" cy="17366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i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використанням  </a:t>
            </a:r>
            <a:r>
              <a:rPr lang="ru-RU" alt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комунікаційних</a:t>
            </a:r>
            <a:r>
              <a:rPr lang="ru-RU" alt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alt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alt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правознавства та історії</a:t>
            </a:r>
            <a:endParaRPr lang="ru-RU" sz="3200" i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-96838" y="3357563"/>
            <a:ext cx="9144001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altLang="ru-RU" sz="3600" b="1" u="sng" dirty="0">
                <a:solidFill>
                  <a:srgbClr val="7030A0"/>
                </a:solidFill>
              </a:rPr>
              <a:t>З досвіду роботи</a:t>
            </a:r>
          </a:p>
          <a:p>
            <a:pPr algn="ctr">
              <a:lnSpc>
                <a:spcPct val="80000"/>
              </a:lnSpc>
            </a:pPr>
            <a:r>
              <a:rPr lang="uk-UA" altLang="ru-RU" sz="3600" b="1" u="sng" dirty="0">
                <a:solidFill>
                  <a:srgbClr val="7030A0"/>
                </a:solidFill>
              </a:rPr>
              <a:t>учителя історії та правознавства</a:t>
            </a:r>
          </a:p>
          <a:p>
            <a:pPr algn="ctr">
              <a:lnSpc>
                <a:spcPct val="80000"/>
              </a:lnSpc>
            </a:pPr>
            <a:r>
              <a:rPr lang="uk-UA" altLang="ru-RU" sz="3600" b="1" u="sng" dirty="0" err="1">
                <a:solidFill>
                  <a:srgbClr val="7030A0"/>
                </a:solidFill>
              </a:rPr>
              <a:t>Мацієвського</a:t>
            </a:r>
            <a:r>
              <a:rPr lang="uk-UA" altLang="ru-RU" sz="3600" b="1" u="sng" dirty="0">
                <a:solidFill>
                  <a:srgbClr val="7030A0"/>
                </a:solidFill>
              </a:rPr>
              <a:t> Василя Кириловича</a:t>
            </a:r>
            <a:endParaRPr lang="ru-RU" altLang="ru-RU" sz="36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60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Тема: </a:t>
            </a:r>
            <a:r>
              <a:rPr lang="uk-UA" dirty="0" smtClean="0">
                <a:solidFill>
                  <a:srgbClr val="C00000"/>
                </a:solidFill>
              </a:rPr>
              <a:t>,,</a:t>
            </a:r>
            <a:r>
              <a:rPr lang="uk-UA" b="1" dirty="0" smtClean="0">
                <a:solidFill>
                  <a:srgbClr val="C00000"/>
                </a:solidFill>
              </a:rPr>
              <a:t>Державний лад</a:t>
            </a:r>
            <a:r>
              <a:rPr lang="en-US" b="1" dirty="0" smtClean="0">
                <a:solidFill>
                  <a:srgbClr val="C00000"/>
                </a:solidFill>
              </a:rPr>
              <a:t>”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468313" y="1755775"/>
            <a:ext cx="6335712" cy="792163"/>
          </a:xfrm>
        </p:spPr>
        <p:txBody>
          <a:bodyPr/>
          <a:lstStyle/>
          <a:p>
            <a:r>
              <a:rPr lang="uk-UA" altLang="ru-RU" sz="2400" b="1" i="1" smtClean="0">
                <a:solidFill>
                  <a:srgbClr val="00B0F0"/>
                </a:solidFill>
                <a:latin typeface="Arial" charset="0"/>
                <a:cs typeface="Arial" charset="0"/>
              </a:rPr>
              <a:t>1- група ,,</a:t>
            </a:r>
            <a:r>
              <a:rPr lang="uk-UA" altLang="ru-RU" b="1" i="1" smtClean="0">
                <a:solidFill>
                  <a:srgbClr val="00B0F0"/>
                </a:solidFill>
                <a:latin typeface="Arial" charset="0"/>
                <a:cs typeface="Arial" charset="0"/>
              </a:rPr>
              <a:t>Державний</a:t>
            </a:r>
            <a:r>
              <a:rPr lang="uk-UA" altLang="ru-RU" sz="2400" b="1" i="1" smtClean="0">
                <a:solidFill>
                  <a:srgbClr val="00B0F0"/>
                </a:solidFill>
                <a:latin typeface="Arial" charset="0"/>
                <a:cs typeface="Arial" charset="0"/>
              </a:rPr>
              <a:t> лад</a:t>
            </a:r>
            <a:r>
              <a:rPr lang="en-US" altLang="ru-RU" sz="2400" b="1" i="1" smtClean="0">
                <a:solidFill>
                  <a:srgbClr val="00B0F0"/>
                </a:solidFill>
                <a:latin typeface="Arial" charset="0"/>
                <a:cs typeface="Arial" charset="0"/>
              </a:rPr>
              <a:t>”</a:t>
            </a:r>
            <a:endParaRPr lang="ru-RU" altLang="ru-RU" sz="2400" b="1" i="1" smtClean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1509" name="Объект 2"/>
          <p:cNvSpPr>
            <a:spLocks noGrp="1"/>
          </p:cNvSpPr>
          <p:nvPr>
            <p:ph sz="half" idx="2"/>
          </p:nvPr>
        </p:nvSpPr>
        <p:spPr>
          <a:xfrm>
            <a:off x="900113" y="2336800"/>
            <a:ext cx="6119812" cy="660400"/>
          </a:xfrm>
        </p:spPr>
        <p:txBody>
          <a:bodyPr/>
          <a:lstStyle/>
          <a:p>
            <a:r>
              <a:rPr lang="uk-UA" altLang="ru-RU" b="1" smtClean="0">
                <a:solidFill>
                  <a:srgbClr val="00B0F0"/>
                </a:solidFill>
                <a:latin typeface="Arial" charset="0"/>
                <a:cs typeface="Arial" charset="0"/>
              </a:rPr>
              <a:t>2- </a:t>
            </a:r>
            <a:r>
              <a:rPr lang="uk-UA" altLang="ru-RU" sz="2400" b="1" smtClean="0">
                <a:solidFill>
                  <a:srgbClr val="00B0F0"/>
                </a:solidFill>
                <a:latin typeface="Arial" charset="0"/>
                <a:cs typeface="Arial" charset="0"/>
              </a:rPr>
              <a:t>група</a:t>
            </a:r>
            <a:r>
              <a:rPr lang="uk-UA" altLang="ru-RU" b="1" smtClean="0">
                <a:solidFill>
                  <a:srgbClr val="00B0F0"/>
                </a:solidFill>
                <a:latin typeface="Arial" charset="0"/>
                <a:cs typeface="Arial" charset="0"/>
              </a:rPr>
              <a:t> ,,</a:t>
            </a:r>
            <a:r>
              <a:rPr lang="ru-RU" altLang="ru-RU" b="1" smtClean="0">
                <a:solidFill>
                  <a:srgbClr val="00B0F0"/>
                </a:solidFill>
                <a:latin typeface="Arial" charset="0"/>
                <a:cs typeface="Arial" charset="0"/>
              </a:rPr>
              <a:t> Державне правління</a:t>
            </a:r>
            <a:r>
              <a:rPr lang="en-US" altLang="ru-RU" b="1" smtClean="0">
                <a:solidFill>
                  <a:srgbClr val="00B0F0"/>
                </a:solidFill>
                <a:latin typeface="Arial" charset="0"/>
                <a:cs typeface="Arial" charset="0"/>
              </a:rPr>
              <a:t>”</a:t>
            </a:r>
            <a:endParaRPr lang="ru-RU" altLang="ru-RU" b="1" smtClean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647700" y="1389063"/>
            <a:ext cx="820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ru-RU" sz="2000" b="1"/>
              <a:t>Заповнити схеми користуючись підручником</a:t>
            </a:r>
            <a:endParaRPr lang="ru-RU" altLang="ru-RU" sz="2000" b="1"/>
          </a:p>
        </p:txBody>
      </p:sp>
      <p:sp>
        <p:nvSpPr>
          <p:cNvPr id="21510" name="Прямоугольник 9"/>
          <p:cNvSpPr>
            <a:spLocks noChangeArrowheads="1"/>
          </p:cNvSpPr>
          <p:nvPr/>
        </p:nvSpPr>
        <p:spPr bwMode="auto">
          <a:xfrm>
            <a:off x="1955800" y="2994025"/>
            <a:ext cx="691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3- група ,,</a:t>
            </a:r>
            <a:r>
              <a:rPr lang="ru-RU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 Державний устрій</a:t>
            </a:r>
            <a:r>
              <a:rPr lang="en-US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”</a:t>
            </a:r>
            <a:endParaRPr lang="ru-RU" altLang="ru-RU" sz="2800" b="1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1511" name="Прямоугольник 10"/>
          <p:cNvSpPr>
            <a:spLocks noChangeArrowheads="1"/>
          </p:cNvSpPr>
          <p:nvPr/>
        </p:nvSpPr>
        <p:spPr bwMode="auto">
          <a:xfrm>
            <a:off x="3049588" y="3802063"/>
            <a:ext cx="6094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4- група ,,</a:t>
            </a:r>
            <a:r>
              <a:rPr lang="ru-RU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Державно-правовий  режим</a:t>
            </a:r>
            <a:r>
              <a:rPr lang="en-US" altLang="ru-RU" sz="2800" b="1">
                <a:solidFill>
                  <a:srgbClr val="00B0F0"/>
                </a:solidFill>
                <a:latin typeface="Arial" charset="0"/>
                <a:cs typeface="Arial" charset="0"/>
              </a:rPr>
              <a:t>”</a:t>
            </a:r>
            <a:endParaRPr lang="ru-RU" altLang="ru-RU" sz="2800" b="1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3" r="65019" b="2"/>
          <a:stretch>
            <a:fillRect/>
          </a:stretch>
        </p:blipFill>
        <p:spPr bwMode="auto">
          <a:xfrm>
            <a:off x="234950" y="3455988"/>
            <a:ext cx="284638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7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07950" y="273050"/>
            <a:ext cx="3619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altLang="ru-RU"/>
              <a:t>Шаблон схеми,</a:t>
            </a:r>
          </a:p>
          <a:p>
            <a:pPr algn="ctr" eaLnBrk="1" hangingPunct="1"/>
            <a:r>
              <a:rPr lang="uk-UA" altLang="ru-RU"/>
              <a:t> яку учням необхідно заповнити</a:t>
            </a:r>
            <a:endParaRPr lang="ru-RU" altLang="ru-RU"/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4500563" y="39687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/>
              <a:t>Вигляд схеми після заповнення учням</a:t>
            </a:r>
            <a:endParaRPr lang="ru-RU" altLang="ru-RU"/>
          </a:p>
        </p:txBody>
      </p:sp>
      <p:grpSp>
        <p:nvGrpSpPr>
          <p:cNvPr id="22532" name="Группа 43"/>
          <p:cNvGrpSpPr>
            <a:grpSpLocks/>
          </p:cNvGrpSpPr>
          <p:nvPr/>
        </p:nvGrpSpPr>
        <p:grpSpPr bwMode="auto">
          <a:xfrm>
            <a:off x="4625975" y="847725"/>
            <a:ext cx="4268788" cy="1644650"/>
            <a:chOff x="4660271" y="1047123"/>
            <a:chExt cx="4267913" cy="1452927"/>
          </a:xfrm>
        </p:grpSpPr>
        <p:sp>
          <p:nvSpPr>
            <p:cNvPr id="45" name="Полилиния 44"/>
            <p:cNvSpPr/>
            <p:nvPr/>
          </p:nvSpPr>
          <p:spPr>
            <a:xfrm>
              <a:off x="4660271" y="1274318"/>
              <a:ext cx="1712562" cy="747501"/>
            </a:xfrm>
            <a:custGeom>
              <a:avLst/>
              <a:gdLst>
                <a:gd name="connsiteX0" fmla="*/ 0 w 1712181"/>
                <a:gd name="connsiteY0" fmla="*/ 94946 h 949456"/>
                <a:gd name="connsiteX1" fmla="*/ 94946 w 1712181"/>
                <a:gd name="connsiteY1" fmla="*/ 0 h 949456"/>
                <a:gd name="connsiteX2" fmla="*/ 1617235 w 1712181"/>
                <a:gd name="connsiteY2" fmla="*/ 0 h 949456"/>
                <a:gd name="connsiteX3" fmla="*/ 1712181 w 1712181"/>
                <a:gd name="connsiteY3" fmla="*/ 94946 h 949456"/>
                <a:gd name="connsiteX4" fmla="*/ 1712181 w 1712181"/>
                <a:gd name="connsiteY4" fmla="*/ 854510 h 949456"/>
                <a:gd name="connsiteX5" fmla="*/ 1617235 w 1712181"/>
                <a:gd name="connsiteY5" fmla="*/ 949456 h 949456"/>
                <a:gd name="connsiteX6" fmla="*/ 94946 w 1712181"/>
                <a:gd name="connsiteY6" fmla="*/ 949456 h 949456"/>
                <a:gd name="connsiteX7" fmla="*/ 0 w 1712181"/>
                <a:gd name="connsiteY7" fmla="*/ 854510 h 949456"/>
                <a:gd name="connsiteX8" fmla="*/ 0 w 1712181"/>
                <a:gd name="connsiteY8" fmla="*/ 94946 h 94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2181" h="949456">
                  <a:moveTo>
                    <a:pt x="0" y="94946"/>
                  </a:moveTo>
                  <a:cubicBezTo>
                    <a:pt x="0" y="42509"/>
                    <a:pt x="42509" y="0"/>
                    <a:pt x="94946" y="0"/>
                  </a:cubicBezTo>
                  <a:lnTo>
                    <a:pt x="1617235" y="0"/>
                  </a:lnTo>
                  <a:cubicBezTo>
                    <a:pt x="1669672" y="0"/>
                    <a:pt x="1712181" y="42509"/>
                    <a:pt x="1712181" y="94946"/>
                  </a:cubicBezTo>
                  <a:lnTo>
                    <a:pt x="1712181" y="854510"/>
                  </a:lnTo>
                  <a:cubicBezTo>
                    <a:pt x="1712181" y="906947"/>
                    <a:pt x="1669672" y="949456"/>
                    <a:pt x="1617235" y="949456"/>
                  </a:cubicBezTo>
                  <a:lnTo>
                    <a:pt x="94946" y="949456"/>
                  </a:lnTo>
                  <a:cubicBezTo>
                    <a:pt x="42509" y="949456"/>
                    <a:pt x="0" y="906947"/>
                    <a:pt x="0" y="854510"/>
                  </a:cubicBezTo>
                  <a:lnTo>
                    <a:pt x="0" y="9494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9239" tIns="39239" rIns="39239" bIns="39239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altLang="ru-RU" sz="1600" b="1" i="1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Державний лад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8184412">
              <a:off x="6231227" y="1507619"/>
              <a:ext cx="621280" cy="39679"/>
            </a:xfrm>
            <a:custGeom>
              <a:avLst/>
              <a:gdLst>
                <a:gd name="connsiteX0" fmla="*/ 0 w 621427"/>
                <a:gd name="connsiteY0" fmla="*/ 19668 h 39336"/>
                <a:gd name="connsiteX1" fmla="*/ 621427 w 621427"/>
                <a:gd name="connsiteY1" fmla="*/ 19668 h 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1427" h="39336">
                  <a:moveTo>
                    <a:pt x="0" y="19668"/>
                  </a:moveTo>
                  <a:lnTo>
                    <a:pt x="621427" y="1966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07877" tIns="4133" rIns="307878" bIns="4131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6750580" y="1047123"/>
              <a:ext cx="2177604" cy="513293"/>
            </a:xfrm>
            <a:custGeom>
              <a:avLst/>
              <a:gdLst>
                <a:gd name="connsiteX0" fmla="*/ 0 w 2004343"/>
                <a:gd name="connsiteY0" fmla="*/ 44028 h 440280"/>
                <a:gd name="connsiteX1" fmla="*/ 44028 w 2004343"/>
                <a:gd name="connsiteY1" fmla="*/ 0 h 440280"/>
                <a:gd name="connsiteX2" fmla="*/ 1960315 w 2004343"/>
                <a:gd name="connsiteY2" fmla="*/ 0 h 440280"/>
                <a:gd name="connsiteX3" fmla="*/ 2004343 w 2004343"/>
                <a:gd name="connsiteY3" fmla="*/ 44028 h 440280"/>
                <a:gd name="connsiteX4" fmla="*/ 2004343 w 2004343"/>
                <a:gd name="connsiteY4" fmla="*/ 396252 h 440280"/>
                <a:gd name="connsiteX5" fmla="*/ 1960315 w 2004343"/>
                <a:gd name="connsiteY5" fmla="*/ 440280 h 440280"/>
                <a:gd name="connsiteX6" fmla="*/ 44028 w 2004343"/>
                <a:gd name="connsiteY6" fmla="*/ 440280 h 440280"/>
                <a:gd name="connsiteX7" fmla="*/ 0 w 2004343"/>
                <a:gd name="connsiteY7" fmla="*/ 396252 h 440280"/>
                <a:gd name="connsiteX8" fmla="*/ 0 w 2004343"/>
                <a:gd name="connsiteY8" fmla="*/ 44028 h 44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4343" h="440280">
                  <a:moveTo>
                    <a:pt x="0" y="44028"/>
                  </a:moveTo>
                  <a:cubicBezTo>
                    <a:pt x="0" y="19712"/>
                    <a:pt x="19712" y="0"/>
                    <a:pt x="44028" y="0"/>
                  </a:cubicBezTo>
                  <a:lnTo>
                    <a:pt x="1960315" y="0"/>
                  </a:lnTo>
                  <a:cubicBezTo>
                    <a:pt x="1984631" y="0"/>
                    <a:pt x="2004343" y="19712"/>
                    <a:pt x="2004343" y="44028"/>
                  </a:cubicBezTo>
                  <a:lnTo>
                    <a:pt x="2004343" y="396252"/>
                  </a:lnTo>
                  <a:cubicBezTo>
                    <a:pt x="2004343" y="420568"/>
                    <a:pt x="1984631" y="440280"/>
                    <a:pt x="1960315" y="440280"/>
                  </a:cubicBezTo>
                  <a:lnTo>
                    <a:pt x="44028" y="440280"/>
                  </a:lnTo>
                  <a:cubicBezTo>
                    <a:pt x="19712" y="440280"/>
                    <a:pt x="0" y="420568"/>
                    <a:pt x="0" y="396252"/>
                  </a:cubicBezTo>
                  <a:lnTo>
                    <a:pt x="0" y="4402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0675" tIns="30675" rIns="30675" bIns="30675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 державного правління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 rot="21453962">
              <a:off x="6372833" y="1760965"/>
              <a:ext cx="339655" cy="39268"/>
            </a:xfrm>
            <a:custGeom>
              <a:avLst/>
              <a:gdLst>
                <a:gd name="connsiteX0" fmla="*/ 0 w 339428"/>
                <a:gd name="connsiteY0" fmla="*/ 19668 h 39336"/>
                <a:gd name="connsiteX1" fmla="*/ 339428 w 339428"/>
                <a:gd name="connsiteY1" fmla="*/ 19668 h 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428" h="39336">
                  <a:moveTo>
                    <a:pt x="0" y="19668"/>
                  </a:moveTo>
                  <a:lnTo>
                    <a:pt x="339428" y="1966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73928" tIns="11181" rIns="173928" bIns="11183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6710901" y="1553404"/>
              <a:ext cx="2177604" cy="440366"/>
            </a:xfrm>
            <a:custGeom>
              <a:avLst/>
              <a:gdLst>
                <a:gd name="connsiteX0" fmla="*/ 0 w 2177637"/>
                <a:gd name="connsiteY0" fmla="*/ 44028 h 440280"/>
                <a:gd name="connsiteX1" fmla="*/ 44028 w 2177637"/>
                <a:gd name="connsiteY1" fmla="*/ 0 h 440280"/>
                <a:gd name="connsiteX2" fmla="*/ 2133609 w 2177637"/>
                <a:gd name="connsiteY2" fmla="*/ 0 h 440280"/>
                <a:gd name="connsiteX3" fmla="*/ 2177637 w 2177637"/>
                <a:gd name="connsiteY3" fmla="*/ 44028 h 440280"/>
                <a:gd name="connsiteX4" fmla="*/ 2177637 w 2177637"/>
                <a:gd name="connsiteY4" fmla="*/ 396252 h 440280"/>
                <a:gd name="connsiteX5" fmla="*/ 2133609 w 2177637"/>
                <a:gd name="connsiteY5" fmla="*/ 440280 h 440280"/>
                <a:gd name="connsiteX6" fmla="*/ 44028 w 2177637"/>
                <a:gd name="connsiteY6" fmla="*/ 440280 h 440280"/>
                <a:gd name="connsiteX7" fmla="*/ 0 w 2177637"/>
                <a:gd name="connsiteY7" fmla="*/ 396252 h 440280"/>
                <a:gd name="connsiteX8" fmla="*/ 0 w 2177637"/>
                <a:gd name="connsiteY8" fmla="*/ 44028 h 44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7637" h="440280">
                  <a:moveTo>
                    <a:pt x="0" y="44028"/>
                  </a:moveTo>
                  <a:cubicBezTo>
                    <a:pt x="0" y="19712"/>
                    <a:pt x="19712" y="0"/>
                    <a:pt x="44028" y="0"/>
                  </a:cubicBezTo>
                  <a:lnTo>
                    <a:pt x="2133609" y="0"/>
                  </a:lnTo>
                  <a:cubicBezTo>
                    <a:pt x="2157925" y="0"/>
                    <a:pt x="2177637" y="19712"/>
                    <a:pt x="2177637" y="44028"/>
                  </a:cubicBezTo>
                  <a:lnTo>
                    <a:pt x="2177637" y="396252"/>
                  </a:lnTo>
                  <a:cubicBezTo>
                    <a:pt x="2177637" y="420568"/>
                    <a:pt x="2157925" y="440280"/>
                    <a:pt x="2133609" y="440280"/>
                  </a:cubicBezTo>
                  <a:lnTo>
                    <a:pt x="44028" y="440280"/>
                  </a:lnTo>
                  <a:cubicBezTo>
                    <a:pt x="19712" y="440280"/>
                    <a:pt x="0" y="420568"/>
                    <a:pt x="0" y="396252"/>
                  </a:cubicBezTo>
                  <a:lnTo>
                    <a:pt x="0" y="4402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0675" tIns="30675" rIns="30675" bIns="30675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 державно (територіального) устрою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 rot="3325055">
              <a:off x="6243147" y="2014601"/>
              <a:ext cx="597439" cy="39679"/>
            </a:xfrm>
            <a:custGeom>
              <a:avLst/>
              <a:gdLst>
                <a:gd name="connsiteX0" fmla="*/ 0 w 597475"/>
                <a:gd name="connsiteY0" fmla="*/ 19668 h 39336"/>
                <a:gd name="connsiteX1" fmla="*/ 597475 w 597475"/>
                <a:gd name="connsiteY1" fmla="*/ 19668 h 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475" h="39336">
                  <a:moveTo>
                    <a:pt x="0" y="19668"/>
                  </a:moveTo>
                  <a:lnTo>
                    <a:pt x="597475" y="1966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96501" tIns="4731" rIns="296500" bIns="4731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6710901" y="2059684"/>
              <a:ext cx="2179191" cy="440366"/>
            </a:xfrm>
            <a:custGeom>
              <a:avLst/>
              <a:gdLst>
                <a:gd name="connsiteX0" fmla="*/ 0 w 2177743"/>
                <a:gd name="connsiteY0" fmla="*/ 44028 h 440280"/>
                <a:gd name="connsiteX1" fmla="*/ 44028 w 2177743"/>
                <a:gd name="connsiteY1" fmla="*/ 0 h 440280"/>
                <a:gd name="connsiteX2" fmla="*/ 2133715 w 2177743"/>
                <a:gd name="connsiteY2" fmla="*/ 0 h 440280"/>
                <a:gd name="connsiteX3" fmla="*/ 2177743 w 2177743"/>
                <a:gd name="connsiteY3" fmla="*/ 44028 h 440280"/>
                <a:gd name="connsiteX4" fmla="*/ 2177743 w 2177743"/>
                <a:gd name="connsiteY4" fmla="*/ 396252 h 440280"/>
                <a:gd name="connsiteX5" fmla="*/ 2133715 w 2177743"/>
                <a:gd name="connsiteY5" fmla="*/ 440280 h 440280"/>
                <a:gd name="connsiteX6" fmla="*/ 44028 w 2177743"/>
                <a:gd name="connsiteY6" fmla="*/ 440280 h 440280"/>
                <a:gd name="connsiteX7" fmla="*/ 0 w 2177743"/>
                <a:gd name="connsiteY7" fmla="*/ 396252 h 440280"/>
                <a:gd name="connsiteX8" fmla="*/ 0 w 2177743"/>
                <a:gd name="connsiteY8" fmla="*/ 44028 h 44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7743" h="440280">
                  <a:moveTo>
                    <a:pt x="0" y="44028"/>
                  </a:moveTo>
                  <a:cubicBezTo>
                    <a:pt x="0" y="19712"/>
                    <a:pt x="19712" y="0"/>
                    <a:pt x="44028" y="0"/>
                  </a:cubicBezTo>
                  <a:lnTo>
                    <a:pt x="2133715" y="0"/>
                  </a:lnTo>
                  <a:cubicBezTo>
                    <a:pt x="2158031" y="0"/>
                    <a:pt x="2177743" y="19712"/>
                    <a:pt x="2177743" y="44028"/>
                  </a:cubicBezTo>
                  <a:lnTo>
                    <a:pt x="2177743" y="396252"/>
                  </a:lnTo>
                  <a:cubicBezTo>
                    <a:pt x="2177743" y="420568"/>
                    <a:pt x="2158031" y="440280"/>
                    <a:pt x="2133715" y="440280"/>
                  </a:cubicBezTo>
                  <a:lnTo>
                    <a:pt x="44028" y="440280"/>
                  </a:lnTo>
                  <a:cubicBezTo>
                    <a:pt x="19712" y="440280"/>
                    <a:pt x="0" y="420568"/>
                    <a:pt x="0" y="396252"/>
                  </a:cubicBezTo>
                  <a:lnTo>
                    <a:pt x="0" y="4402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0675" tIns="30675" rIns="30675" bIns="30675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 державно-правового режиму.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533" name="Группа 35"/>
          <p:cNvGrpSpPr>
            <a:grpSpLocks/>
          </p:cNvGrpSpPr>
          <p:nvPr/>
        </p:nvGrpSpPr>
        <p:grpSpPr bwMode="auto">
          <a:xfrm rot="10800000">
            <a:off x="273050" y="993775"/>
            <a:ext cx="4160838" cy="1643063"/>
            <a:chOff x="119714" y="1250713"/>
            <a:chExt cx="4160705" cy="1354011"/>
          </a:xfrm>
        </p:grpSpPr>
        <p:sp>
          <p:nvSpPr>
            <p:cNvPr id="37" name="Полилиния 36"/>
            <p:cNvSpPr/>
            <p:nvPr/>
          </p:nvSpPr>
          <p:spPr>
            <a:xfrm rot="10800000">
              <a:off x="119714" y="1666728"/>
              <a:ext cx="1814455" cy="690742"/>
            </a:xfrm>
            <a:custGeom>
              <a:avLst/>
              <a:gdLst>
                <a:gd name="connsiteX0" fmla="*/ 0 w 1595615"/>
                <a:gd name="connsiteY0" fmla="*/ 88482 h 884817"/>
                <a:gd name="connsiteX1" fmla="*/ 88482 w 1595615"/>
                <a:gd name="connsiteY1" fmla="*/ 0 h 884817"/>
                <a:gd name="connsiteX2" fmla="*/ 1507133 w 1595615"/>
                <a:gd name="connsiteY2" fmla="*/ 0 h 884817"/>
                <a:gd name="connsiteX3" fmla="*/ 1595615 w 1595615"/>
                <a:gd name="connsiteY3" fmla="*/ 88482 h 884817"/>
                <a:gd name="connsiteX4" fmla="*/ 1595615 w 1595615"/>
                <a:gd name="connsiteY4" fmla="*/ 796335 h 884817"/>
                <a:gd name="connsiteX5" fmla="*/ 1507133 w 1595615"/>
                <a:gd name="connsiteY5" fmla="*/ 884817 h 884817"/>
                <a:gd name="connsiteX6" fmla="*/ 88482 w 1595615"/>
                <a:gd name="connsiteY6" fmla="*/ 884817 h 884817"/>
                <a:gd name="connsiteX7" fmla="*/ 0 w 1595615"/>
                <a:gd name="connsiteY7" fmla="*/ 796335 h 884817"/>
                <a:gd name="connsiteX8" fmla="*/ 0 w 1595615"/>
                <a:gd name="connsiteY8" fmla="*/ 88482 h 88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615" h="884817">
                  <a:moveTo>
                    <a:pt x="0" y="88482"/>
                  </a:moveTo>
                  <a:cubicBezTo>
                    <a:pt x="0" y="39615"/>
                    <a:pt x="39615" y="0"/>
                    <a:pt x="88482" y="0"/>
                  </a:cubicBezTo>
                  <a:lnTo>
                    <a:pt x="1507133" y="0"/>
                  </a:lnTo>
                  <a:cubicBezTo>
                    <a:pt x="1556000" y="0"/>
                    <a:pt x="1595615" y="39615"/>
                    <a:pt x="1595615" y="88482"/>
                  </a:cubicBezTo>
                  <a:lnTo>
                    <a:pt x="1595615" y="796335"/>
                  </a:lnTo>
                  <a:cubicBezTo>
                    <a:pt x="1595615" y="845202"/>
                    <a:pt x="1556000" y="884817"/>
                    <a:pt x="1507133" y="884817"/>
                  </a:cubicBezTo>
                  <a:lnTo>
                    <a:pt x="88482" y="884817"/>
                  </a:lnTo>
                  <a:cubicBezTo>
                    <a:pt x="39615" y="884817"/>
                    <a:pt x="0" y="845202"/>
                    <a:pt x="0" y="796335"/>
                  </a:cubicBezTo>
                  <a:lnTo>
                    <a:pt x="0" y="88482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7345" tIns="37345" rIns="37345" bIns="37345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altLang="ru-RU" sz="1600" b="1" i="1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Державний лад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 rot="18184412">
              <a:off x="1803143" y="1679730"/>
              <a:ext cx="579542" cy="38099"/>
            </a:xfrm>
            <a:custGeom>
              <a:avLst/>
              <a:gdLst>
                <a:gd name="connsiteX0" fmla="*/ 0 w 579120"/>
                <a:gd name="connsiteY0" fmla="*/ 18329 h 36658"/>
                <a:gd name="connsiteX1" fmla="*/ 579120 w 579120"/>
                <a:gd name="connsiteY1" fmla="*/ 18329 h 3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120" h="36658">
                  <a:moveTo>
                    <a:pt x="0" y="18329"/>
                  </a:moveTo>
                  <a:lnTo>
                    <a:pt x="579120" y="1832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87781" tIns="3851" rIns="287782" bIns="385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2251659" y="1224549"/>
              <a:ext cx="2028760" cy="410782"/>
            </a:xfrm>
            <a:custGeom>
              <a:avLst/>
              <a:gdLst>
                <a:gd name="connsiteX0" fmla="*/ 0 w 1867887"/>
                <a:gd name="connsiteY0" fmla="*/ 41031 h 410306"/>
                <a:gd name="connsiteX1" fmla="*/ 41031 w 1867887"/>
                <a:gd name="connsiteY1" fmla="*/ 0 h 410306"/>
                <a:gd name="connsiteX2" fmla="*/ 1826856 w 1867887"/>
                <a:gd name="connsiteY2" fmla="*/ 0 h 410306"/>
                <a:gd name="connsiteX3" fmla="*/ 1867887 w 1867887"/>
                <a:gd name="connsiteY3" fmla="*/ 41031 h 410306"/>
                <a:gd name="connsiteX4" fmla="*/ 1867887 w 1867887"/>
                <a:gd name="connsiteY4" fmla="*/ 369275 h 410306"/>
                <a:gd name="connsiteX5" fmla="*/ 1826856 w 1867887"/>
                <a:gd name="connsiteY5" fmla="*/ 410306 h 410306"/>
                <a:gd name="connsiteX6" fmla="*/ 41031 w 1867887"/>
                <a:gd name="connsiteY6" fmla="*/ 410306 h 410306"/>
                <a:gd name="connsiteX7" fmla="*/ 0 w 1867887"/>
                <a:gd name="connsiteY7" fmla="*/ 369275 h 410306"/>
                <a:gd name="connsiteX8" fmla="*/ 0 w 1867887"/>
                <a:gd name="connsiteY8" fmla="*/ 41031 h 41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887" h="410306">
                  <a:moveTo>
                    <a:pt x="0" y="41031"/>
                  </a:moveTo>
                  <a:cubicBezTo>
                    <a:pt x="0" y="18370"/>
                    <a:pt x="18370" y="0"/>
                    <a:pt x="41031" y="0"/>
                  </a:cubicBezTo>
                  <a:lnTo>
                    <a:pt x="1826856" y="0"/>
                  </a:lnTo>
                  <a:cubicBezTo>
                    <a:pt x="1849517" y="0"/>
                    <a:pt x="1867887" y="18370"/>
                    <a:pt x="1867887" y="41031"/>
                  </a:cubicBezTo>
                  <a:lnTo>
                    <a:pt x="1867887" y="369275"/>
                  </a:lnTo>
                  <a:cubicBezTo>
                    <a:pt x="1867887" y="391936"/>
                    <a:pt x="1849517" y="410306"/>
                    <a:pt x="1826856" y="410306"/>
                  </a:cubicBezTo>
                  <a:lnTo>
                    <a:pt x="41031" y="410306"/>
                  </a:lnTo>
                  <a:cubicBezTo>
                    <a:pt x="18370" y="410306"/>
                    <a:pt x="0" y="391936"/>
                    <a:pt x="0" y="369275"/>
                  </a:cubicBezTo>
                  <a:lnTo>
                    <a:pt x="0" y="4103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8527" tIns="28527" rIns="28527" bIns="28527" spcCol="1270" anchor="ctr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 dirty="0"/>
            </a:p>
          </p:txBody>
        </p:sp>
        <p:sp>
          <p:nvSpPr>
            <p:cNvPr id="40" name="Полилиния 39"/>
            <p:cNvSpPr/>
            <p:nvPr/>
          </p:nvSpPr>
          <p:spPr>
            <a:xfrm rot="21453962">
              <a:off x="1934169" y="1890434"/>
              <a:ext cx="317490" cy="36630"/>
            </a:xfrm>
            <a:custGeom>
              <a:avLst/>
              <a:gdLst>
                <a:gd name="connsiteX0" fmla="*/ 0 w 316319"/>
                <a:gd name="connsiteY0" fmla="*/ 18329 h 36658"/>
                <a:gd name="connsiteX1" fmla="*/ 316319 w 316319"/>
                <a:gd name="connsiteY1" fmla="*/ 18329 h 3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6319" h="36658">
                  <a:moveTo>
                    <a:pt x="0" y="18329"/>
                  </a:moveTo>
                  <a:lnTo>
                    <a:pt x="316319" y="1832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62952" tIns="10421" rIns="162951" bIns="10421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2251659" y="1722982"/>
              <a:ext cx="2028760" cy="409473"/>
            </a:xfrm>
            <a:custGeom>
              <a:avLst/>
              <a:gdLst>
                <a:gd name="connsiteX0" fmla="*/ 0 w 2029383"/>
                <a:gd name="connsiteY0" fmla="*/ 41031 h 410306"/>
                <a:gd name="connsiteX1" fmla="*/ 41031 w 2029383"/>
                <a:gd name="connsiteY1" fmla="*/ 0 h 410306"/>
                <a:gd name="connsiteX2" fmla="*/ 1988352 w 2029383"/>
                <a:gd name="connsiteY2" fmla="*/ 0 h 410306"/>
                <a:gd name="connsiteX3" fmla="*/ 2029383 w 2029383"/>
                <a:gd name="connsiteY3" fmla="*/ 41031 h 410306"/>
                <a:gd name="connsiteX4" fmla="*/ 2029383 w 2029383"/>
                <a:gd name="connsiteY4" fmla="*/ 369275 h 410306"/>
                <a:gd name="connsiteX5" fmla="*/ 1988352 w 2029383"/>
                <a:gd name="connsiteY5" fmla="*/ 410306 h 410306"/>
                <a:gd name="connsiteX6" fmla="*/ 41031 w 2029383"/>
                <a:gd name="connsiteY6" fmla="*/ 410306 h 410306"/>
                <a:gd name="connsiteX7" fmla="*/ 0 w 2029383"/>
                <a:gd name="connsiteY7" fmla="*/ 369275 h 410306"/>
                <a:gd name="connsiteX8" fmla="*/ 0 w 2029383"/>
                <a:gd name="connsiteY8" fmla="*/ 41031 h 41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9383" h="410306">
                  <a:moveTo>
                    <a:pt x="0" y="41031"/>
                  </a:moveTo>
                  <a:cubicBezTo>
                    <a:pt x="0" y="18370"/>
                    <a:pt x="18370" y="0"/>
                    <a:pt x="41031" y="0"/>
                  </a:cubicBezTo>
                  <a:lnTo>
                    <a:pt x="1988352" y="0"/>
                  </a:lnTo>
                  <a:cubicBezTo>
                    <a:pt x="2011013" y="0"/>
                    <a:pt x="2029383" y="18370"/>
                    <a:pt x="2029383" y="41031"/>
                  </a:cubicBezTo>
                  <a:lnTo>
                    <a:pt x="2029383" y="369275"/>
                  </a:lnTo>
                  <a:cubicBezTo>
                    <a:pt x="2029383" y="391936"/>
                    <a:pt x="2011013" y="410306"/>
                    <a:pt x="1988352" y="410306"/>
                  </a:cubicBezTo>
                  <a:lnTo>
                    <a:pt x="41031" y="410306"/>
                  </a:lnTo>
                  <a:cubicBezTo>
                    <a:pt x="18370" y="410306"/>
                    <a:pt x="0" y="391936"/>
                    <a:pt x="0" y="369275"/>
                  </a:cubicBezTo>
                  <a:lnTo>
                    <a:pt x="0" y="4103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8527" tIns="28527" rIns="28527" bIns="28527" spcCol="1270" anchor="ctr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 dirty="0"/>
            </a:p>
          </p:txBody>
        </p:sp>
        <p:sp>
          <p:nvSpPr>
            <p:cNvPr id="42" name="Полилиния 41"/>
            <p:cNvSpPr/>
            <p:nvPr/>
          </p:nvSpPr>
          <p:spPr>
            <a:xfrm rot="3325055">
              <a:off x="1814263" y="2125179"/>
              <a:ext cx="557303" cy="38099"/>
            </a:xfrm>
            <a:custGeom>
              <a:avLst/>
              <a:gdLst>
                <a:gd name="connsiteX0" fmla="*/ 0 w 556799"/>
                <a:gd name="connsiteY0" fmla="*/ 18329 h 36658"/>
                <a:gd name="connsiteX1" fmla="*/ 556799 w 556799"/>
                <a:gd name="connsiteY1" fmla="*/ 18329 h 3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6799" h="36658">
                  <a:moveTo>
                    <a:pt x="0" y="18329"/>
                  </a:moveTo>
                  <a:lnTo>
                    <a:pt x="556799" y="1832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77179" tIns="4408" rIns="277180" bIns="441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2251659" y="2167778"/>
              <a:ext cx="2028760" cy="410782"/>
            </a:xfrm>
            <a:custGeom>
              <a:avLst/>
              <a:gdLst>
                <a:gd name="connsiteX0" fmla="*/ 0 w 2029482"/>
                <a:gd name="connsiteY0" fmla="*/ 41031 h 410306"/>
                <a:gd name="connsiteX1" fmla="*/ 41031 w 2029482"/>
                <a:gd name="connsiteY1" fmla="*/ 0 h 410306"/>
                <a:gd name="connsiteX2" fmla="*/ 1988451 w 2029482"/>
                <a:gd name="connsiteY2" fmla="*/ 0 h 410306"/>
                <a:gd name="connsiteX3" fmla="*/ 2029482 w 2029482"/>
                <a:gd name="connsiteY3" fmla="*/ 41031 h 410306"/>
                <a:gd name="connsiteX4" fmla="*/ 2029482 w 2029482"/>
                <a:gd name="connsiteY4" fmla="*/ 369275 h 410306"/>
                <a:gd name="connsiteX5" fmla="*/ 1988451 w 2029482"/>
                <a:gd name="connsiteY5" fmla="*/ 410306 h 410306"/>
                <a:gd name="connsiteX6" fmla="*/ 41031 w 2029482"/>
                <a:gd name="connsiteY6" fmla="*/ 410306 h 410306"/>
                <a:gd name="connsiteX7" fmla="*/ 0 w 2029482"/>
                <a:gd name="connsiteY7" fmla="*/ 369275 h 410306"/>
                <a:gd name="connsiteX8" fmla="*/ 0 w 2029482"/>
                <a:gd name="connsiteY8" fmla="*/ 41031 h 41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9482" h="410306">
                  <a:moveTo>
                    <a:pt x="0" y="41031"/>
                  </a:moveTo>
                  <a:cubicBezTo>
                    <a:pt x="0" y="18370"/>
                    <a:pt x="18370" y="0"/>
                    <a:pt x="41031" y="0"/>
                  </a:cubicBezTo>
                  <a:lnTo>
                    <a:pt x="1988451" y="0"/>
                  </a:lnTo>
                  <a:cubicBezTo>
                    <a:pt x="2011112" y="0"/>
                    <a:pt x="2029482" y="18370"/>
                    <a:pt x="2029482" y="41031"/>
                  </a:cubicBezTo>
                  <a:lnTo>
                    <a:pt x="2029482" y="369275"/>
                  </a:lnTo>
                  <a:cubicBezTo>
                    <a:pt x="2029482" y="391936"/>
                    <a:pt x="2011112" y="410306"/>
                    <a:pt x="1988451" y="410306"/>
                  </a:cubicBezTo>
                  <a:lnTo>
                    <a:pt x="41031" y="410306"/>
                  </a:lnTo>
                  <a:cubicBezTo>
                    <a:pt x="18370" y="410306"/>
                    <a:pt x="0" y="391936"/>
                    <a:pt x="0" y="369275"/>
                  </a:cubicBezTo>
                  <a:lnTo>
                    <a:pt x="0" y="4103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8527" tIns="28527" rIns="28527" bIns="28527" spcCol="1270" anchor="ctr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 dirty="0"/>
            </a:p>
          </p:txBody>
        </p:sp>
      </p:grpSp>
      <p:sp>
        <p:nvSpPr>
          <p:cNvPr id="53" name="Овал 52"/>
          <p:cNvSpPr/>
          <p:nvPr/>
        </p:nvSpPr>
        <p:spPr>
          <a:xfrm>
            <a:off x="2730500" y="2487613"/>
            <a:ext cx="3406775" cy="703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ДЕРЖАВНОГО </a:t>
            </a:r>
            <a:r>
              <a:rPr lang="uk-UA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ПРАВЛІННЯ</a:t>
            </a:r>
            <a:endParaRPr lang="ru-RU" sz="1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Блок-схема: знак завершения 56"/>
          <p:cNvSpPr/>
          <p:nvPr/>
        </p:nvSpPr>
        <p:spPr>
          <a:xfrm>
            <a:off x="6291263" y="3184525"/>
            <a:ext cx="1727200" cy="4016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республіка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163" y="3451225"/>
            <a:ext cx="1749425" cy="42703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9838" y="5157788"/>
            <a:ext cx="1749425" cy="42703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253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37013"/>
            <a:ext cx="1749425" cy="42703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253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4022725"/>
            <a:ext cx="1749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0611C"/>
                  </a:outerShdw>
                </a:effectLst>
              </a14:hiddenEffects>
            </a:ext>
          </a:extLst>
        </p:spPr>
      </p:pic>
      <p:sp>
        <p:nvSpPr>
          <p:cNvPr id="22540" name="TextBox 64"/>
          <p:cNvSpPr txBox="1">
            <a:spLocks noChangeArrowheads="1"/>
          </p:cNvSpPr>
          <p:nvPr/>
        </p:nvSpPr>
        <p:spPr bwMode="auto">
          <a:xfrm>
            <a:off x="7394575" y="4083050"/>
            <a:ext cx="1646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Arial" charset="0"/>
                <a:cs typeface="Arial" charset="0"/>
              </a:rPr>
              <a:t>парламентська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pic>
        <p:nvPicPr>
          <p:cNvPr id="4814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5150" y="4303713"/>
            <a:ext cx="1749425" cy="42703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254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343400"/>
            <a:ext cx="1749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0611C"/>
                  </a:outerShdw>
                </a:effectLst>
              </a14:hiddenEffects>
            </a:ext>
          </a:extLst>
        </p:spPr>
      </p:pic>
      <p:cxnSp>
        <p:nvCxnSpPr>
          <p:cNvPr id="70" name="Прямая со стрелкой 69"/>
          <p:cNvCxnSpPr/>
          <p:nvPr/>
        </p:nvCxnSpPr>
        <p:spPr>
          <a:xfrm flipH="1">
            <a:off x="6299200" y="3663950"/>
            <a:ext cx="377825" cy="358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766050" y="3663950"/>
            <a:ext cx="252413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48144" idx="0"/>
          </p:cNvCxnSpPr>
          <p:nvPr/>
        </p:nvCxnSpPr>
        <p:spPr>
          <a:xfrm>
            <a:off x="7154863" y="3663950"/>
            <a:ext cx="39687" cy="14938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5727700"/>
            <a:ext cx="174942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0611C"/>
                  </a:outerShdw>
                </a:effectLst>
              </a14:hiddenEffects>
            </a:ext>
          </a:extLst>
        </p:spPr>
      </p:pic>
      <p:sp>
        <p:nvSpPr>
          <p:cNvPr id="22547" name="TextBox 75"/>
          <p:cNvSpPr txBox="1">
            <a:spLocks noChangeArrowheads="1"/>
          </p:cNvSpPr>
          <p:nvPr/>
        </p:nvSpPr>
        <p:spPr bwMode="auto">
          <a:xfrm>
            <a:off x="461963" y="4360863"/>
            <a:ext cx="149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/>
              <a:t>необмежена</a:t>
            </a:r>
            <a:endParaRPr lang="ru-RU" altLang="ru-RU"/>
          </a:p>
        </p:txBody>
      </p:sp>
      <p:pic>
        <p:nvPicPr>
          <p:cNvPr id="102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413" y="5727700"/>
            <a:ext cx="1749425" cy="72548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254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5127625"/>
            <a:ext cx="1749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0611C"/>
                  </a:outerShdw>
                </a:effectLst>
              </a14:hiddenEffects>
            </a:ext>
          </a:extLst>
        </p:spPr>
      </p:pic>
      <p:pic>
        <p:nvPicPr>
          <p:cNvPr id="106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5795963"/>
            <a:ext cx="1749425" cy="42703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22551" name="TextBox 106"/>
          <p:cNvSpPr txBox="1">
            <a:spLocks noChangeArrowheads="1"/>
          </p:cNvSpPr>
          <p:nvPr/>
        </p:nvSpPr>
        <p:spPr bwMode="auto">
          <a:xfrm>
            <a:off x="1552575" y="5127625"/>
            <a:ext cx="1408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/>
              <a:t>деспотична</a:t>
            </a:r>
          </a:p>
        </p:txBody>
      </p:sp>
      <p:sp>
        <p:nvSpPr>
          <p:cNvPr id="48152" name="TextBox 108"/>
          <p:cNvSpPr txBox="1">
            <a:spLocks noChangeArrowheads="1"/>
          </p:cNvSpPr>
          <p:nvPr/>
        </p:nvSpPr>
        <p:spPr bwMode="auto">
          <a:xfrm>
            <a:off x="2668588" y="5762625"/>
            <a:ext cx="18589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/>
              <a:t>Дуалістична </a:t>
            </a:r>
            <a:r>
              <a:rPr lang="uk-UA" altLang="ru-RU" sz="1600"/>
              <a:t>(представницькі)</a:t>
            </a:r>
            <a:endParaRPr lang="ru-RU" altLang="ru-RU" sz="1600"/>
          </a:p>
        </p:txBody>
      </p:sp>
      <p:cxnSp>
        <p:nvCxnSpPr>
          <p:cNvPr id="84" name="Прямая со стрелкой 83"/>
          <p:cNvCxnSpPr/>
          <p:nvPr/>
        </p:nvCxnSpPr>
        <p:spPr>
          <a:xfrm flipH="1">
            <a:off x="2614613" y="3068638"/>
            <a:ext cx="490537" cy="3159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5867400" y="3068638"/>
            <a:ext cx="471488" cy="158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H="1">
            <a:off x="1552575" y="3878263"/>
            <a:ext cx="361950" cy="454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3105150" y="3878263"/>
            <a:ext cx="350838" cy="3730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>
            <a:endCxn id="22549" idx="0"/>
          </p:cNvCxnSpPr>
          <p:nvPr/>
        </p:nvCxnSpPr>
        <p:spPr>
          <a:xfrm>
            <a:off x="1917700" y="4730750"/>
            <a:ext cx="387350" cy="3968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>
            <a:endCxn id="106" idx="0"/>
          </p:cNvCxnSpPr>
          <p:nvPr/>
        </p:nvCxnSpPr>
        <p:spPr>
          <a:xfrm>
            <a:off x="1039813" y="4770438"/>
            <a:ext cx="0" cy="1025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/>
          <p:nvPr/>
        </p:nvCxnSpPr>
        <p:spPr>
          <a:xfrm>
            <a:off x="3727450" y="4759325"/>
            <a:ext cx="0" cy="968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>
            <a:off x="4433888" y="4759325"/>
            <a:ext cx="714375" cy="968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87513" y="3473450"/>
            <a:ext cx="1227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монархія</a:t>
            </a:r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79763" y="4332288"/>
            <a:ext cx="1611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обмежена</a:t>
            </a:r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1775" y="5853113"/>
            <a:ext cx="168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теократична</a:t>
            </a:r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48263" y="41005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президентська</a:t>
            </a:r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38888" y="5167313"/>
            <a:ext cx="167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/>
              <a:t>змішана</a:t>
            </a: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0413" y="5762625"/>
            <a:ext cx="1917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/>
              <a:t>Парламентарні </a:t>
            </a:r>
            <a:r>
              <a:rPr lang="uk-UA" sz="1600"/>
              <a:t>(конституційні)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4323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120650" y="3021013"/>
            <a:ext cx="9144000" cy="37893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Блок-схема: процесс 68"/>
          <p:cNvSpPr/>
          <p:nvPr/>
        </p:nvSpPr>
        <p:spPr>
          <a:xfrm>
            <a:off x="120650" y="-53975"/>
            <a:ext cx="9144000" cy="3068638"/>
          </a:xfrm>
          <a:prstGeom prst="flowChartProcess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Блок-схема: процесс 1"/>
          <p:cNvSpPr/>
          <p:nvPr/>
        </p:nvSpPr>
        <p:spPr>
          <a:xfrm>
            <a:off x="2089150" y="152400"/>
            <a:ext cx="4252913" cy="468313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_________________________ 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58288" y="1231330"/>
            <a:ext cx="1584176" cy="558062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6475" y="1212850"/>
            <a:ext cx="1570038" cy="576263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64288" y="1252268"/>
            <a:ext cx="1800200" cy="468052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64388" y="361950"/>
            <a:ext cx="1800225" cy="54133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Імперія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85912" y="2024844"/>
            <a:ext cx="1778576" cy="5040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076825" y="663575"/>
            <a:ext cx="0" cy="5635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268538" y="620713"/>
            <a:ext cx="0" cy="563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8" idx="1"/>
          </p:cNvCxnSpPr>
          <p:nvPr/>
        </p:nvCxnSpPr>
        <p:spPr>
          <a:xfrm flipV="1">
            <a:off x="6342063" y="633413"/>
            <a:ext cx="822325" cy="635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42063" y="1509713"/>
            <a:ext cx="8223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342063" y="1846263"/>
            <a:ext cx="822325" cy="4683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668463" y="1846263"/>
            <a:ext cx="0" cy="5524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Блок-схема: альтернативный процесс 48"/>
          <p:cNvSpPr/>
          <p:nvPr/>
        </p:nvSpPr>
        <p:spPr>
          <a:xfrm>
            <a:off x="6156325" y="4508500"/>
            <a:ext cx="2376488" cy="720725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err="1">
                <a:solidFill>
                  <a:schemeClr val="tx1"/>
                </a:solidFill>
              </a:rPr>
              <a:t>Атидемократичний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3492500" y="5997575"/>
            <a:ext cx="1824038" cy="71913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Блок-схема: альтернативный процесс 50"/>
          <p:cNvSpPr/>
          <p:nvPr/>
        </p:nvSpPr>
        <p:spPr>
          <a:xfrm>
            <a:off x="438150" y="4603750"/>
            <a:ext cx="2303463" cy="719138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3373560" y="3174600"/>
            <a:ext cx="1967930" cy="720080"/>
          </a:xfrm>
          <a:prstGeom prst="flowChartAlternate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179763" y="4243388"/>
            <a:ext cx="2447925" cy="1439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державного режиму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6432550" y="5940425"/>
            <a:ext cx="1824038" cy="71913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диктаторський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6356350" y="3197225"/>
            <a:ext cx="1914525" cy="720725"/>
          </a:xfrm>
          <a:prstGeom prst="flowChartAlternateProcess">
            <a:avLst/>
          </a:prstGeom>
          <a:solidFill>
            <a:srgbClr val="FF0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6100" y="149225"/>
            <a:ext cx="327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b="1">
                <a:solidFill>
                  <a:srgbClr val="FF0000"/>
                </a:solidFill>
              </a:rPr>
              <a:t>територільного устрою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57738" y="1347788"/>
            <a:ext cx="1598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b="1">
                <a:solidFill>
                  <a:schemeClr val="bg1"/>
                </a:solidFill>
              </a:rPr>
              <a:t>Складна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31063" y="130175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>
                <a:solidFill>
                  <a:schemeClr val="bg1"/>
                </a:solidFill>
              </a:rPr>
              <a:t>Федерація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164388" y="209232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>
                <a:solidFill>
                  <a:schemeClr val="bg1"/>
                </a:solidFill>
              </a:rPr>
              <a:t>Конфедерація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8950" y="4778375"/>
            <a:ext cx="220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b="1">
                <a:solidFill>
                  <a:schemeClr val="bg1"/>
                </a:solidFill>
              </a:rPr>
              <a:t>Демократичний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97650" y="3373438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/>
              <a:t>деспотичний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75050" y="3373438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/>
              <a:t>авторитарний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683000" y="6115050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/>
              <a:t>тоталітарний</a:t>
            </a:r>
          </a:p>
        </p:txBody>
      </p:sp>
      <p:cxnSp>
        <p:nvCxnSpPr>
          <p:cNvPr id="21" name="Прямая со стрелкой 20"/>
          <p:cNvCxnSpPr>
            <a:stCxn id="49" idx="0"/>
          </p:cNvCxnSpPr>
          <p:nvPr/>
        </p:nvCxnSpPr>
        <p:spPr>
          <a:xfrm flipV="1">
            <a:off x="7345363" y="3917950"/>
            <a:ext cx="9525" cy="59055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49" idx="2"/>
            <a:endCxn id="56" idx="0"/>
          </p:cNvCxnSpPr>
          <p:nvPr/>
        </p:nvCxnSpPr>
        <p:spPr>
          <a:xfrm>
            <a:off x="7345363" y="5229225"/>
            <a:ext cx="0" cy="7112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5232400" y="5251450"/>
            <a:ext cx="923925" cy="68897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5316538" y="3743325"/>
            <a:ext cx="839787" cy="7953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2741613" y="4948238"/>
            <a:ext cx="427037" cy="1905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5661025" y="4964113"/>
            <a:ext cx="495300" cy="317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1" name="TextBox 47"/>
          <p:cNvSpPr txBox="1">
            <a:spLocks noChangeArrowheads="1"/>
          </p:cNvSpPr>
          <p:nvPr/>
        </p:nvSpPr>
        <p:spPr bwMode="auto">
          <a:xfrm>
            <a:off x="2268538" y="28527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44538" y="2439988"/>
            <a:ext cx="1997075" cy="454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8547" y="2531000"/>
            <a:ext cx="1224756" cy="271503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унітарна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27" grpId="0"/>
      <p:bldP spid="15" grpId="0"/>
      <p:bldP spid="17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808038" y="188913"/>
            <a:ext cx="4408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3600" b="1" i="1">
                <a:solidFill>
                  <a:srgbClr val="00B0F0"/>
                </a:solidFill>
              </a:rPr>
              <a:t>2. Займи позицію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711450" y="1065213"/>
            <a:ext cx="62531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13440" r="64034" b="47855"/>
          <a:stretch>
            <a:fillRect/>
          </a:stretch>
        </p:blipFill>
        <p:spPr bwMode="auto">
          <a:xfrm>
            <a:off x="127000" y="1065213"/>
            <a:ext cx="25844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2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163513" y="-16081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582" name="AutoShape 4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315913" y="-14557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583" name="AutoShape 6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468313" y="-13033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28967" r="-2438" b="2113"/>
          <a:stretch>
            <a:fillRect/>
          </a:stretch>
        </p:blipFill>
        <p:spPr bwMode="auto">
          <a:xfrm>
            <a:off x="5940425" y="3933825"/>
            <a:ext cx="29527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076700"/>
            <a:ext cx="35544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290513" y="69850"/>
            <a:ext cx="8064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2400" b="1" u="sng"/>
              <a:t>Тема:</a:t>
            </a:r>
            <a:r>
              <a:rPr lang="ru-RU" altLang="ru-RU" b="1" u="sng"/>
              <a:t> </a:t>
            </a:r>
            <a:r>
              <a:rPr lang="ru-RU" altLang="ru-RU" sz="2800" b="1" u="sng">
                <a:solidFill>
                  <a:srgbClr val="0070C0"/>
                </a:solidFill>
              </a:rPr>
              <a:t>Громадянство України</a:t>
            </a:r>
          </a:p>
          <a:p>
            <a:pPr eaLnBrk="0" hangingPunct="0"/>
            <a:endParaRPr lang="uk-UA" altLang="ru-RU" b="1" u="sng"/>
          </a:p>
          <a:p>
            <a:pPr eaLnBrk="0" hangingPunct="0"/>
            <a:endParaRPr lang="ru-RU" altLang="ru-RU" b="1" u="sng"/>
          </a:p>
        </p:txBody>
      </p:sp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107950" y="514350"/>
            <a:ext cx="8567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Подвійне громадянство в Україні</a:t>
            </a:r>
            <a:r>
              <a:rPr lang="uk-UA" altLang="ru-RU" sz="2400" b="1">
                <a:solidFill>
                  <a:srgbClr val="FF0000"/>
                </a:solidFill>
              </a:rPr>
              <a:t>:</a:t>
            </a:r>
            <a:endParaRPr lang="ru-RU" altLang="ru-RU" sz="2400" b="1">
              <a:solidFill>
                <a:srgbClr val="FF0000"/>
              </a:solidFill>
            </a:endParaRPr>
          </a:p>
          <a:p>
            <a:pPr algn="ctr"/>
            <a:r>
              <a:rPr lang="ru-RU" altLang="ru-RU" sz="2400" b="1"/>
              <a:t>Ви </a:t>
            </a:r>
            <a:r>
              <a:rPr lang="en-US" altLang="ru-RU" sz="2400" b="1"/>
              <a:t>,,</a:t>
            </a:r>
            <a:r>
              <a:rPr lang="ru-RU" altLang="ru-RU" sz="2400" b="1"/>
              <a:t>ЗА" чи ,,ПРОТИ</a:t>
            </a:r>
            <a:r>
              <a:rPr lang="en-US" altLang="ru-RU" sz="2400" b="1"/>
              <a:t>”?</a:t>
            </a:r>
            <a:endParaRPr lang="ru-RU" altLang="ru-RU" sz="2400" b="1"/>
          </a:p>
          <a:p>
            <a:pPr algn="ctr"/>
            <a:r>
              <a:rPr lang="ru-RU" altLang="ru-RU" sz="2400" b="1"/>
              <a:t>загроза, реальність чи вимушена</a:t>
            </a:r>
            <a:r>
              <a:rPr lang="en-US" altLang="ru-RU" sz="2400" b="1"/>
              <a:t> </a:t>
            </a:r>
            <a:r>
              <a:rPr lang="ru-RU" altLang="ru-RU" sz="2400" b="1"/>
              <a:t>необхідність?</a:t>
            </a:r>
          </a:p>
          <a:p>
            <a:pPr algn="ctr"/>
            <a:r>
              <a:rPr lang="en-US" altLang="ru-RU" sz="2400" b="1"/>
              <a:t> </a:t>
            </a:r>
            <a:endParaRPr lang="ru-RU" altLang="ru-RU" sz="2400" b="1"/>
          </a:p>
          <a:p>
            <a:pPr algn="ctr"/>
            <a:endParaRPr lang="ru-RU" altLang="ru-RU" sz="2400" b="1"/>
          </a:p>
          <a:p>
            <a:r>
              <a:rPr lang="ru-RU" altLang="ru-RU" sz="2400"/>
              <a:t> ?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6" b="42520"/>
          <a:stretch>
            <a:fillRect/>
          </a:stretch>
        </p:blipFill>
        <p:spPr bwMode="auto">
          <a:xfrm>
            <a:off x="179388" y="1685925"/>
            <a:ext cx="86407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68638"/>
            <a:ext cx="61563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1"/>
          <p:cNvSpPr>
            <a:spLocks noChangeArrowheads="1"/>
          </p:cNvSpPr>
          <p:nvPr/>
        </p:nvSpPr>
        <p:spPr bwMode="auto">
          <a:xfrm>
            <a:off x="4716463" y="5805488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/>
              <a:t>Зараз подвійне громадянство не визнають близько 80 країн – це переважно країни Африки і Азії. Якщо говорити про Європу, то таку практику не визнають в Австрії, Литві, Норвегії та Нідерландах.</a:t>
            </a:r>
          </a:p>
        </p:txBody>
      </p:sp>
      <p:sp>
        <p:nvSpPr>
          <p:cNvPr id="25607" name="AutoShap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ocy;&amp;dcy;&amp;vcy;&amp;iukcy;&amp;jcy;&amp;ncy;&amp;iecy; &amp;gcy;&amp;rcy;&amp;ocy;&amp;mcy;&amp;acy;&amp;dcy;&amp;yacy;&amp;ncy;&amp;scy;&amp;tcy;&amp;vcy;&amp;ocy; &amp;vcy; &amp;Ucy;&amp;kcy;&amp;rcy;&amp;acy;&amp;yicy;&amp;ncy;&amp;iukcy;? &amp;kcy;&amp;acy;&amp;rcy;&amp;tcy;&amp;icy;&amp;ncy;&amp;kcy;&amp;icy;&quot;"/>
          <p:cNvSpPr>
            <a:spLocks noChangeAspect="1" noChangeArrowheads="1"/>
          </p:cNvSpPr>
          <p:nvPr/>
        </p:nvSpPr>
        <p:spPr bwMode="auto">
          <a:xfrm>
            <a:off x="163513" y="-1439863"/>
            <a:ext cx="4533900" cy="30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31686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90513" y="69850"/>
            <a:ext cx="8064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2400" b="1" u="sng">
                <a:solidFill>
                  <a:srgbClr val="002060"/>
                </a:solidFill>
              </a:rPr>
              <a:t>Тема:</a:t>
            </a:r>
            <a:r>
              <a:rPr lang="ru-RU" altLang="ru-RU" b="1" u="sng">
                <a:solidFill>
                  <a:srgbClr val="002060"/>
                </a:solidFill>
              </a:rPr>
              <a:t> </a:t>
            </a:r>
            <a:r>
              <a:rPr lang="ru-RU" altLang="ru-RU" sz="2800" b="1" u="sng">
                <a:solidFill>
                  <a:srgbClr val="002060"/>
                </a:solidFill>
              </a:rPr>
              <a:t>Поняття й ознаки держави</a:t>
            </a:r>
            <a:r>
              <a:rPr lang="ru-RU" altLang="ru-RU" sz="2800" b="1" u="sng">
                <a:solidFill>
                  <a:srgbClr val="0070C0"/>
                </a:solidFill>
              </a:rPr>
              <a:t>.</a:t>
            </a:r>
          </a:p>
          <a:p>
            <a:pPr eaLnBrk="0" hangingPunct="0"/>
            <a:endParaRPr lang="uk-UA" altLang="ru-RU" b="1" u="sng"/>
          </a:p>
          <a:p>
            <a:pPr eaLnBrk="0" hangingPunct="0"/>
            <a:endParaRPr lang="ru-RU" altLang="ru-RU" b="1" u="sng"/>
          </a:p>
        </p:txBody>
      </p:sp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07950" y="514350"/>
            <a:ext cx="8567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FF0000"/>
              </a:solidFill>
            </a:endParaRPr>
          </a:p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Чи може існувати держава без права</a:t>
            </a:r>
            <a:r>
              <a:rPr lang="uk-UA" altLang="ru-RU" sz="2400" b="1">
                <a:solidFill>
                  <a:srgbClr val="FF0000"/>
                </a:solidFill>
              </a:rPr>
              <a:t> ?</a:t>
            </a:r>
          </a:p>
          <a:p>
            <a:pPr algn="ctr"/>
            <a:endParaRPr lang="uk-UA" altLang="ru-RU" sz="2400" b="1">
              <a:solidFill>
                <a:srgbClr val="FF0000"/>
              </a:solidFill>
            </a:endParaRPr>
          </a:p>
          <a:p>
            <a:pPr algn="ctr"/>
            <a:r>
              <a:rPr lang="uk-UA" altLang="ru-RU" sz="2400" b="1">
                <a:solidFill>
                  <a:srgbClr val="FF0000"/>
                </a:solidFill>
              </a:rPr>
              <a:t>Що з</a:t>
            </a:r>
            <a:r>
              <a:rPr lang="en-US" altLang="ru-RU" sz="2400" b="1">
                <a:solidFill>
                  <a:srgbClr val="FF0000"/>
                </a:solidFill>
              </a:rPr>
              <a:t>’</a:t>
            </a:r>
            <a:r>
              <a:rPr lang="uk-UA" altLang="ru-RU" sz="2400" b="1">
                <a:solidFill>
                  <a:srgbClr val="FF0000"/>
                </a:solidFill>
              </a:rPr>
              <a:t>явилось раніше : держава чи право?</a:t>
            </a:r>
            <a:endParaRPr lang="ru-RU" altLang="ru-RU" sz="2400" b="1">
              <a:solidFill>
                <a:srgbClr val="FF0000"/>
              </a:solidFill>
            </a:endParaRPr>
          </a:p>
          <a:p>
            <a:pPr algn="ctr"/>
            <a:endParaRPr lang="ru-RU" altLang="ru-RU" sz="2400" b="1"/>
          </a:p>
          <a:p>
            <a:endParaRPr lang="ru-RU" altLang="ru-RU" sz="2400"/>
          </a:p>
        </p:txBody>
      </p:sp>
      <p:sp>
        <p:nvSpPr>
          <p:cNvPr id="26628" name="AutoShap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ocy;&amp;dcy;&amp;vcy;&amp;iukcy;&amp;jcy;&amp;ncy;&amp;iecy; &amp;gcy;&amp;rcy;&amp;ocy;&amp;mcy;&amp;acy;&amp;dcy;&amp;yacy;&amp;ncy;&amp;scy;&amp;tcy;&amp;vcy;&amp;ocy; &amp;vcy; &amp;Ucy;&amp;kcy;&amp;rcy;&amp;acy;&amp;yicy;&amp;ncy;&amp;iukcy;? &amp;kcy;&amp;acy;&amp;rcy;&amp;tcy;&amp;icy;&amp;ncy;&amp;kcy;&amp;icy;&quot;"/>
          <p:cNvSpPr>
            <a:spLocks noChangeAspect="1" noChangeArrowheads="1"/>
          </p:cNvSpPr>
          <p:nvPr/>
        </p:nvSpPr>
        <p:spPr bwMode="auto">
          <a:xfrm>
            <a:off x="163513" y="-1439863"/>
            <a:ext cx="4533900" cy="30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26629" name="Picture 6" descr="&amp;Pcy;&amp;ocy;&amp;vcy;’&amp;yacy;&amp;zcy;&amp;acy;&amp;ncy;&amp;iecy; &amp;zcy;&amp;ocy;&amp;bcy;&amp;rcy;&amp;acy;&amp;zhcy;&amp;iecy;&amp;ncy;&amp;n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00"/>
            <a:ext cx="39528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acy;&amp;rcy;&amp;tcy;&amp;icy;&amp;ncy;&amp;kcy;&amp;icy; &amp;Dcy;&amp;iecy;&amp;rcy;&amp;zhcy;&amp;acy;&amp;vcy;&amp;acy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21163"/>
            <a:ext cx="36274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acy;&amp;rcy;&amp;tcy;&amp;icy;&amp;ncy;&amp;kcy;&amp;icy; &amp;Pcy;&amp;rcy;&amp;acy;&amp;vcy;&amp;ocy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1989138"/>
            <a:ext cx="43529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AutoShape 1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acy;&amp;rcy;&amp;tcy;&amp;icy;&amp;ncy;&amp;kcy;&amp;icy; &amp;Pcy;&amp;rcy;&amp;acy;&amp;vcy;&amp;ocy;&quot;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633" name="AutoShape 1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acy;&amp;rcy;&amp;tcy;&amp;icy;&amp;ncy;&amp;kcy;&amp;icy; &amp;Pcy;&amp;rcy;&amp;acy;&amp;vcy;&amp;ocy;&quot;"/>
          <p:cNvSpPr>
            <a:spLocks noChangeAspect="1"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2663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87838"/>
            <a:ext cx="29908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808038" y="188913"/>
            <a:ext cx="4986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3600" b="1" i="1">
                <a:solidFill>
                  <a:srgbClr val="00B0F0"/>
                </a:solidFill>
              </a:rPr>
              <a:t>3. Мозковий штурм </a:t>
            </a:r>
          </a:p>
        </p:txBody>
      </p:sp>
      <p:sp>
        <p:nvSpPr>
          <p:cNvPr id="27651" name="AutoShape 2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163513" y="-16081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652" name="AutoShape 4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315913" y="-14557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653" name="AutoShape 6" descr="&amp;Pcy;&amp;ocy;&amp;vcy;’&amp;yacy;&amp;zcy;&amp;acy;&amp;ncy;&amp;iecy; &amp;zcy;&amp;ocy;&amp;bcy;&amp;rcy;&amp;acy;&amp;zhcy;&amp;iecy;&amp;ncy;&amp;ncy;&amp;yacy;"/>
          <p:cNvSpPr>
            <a:spLocks noChangeAspect="1" noChangeArrowheads="1"/>
          </p:cNvSpPr>
          <p:nvPr/>
        </p:nvSpPr>
        <p:spPr bwMode="auto">
          <a:xfrm>
            <a:off x="468313" y="-1303338"/>
            <a:ext cx="44862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654" name="Прямоугольник 1"/>
          <p:cNvSpPr>
            <a:spLocks noChangeArrowheads="1"/>
          </p:cNvSpPr>
          <p:nvPr/>
        </p:nvSpPr>
        <p:spPr bwMode="auto">
          <a:xfrm>
            <a:off x="163513" y="835025"/>
            <a:ext cx="89804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ru-RU" b="1" i="1"/>
              <a:t>Мозковий штурм -</a:t>
            </a:r>
            <a:r>
              <a:rPr lang="uk-UA" altLang="ru-RU"/>
              <a:t>це  ефективний метод колективного обговорення,  пошук рішень шляхом вільного висловлювання думок всіх учасників.  Як свідчить практика,  шляхом  «мозкового штурму» всього за кілька  хвилин  можна  визначити  десятки  ідей. </a:t>
            </a:r>
          </a:p>
          <a:p>
            <a:r>
              <a:rPr lang="uk-UA" altLang="ru-RU" b="1"/>
              <a:t>Мета: </a:t>
            </a:r>
            <a:r>
              <a:rPr lang="uk-UA" altLang="ru-RU" b="1" i="1"/>
              <a:t>зібрати якомога більше ідей щодо проблеми від усіх учнів протягом обмеженого часу</a:t>
            </a:r>
            <a:r>
              <a:rPr lang="uk-UA" altLang="ru-RU" b="1"/>
              <a:t>.</a:t>
            </a:r>
            <a:r>
              <a:rPr lang="uk-UA" altLang="ru-RU"/>
              <a:t> </a:t>
            </a:r>
          </a:p>
          <a:p>
            <a:pPr algn="ctr"/>
            <a:r>
              <a:rPr lang="uk-UA" altLang="ru-RU" sz="2400" b="1">
                <a:solidFill>
                  <a:srgbClr val="FF0000"/>
                </a:solidFill>
              </a:rPr>
              <a:t>Тема:</a:t>
            </a:r>
            <a:r>
              <a:rPr lang="uk-UA" altLang="ru-RU" sz="2400"/>
              <a:t> </a:t>
            </a:r>
            <a:r>
              <a:rPr lang="uk-UA" altLang="ru-RU" sz="2400" b="1"/>
              <a:t>«Правопорушення: поняття,склад,види» </a:t>
            </a:r>
          </a:p>
          <a:p>
            <a:r>
              <a:rPr lang="uk-UA" altLang="ru-RU"/>
              <a:t> </a:t>
            </a:r>
            <a:r>
              <a:rPr lang="uk-UA" altLang="ru-RU" b="1">
                <a:solidFill>
                  <a:srgbClr val="FF0000"/>
                </a:solidFill>
              </a:rPr>
              <a:t>Запитання:</a:t>
            </a:r>
            <a:r>
              <a:rPr lang="ru-RU" altLang="ru-RU" b="1"/>
              <a:t>«Назвіть причини,  що спонукають до правопорушень?».  </a:t>
            </a:r>
          </a:p>
          <a:p>
            <a:r>
              <a:rPr lang="ru-RU" altLang="ru-RU"/>
              <a:t>Учні опрацьовують  запропонований текст і  разом  обговорюють  ідеї, які у них виникають. А також наводять приклади правопорушень, відомі  їм із життєвого досвіду, книжок і кінофільмів.</a:t>
            </a:r>
            <a:r>
              <a:rPr lang="uk-UA" altLang="ru-RU"/>
              <a:t> Серед  відібраних  ідей  аналізуються  ті,  які найближчі до істини, і формується спільна думка. Демонструється  увага  до  всіх,  кожен отримує  подяку за  запитання  чи  висновок</a:t>
            </a:r>
          </a:p>
          <a:p>
            <a:r>
              <a:rPr lang="uk-UA" altLang="ru-RU" b="1">
                <a:solidFill>
                  <a:srgbClr val="FF0000"/>
                </a:solidFill>
              </a:rPr>
              <a:t>Запитання:</a:t>
            </a:r>
            <a:r>
              <a:rPr lang="ru-RU" altLang="ru-RU" b="1"/>
              <a:t>«</a:t>
            </a:r>
            <a:r>
              <a:rPr lang="ru-RU" altLang="ru-RU" b="1">
                <a:cs typeface="Tahoma" pitchFamily="34" charset="0"/>
              </a:rPr>
              <a:t>Чому окремі </a:t>
            </a:r>
            <a:r>
              <a:rPr lang="ru-RU" b="1">
                <a:cs typeface="Tahoma" pitchFamily="34" charset="0"/>
              </a:rPr>
              <a:t>види правопорушень найбільш поширенні в Україні </a:t>
            </a:r>
            <a:r>
              <a:rPr lang="ru-RU" altLang="ru-RU" b="1">
                <a:cs typeface="Tahoma" pitchFamily="34" charset="0"/>
              </a:rPr>
              <a:t>?»</a:t>
            </a:r>
            <a:endParaRPr lang="uk-UA" altLang="ru-RU" b="1">
              <a:cs typeface="Tahoma" pitchFamily="34" charset="0"/>
            </a:endParaRPr>
          </a:p>
          <a:p>
            <a:r>
              <a:rPr lang="uk-UA" altLang="ru-RU" b="1">
                <a:cs typeface="Tahoma" pitchFamily="34" charset="0"/>
              </a:rPr>
              <a:t> </a:t>
            </a:r>
            <a:r>
              <a:rPr lang="uk-UA" altLang="ru-RU">
                <a:cs typeface="Tahoma" pitchFamily="34" charset="0"/>
              </a:rPr>
              <a:t>Учасники штурму не тільки відшуковують відповідь на поставлену проблему. але і висувають їдеї щодо її розв</a:t>
            </a:r>
            <a:r>
              <a:rPr lang="en-US" altLang="ru-RU">
                <a:cs typeface="Tahoma" pitchFamily="34" charset="0"/>
              </a:rPr>
              <a:t>’</a:t>
            </a:r>
            <a:r>
              <a:rPr lang="uk-UA" altLang="ru-RU">
                <a:cs typeface="Tahoma" pitchFamily="34" charset="0"/>
              </a:rPr>
              <a:t>язання. Всі ідеї аналізуються. групуються  й узагальнюються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9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6688" y="1563688"/>
          <a:ext cx="8869363" cy="5823278"/>
        </p:xfrm>
        <a:graphic>
          <a:graphicData uri="http://schemas.openxmlformats.org/drawingml/2006/table">
            <a:tbl>
              <a:tblPr/>
              <a:tblGrid>
                <a:gridCol w="1740875"/>
                <a:gridCol w="2693806"/>
                <a:gridCol w="2217341"/>
                <a:gridCol w="2217341"/>
              </a:tblGrid>
              <a:tr h="127572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Вид юридичної відповідальності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/>
                        <a:t>У яких випадках настає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/>
                        <a:t>Вік</a:t>
                      </a:r>
                      <a:r>
                        <a:rPr lang="ru-RU" sz="1600" b="1" dirty="0"/>
                        <a:t>, з </a:t>
                      </a:r>
                      <a:r>
                        <a:rPr lang="ru-RU" sz="1600" b="1" dirty="0" err="1"/>
                        <a:t>якого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можливе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притягнення</a:t>
                      </a:r>
                      <a:r>
                        <a:rPr lang="ru-RU" sz="1600" b="1" dirty="0"/>
                        <a:t> до </a:t>
                      </a:r>
                      <a:r>
                        <a:rPr lang="ru-RU" sz="1600" b="1" dirty="0" err="1"/>
                        <a:t>відповідальності</a:t>
                      </a:r>
                      <a:endParaRPr lang="ru-RU" sz="1600" b="1" dirty="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Приклад </a:t>
                      </a:r>
                      <a:r>
                        <a:rPr lang="ru-RU" sz="1600" b="1" dirty="0" err="1"/>
                        <a:t>правопорушення</a:t>
                      </a:r>
                      <a:r>
                        <a:rPr lang="ru-RU" sz="1600" b="1" dirty="0"/>
                        <a:t>, за </a:t>
                      </a:r>
                      <a:r>
                        <a:rPr lang="ru-RU" sz="1600" b="1" dirty="0" err="1"/>
                        <a:t>скоєння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якого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настає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цей</a:t>
                      </a:r>
                      <a:r>
                        <a:rPr lang="ru-RU" sz="1600" b="1" dirty="0"/>
                        <a:t> вид </a:t>
                      </a:r>
                      <a:r>
                        <a:rPr lang="ru-RU" sz="1600" b="1" dirty="0" err="1"/>
                        <a:t>юридичної</a:t>
                      </a:r>
                      <a:r>
                        <a:rPr lang="ru-RU" sz="1600" b="1" dirty="0"/>
                        <a:t> </a:t>
                      </a:r>
                      <a:r>
                        <a:rPr lang="ru-RU" sz="1600" b="1" dirty="0" err="1"/>
                        <a:t>відповідальності</a:t>
                      </a:r>
                      <a:endParaRPr lang="ru-RU" sz="1600" b="1" dirty="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31889">
                <a:tc>
                  <a:txBody>
                    <a:bodyPr/>
                    <a:lstStyle/>
                    <a:p>
                      <a:r>
                        <a:rPr lang="uk-UA" sz="1600" dirty="0"/>
                        <a:t>Кримінальна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/>
                        <a:t>За скоєння злочинів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За всі злочини з – 16 років</a:t>
                      </a:r>
                    </a:p>
                    <a:p>
                      <a:r>
                        <a:rPr lang="ru-RU" sz="1600"/>
                        <a:t>За найтяжчі злочини – з14 років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4211">
                <a:tc>
                  <a:txBody>
                    <a:bodyPr/>
                    <a:lstStyle/>
                    <a:p>
                      <a:r>
                        <a:rPr lang="uk-UA" sz="1600" dirty="0"/>
                        <a:t>Адміністративна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За адміністративне правопорушення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/>
                        <a:t>З 16 років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9568">
                <a:tc>
                  <a:txBody>
                    <a:bodyPr/>
                    <a:lstStyle/>
                    <a:p>
                      <a:r>
                        <a:rPr lang="uk-UA" sz="1600"/>
                        <a:t>Цивільно-правова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 </a:t>
                      </a:r>
                      <a:r>
                        <a:rPr lang="ru-RU" sz="1600" dirty="0" err="1"/>
                        <a:t>порушення</a:t>
                      </a:r>
                      <a:r>
                        <a:rPr lang="ru-RU" sz="1600" dirty="0"/>
                        <a:t> норм </a:t>
                      </a:r>
                      <a:r>
                        <a:rPr lang="ru-RU" sz="1600" dirty="0" err="1"/>
                        <a:t>цивільного</a:t>
                      </a:r>
                      <a:r>
                        <a:rPr lang="ru-RU" sz="1600" dirty="0"/>
                        <a:t> права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З 14 до 18 років – несе самостійно, у разі нестачі коштів – відповідають батьки, з 18 років – несе самостійно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190">
                <a:tc>
                  <a:txBody>
                    <a:bodyPr/>
                    <a:lstStyle/>
                    <a:p>
                      <a:r>
                        <a:rPr lang="uk-UA" sz="1600" dirty="0"/>
                        <a:t>Дисциплінарна</a:t>
                      </a:r>
                    </a:p>
                    <a:p>
                      <a:r>
                        <a:rPr lang="uk-UA" sz="1600" dirty="0"/>
                        <a:t>Матеріальна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 </a:t>
                      </a:r>
                      <a:r>
                        <a:rPr lang="ru-RU" sz="1600" dirty="0" err="1"/>
                        <a:t>порушення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трудової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навчальної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 smtClean="0"/>
                        <a:t>дисципліни</a:t>
                      </a:r>
                      <a:endParaRPr lang="ru-RU" sz="1600" dirty="0"/>
                    </a:p>
                    <a:p>
                      <a:r>
                        <a:rPr lang="ru-RU" sz="1600" dirty="0"/>
                        <a:t>За </a:t>
                      </a:r>
                      <a:r>
                        <a:rPr lang="ru-RU" sz="1600" dirty="0" err="1"/>
                        <a:t>матеріальну</a:t>
                      </a:r>
                      <a:r>
                        <a:rPr lang="ru-RU" sz="1600" dirty="0"/>
                        <a:t> шкоду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 часу </a:t>
                      </a:r>
                      <a:r>
                        <a:rPr lang="ru-RU" sz="1600" dirty="0" err="1"/>
                        <a:t>вступу</a:t>
                      </a:r>
                      <a:r>
                        <a:rPr lang="ru-RU" sz="1600" dirty="0"/>
                        <a:t> на роботу</a:t>
                      </a:r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56573" marR="56573" marT="28266" marB="282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688" y="115888"/>
            <a:ext cx="8977312" cy="1447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altLang="ru-RU" b="1" u="sng" dirty="0"/>
              <a:t>Тема: </a:t>
            </a:r>
            <a:r>
              <a:rPr lang="ru-RU" altLang="ru-RU" b="1" u="sng" dirty="0" err="1"/>
              <a:t>Юридична</a:t>
            </a:r>
            <a:r>
              <a:rPr lang="ru-RU" altLang="ru-RU" b="1" u="sng" dirty="0"/>
              <a:t> </a:t>
            </a:r>
            <a:r>
              <a:rPr lang="ru-RU" altLang="ru-RU" b="1" u="sng" dirty="0" err="1"/>
              <a:t>відповідальность</a:t>
            </a:r>
            <a:r>
              <a:rPr lang="ru-RU" altLang="ru-RU" b="1" u="sng" dirty="0"/>
              <a:t>: </a:t>
            </a:r>
            <a:r>
              <a:rPr lang="ru-RU" altLang="ru-RU" b="1" u="sng" dirty="0" err="1"/>
              <a:t>поняття</a:t>
            </a:r>
            <a:r>
              <a:rPr lang="ru-RU" altLang="ru-RU" b="1" u="sng" dirty="0"/>
              <a:t>, </a:t>
            </a:r>
            <a:r>
              <a:rPr lang="ru-RU" altLang="ru-RU" b="1" u="sng" dirty="0" err="1"/>
              <a:t>підстави</a:t>
            </a:r>
            <a:r>
              <a:rPr lang="ru-RU" altLang="ru-RU" b="1" u="sng" dirty="0"/>
              <a:t>, </a:t>
            </a:r>
            <a:r>
              <a:rPr lang="ru-RU" altLang="ru-RU" b="1" u="sng" dirty="0" err="1"/>
              <a:t>види</a:t>
            </a:r>
            <a:endParaRPr lang="ru-RU" altLang="ru-RU" b="1" u="sng" dirty="0"/>
          </a:p>
          <a:p>
            <a:pPr eaLnBrk="0" hangingPunct="0">
              <a:defRPr/>
            </a:pPr>
            <a:r>
              <a:rPr lang="ru-RU" altLang="ru-RU" sz="1400" b="1" i="1" dirty="0"/>
              <a:t>«</a:t>
            </a:r>
            <a:r>
              <a:rPr lang="ru-RU" altLang="ru-RU" sz="1400" b="1" i="1" dirty="0" err="1"/>
              <a:t>Мозковий</a:t>
            </a:r>
            <a:r>
              <a:rPr lang="ru-RU" altLang="ru-RU" sz="1400" b="1" i="1" dirty="0"/>
              <a:t> штурм»</a:t>
            </a:r>
            <a:endParaRPr lang="ru-RU" altLang="ru-RU" sz="1400" dirty="0"/>
          </a:p>
          <a:p>
            <a:pPr eaLnBrk="0" hangingPunct="0">
              <a:defRPr/>
            </a:pPr>
            <a:r>
              <a:rPr lang="ru-RU" altLang="ru-RU" sz="1400" b="1" i="1" dirty="0" err="1"/>
              <a:t>Види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юридичної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відповідальності</a:t>
            </a:r>
            <a:r>
              <a:rPr lang="ru-RU" altLang="ru-RU" sz="1400" b="1" i="1" dirty="0"/>
              <a:t> ( </a:t>
            </a:r>
            <a:r>
              <a:rPr lang="ru-RU" altLang="ru-RU" sz="1400" b="1" i="1" dirty="0" err="1"/>
              <a:t>учні</a:t>
            </a:r>
            <a:r>
              <a:rPr lang="ru-RU" altLang="ru-RU" sz="1400" b="1" i="1" dirty="0"/>
              <a:t> з </a:t>
            </a:r>
            <a:r>
              <a:rPr lang="ru-RU" altLang="ru-RU" sz="1400" b="1" i="1" dirty="0" err="1"/>
              <a:t>допомогою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вчителя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визначають</a:t>
            </a:r>
            <a:r>
              <a:rPr lang="ru-RU" altLang="ru-RU" sz="1400" b="1" i="1" dirty="0"/>
              <a:t> за яке </a:t>
            </a:r>
            <a:r>
              <a:rPr lang="ru-RU" altLang="ru-RU" sz="1400" b="1" i="1" dirty="0" err="1"/>
              <a:t>правопорушення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настає</a:t>
            </a:r>
            <a:r>
              <a:rPr lang="ru-RU" altLang="ru-RU" sz="1400" b="1" i="1" dirty="0"/>
              <a:t> той </a:t>
            </a:r>
            <a:r>
              <a:rPr lang="ru-RU" altLang="ru-RU" sz="1400" b="1" i="1" dirty="0" err="1"/>
              <a:t>чи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інший</a:t>
            </a:r>
            <a:r>
              <a:rPr lang="ru-RU" altLang="ru-RU" sz="1400" b="1" i="1" dirty="0"/>
              <a:t> вид </a:t>
            </a:r>
            <a:r>
              <a:rPr lang="ru-RU" altLang="ru-RU" sz="1400" b="1" i="1" dirty="0" err="1"/>
              <a:t>юридичної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відповідальності</a:t>
            </a:r>
            <a:r>
              <a:rPr lang="ru-RU" altLang="ru-RU" sz="1400" b="1" i="1" dirty="0"/>
              <a:t>, з </a:t>
            </a:r>
            <a:r>
              <a:rPr lang="ru-RU" altLang="ru-RU" sz="1400" b="1" i="1" dirty="0" err="1"/>
              <a:t>якого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віку</a:t>
            </a:r>
            <a:r>
              <a:rPr lang="ru-RU" altLang="ru-RU" sz="1400" b="1" i="1" dirty="0"/>
              <a:t> особу </a:t>
            </a:r>
            <a:r>
              <a:rPr lang="ru-RU" altLang="ru-RU" sz="1400" b="1" i="1" dirty="0" err="1"/>
              <a:t>можуть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притягати</a:t>
            </a:r>
            <a:r>
              <a:rPr lang="ru-RU" altLang="ru-RU" sz="1400" b="1" i="1" dirty="0"/>
              <a:t> до </a:t>
            </a:r>
            <a:r>
              <a:rPr lang="ru-RU" altLang="ru-RU" sz="1400" b="1" i="1" dirty="0" err="1"/>
              <a:t>юридичної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відповідальності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самостійно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наводять</a:t>
            </a:r>
            <a:r>
              <a:rPr lang="ru-RU" altLang="ru-RU" sz="1400" b="1" i="1" dirty="0"/>
              <a:t> </a:t>
            </a:r>
          </a:p>
          <a:p>
            <a:pPr eaLnBrk="0" hangingPunct="0">
              <a:defRPr/>
            </a:pPr>
            <a:r>
              <a:rPr lang="ru-RU" altLang="ru-RU" sz="1400" b="1" i="1" dirty="0" err="1"/>
              <a:t>приклади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цих</a:t>
            </a:r>
            <a:r>
              <a:rPr lang="ru-RU" altLang="ru-RU" sz="1400" b="1" i="1" dirty="0"/>
              <a:t> </a:t>
            </a:r>
            <a:r>
              <a:rPr lang="ru-RU" altLang="ru-RU" sz="1400" b="1" i="1" dirty="0" err="1"/>
              <a:t>правопорушень</a:t>
            </a:r>
            <a:r>
              <a:rPr lang="ru-RU" altLang="ru-RU" sz="1400" b="1" i="1" dirty="0"/>
              <a:t>).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3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7"/>
          <a:stretch>
            <a:fillRect/>
          </a:stretch>
        </p:blipFill>
        <p:spPr bwMode="auto">
          <a:xfrm>
            <a:off x="3128963" y="1557338"/>
            <a:ext cx="5834062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7"/>
          <p:cNvSpPr txBox="1">
            <a:spLocks noChangeArrowheads="1"/>
          </p:cNvSpPr>
          <p:nvPr/>
        </p:nvSpPr>
        <p:spPr bwMode="auto">
          <a:xfrm>
            <a:off x="1817688" y="39688"/>
            <a:ext cx="54276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4.Імітаційна (рольова гра). </a:t>
            </a:r>
          </a:p>
          <a:p>
            <a:pPr eaLnBrk="1" hangingPunct="1"/>
            <a:endParaRPr lang="ru-RU" sz="2800">
              <a:solidFill>
                <a:srgbClr val="0070C0"/>
              </a:solidFill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592388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0611C"/>
                  </a:outerShdw>
                </a:effectLst>
              </a14:hiddenEffects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47118" r="71286" b="25847"/>
          <a:stretch>
            <a:fillRect/>
          </a:stretch>
        </p:blipFill>
        <p:spPr bwMode="auto">
          <a:xfrm>
            <a:off x="179388" y="1773238"/>
            <a:ext cx="28797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179388" y="603250"/>
            <a:ext cx="87137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b="1">
                <a:solidFill>
                  <a:srgbClr val="0070C0"/>
                </a:solidFill>
              </a:rPr>
              <a:t>Найбільше учням подобаються імітаційні ігри із трудових, кримінальних, адміністративних та цивільних правовідносин</a:t>
            </a:r>
            <a:endParaRPr lang="ru-RU" b="1">
              <a:solidFill>
                <a:srgbClr val="0070C0"/>
              </a:solidFill>
            </a:endParaRPr>
          </a:p>
          <a:p>
            <a:pPr eaLnBrk="1" hangingPunct="1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015" y="116632"/>
            <a:ext cx="8856984" cy="763285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numCol="2">
            <a:spAutoFit/>
          </a:bodyPr>
          <a:lstStyle/>
          <a:p>
            <a:pPr>
              <a:defRPr/>
            </a:pPr>
            <a:r>
              <a:rPr lang="ru-RU" sz="2400" b="1" dirty="0"/>
              <a:t> </a:t>
            </a:r>
          </a:p>
          <a:p>
            <a:pPr>
              <a:defRPr/>
            </a:pPr>
            <a:r>
              <a:rPr lang="ru-RU" dirty="0"/>
              <a:t>       </a:t>
            </a:r>
          </a:p>
          <a:p>
            <a:pPr>
              <a:defRPr/>
            </a:pPr>
            <a:r>
              <a:rPr lang="ru-RU" sz="1600" dirty="0"/>
              <a:t>  </a:t>
            </a:r>
            <a:endParaRPr lang="ru-RU" i="1" dirty="0"/>
          </a:p>
          <a:p>
            <a:pPr>
              <a:defRPr/>
            </a:pPr>
            <a:r>
              <a:rPr lang="uk-UA" i="1" dirty="0"/>
              <a:t>              </a:t>
            </a:r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 algn="ctr">
              <a:defRPr/>
            </a:pPr>
            <a:endParaRPr lang="uk-UA" i="1" dirty="0"/>
          </a:p>
          <a:p>
            <a:pPr algn="ctr">
              <a:defRPr/>
            </a:pPr>
            <a:r>
              <a:rPr lang="uk-UA" b="1" i="1" dirty="0"/>
              <a:t>Неповнолітній </a:t>
            </a:r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>
              <a:defRPr/>
            </a:pPr>
            <a:endParaRPr lang="uk-UA" sz="1200" b="1" i="1" dirty="0"/>
          </a:p>
          <a:p>
            <a:pPr algn="ctr">
              <a:defRPr/>
            </a:pPr>
            <a:endParaRPr lang="uk-UA" sz="1600" dirty="0"/>
          </a:p>
          <a:p>
            <a:pPr algn="ctr">
              <a:defRPr/>
            </a:pPr>
            <a:endParaRPr lang="uk-UA" sz="1600" dirty="0"/>
          </a:p>
          <a:p>
            <a:pPr algn="ctr">
              <a:defRPr/>
            </a:pPr>
            <a:r>
              <a:rPr lang="uk-UA" sz="1600" dirty="0"/>
              <a:t>Толерантно, аргументовано переконати взяти  на роботу. І якщо по всіх питаннях досягли згоди, переконати у укласти трудовий договір у письмовій формі.</a:t>
            </a:r>
          </a:p>
          <a:p>
            <a:pPr>
              <a:defRPr/>
            </a:pPr>
            <a:endParaRPr lang="ru-RU" sz="1200" b="1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i="1" dirty="0"/>
          </a:p>
          <a:p>
            <a:pPr>
              <a:defRPr/>
            </a:pPr>
            <a:endParaRPr lang="uk-UA" dirty="0"/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07975" y="476250"/>
            <a:ext cx="84470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/>
              <a:t>Вам 15 років . Закінчили 9 клас. Добре знаєте законодавство і під час літніх канікул вирішили влаштуватися на роботу </a:t>
            </a:r>
            <a:r>
              <a:rPr lang="uk-UA"/>
              <a:t>рекламним агентом  чи курєром,та звернулись у поліграфічне видавництво «А-Прінт». Видавництво зацікавлене  у  Ваших послугах  тоді ………  </a:t>
            </a:r>
            <a:endParaRPr lang="ru-RU" sz="1600"/>
          </a:p>
          <a:p>
            <a:pPr algn="ctr" eaLnBrk="1" hangingPunct="1"/>
            <a:r>
              <a:rPr lang="uk-UA"/>
              <a:t>   ……Проведіть </a:t>
            </a:r>
            <a:r>
              <a:rPr lang="ru-RU"/>
              <a:t>переговори щодо укладання трудового договору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49500"/>
            <a:ext cx="345757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6100" y="1957388"/>
            <a:ext cx="4497388" cy="4586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/>
              <a:t>Директор </a:t>
            </a:r>
            <a:r>
              <a:rPr lang="ru-RU" b="1" i="1" dirty="0" err="1"/>
              <a:t>видавництва</a:t>
            </a:r>
            <a:endParaRPr lang="ru-RU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marL="342900" indent="-342900">
              <a:buFontTx/>
              <a:buAutoNum type="arabicPeriod"/>
              <a:defRPr/>
            </a:pPr>
            <a:endParaRPr lang="uk-UA" sz="1600" b="1" i="1" dirty="0"/>
          </a:p>
          <a:p>
            <a:pPr algn="ctr">
              <a:defRPr/>
            </a:pPr>
            <a:endParaRPr lang="uk-UA" sz="1600" b="1" i="1" dirty="0"/>
          </a:p>
          <a:p>
            <a:pPr algn="ctr">
              <a:defRPr/>
            </a:pPr>
            <a:r>
              <a:rPr lang="uk-UA" sz="1600" dirty="0"/>
              <a:t>Видавництво зацікавлене у послугах неповнолітніх,оскільки  працівників бракує - літо пора відпусток, а на роботі неповнолітніх можна зекономити …Вас беруть на  роботу,але  переконують  у недоцільності  укладання трудового договору у письмовій формі.</a:t>
            </a:r>
            <a:endParaRPr lang="uk-UA" b="1" i="1" dirty="0"/>
          </a:p>
          <a:p>
            <a:pPr>
              <a:defRPr/>
            </a:pPr>
            <a:endParaRPr lang="ru-RU" b="1" i="1" dirty="0"/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68588"/>
            <a:ext cx="2881312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468313" y="115888"/>
            <a:ext cx="670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Тема: Неповнолітні у трудових правовідносинах</a:t>
            </a:r>
          </a:p>
        </p:txBody>
      </p:sp>
    </p:spTree>
    <p:extLst>
      <p:ext uri="{BB962C8B-B14F-4D97-AF65-F5344CB8AC3E}">
        <p14:creationId xmlns:p14="http://schemas.microsoft.com/office/powerpoint/2010/main" val="27323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ru-RU" dirty="0" smtClean="0"/>
              <a:t>Моє педагогічне кредо</a:t>
            </a:r>
            <a:endParaRPr lang="ru-RU" altLang="ru-RU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45307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en-US" b="1" dirty="0" smtClean="0"/>
              <a:t>’’</a:t>
            </a:r>
            <a:r>
              <a:rPr lang="ru-RU" b="1" dirty="0" smtClean="0"/>
              <a:t>...</a:t>
            </a:r>
            <a:r>
              <a:rPr lang="ru-RU" b="1" dirty="0" err="1"/>
              <a:t>Єдиний</a:t>
            </a:r>
            <a:r>
              <a:rPr lang="ru-RU" b="1" dirty="0"/>
              <a:t> шлях,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веде</a:t>
            </a:r>
            <a:r>
              <a:rPr lang="ru-RU" b="1" dirty="0"/>
              <a:t> до </a:t>
            </a:r>
            <a:r>
              <a:rPr lang="ru-RU" b="1" dirty="0" err="1"/>
              <a:t>знань</a:t>
            </a:r>
            <a:r>
              <a:rPr lang="ru-RU" b="1" dirty="0"/>
              <a:t>, -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творча</a:t>
            </a:r>
            <a:r>
              <a:rPr lang="ru-RU" b="1" dirty="0"/>
              <a:t> </a:t>
            </a:r>
            <a:r>
              <a:rPr lang="ru-RU" b="1" dirty="0" err="1" smtClean="0"/>
              <a:t>діяльність</a:t>
            </a:r>
            <a:r>
              <a:rPr lang="en-US" dirty="0" smtClean="0"/>
              <a:t>”</a:t>
            </a:r>
            <a:endParaRPr lang="ru-RU" dirty="0" smtClean="0"/>
          </a:p>
          <a:p>
            <a:pPr marL="0" indent="0" algn="r">
              <a:buFont typeface="Wingdings 2" pitchFamily="18" charset="2"/>
              <a:buNone/>
              <a:defRPr/>
            </a:pPr>
            <a:r>
              <a:rPr lang="ru-RU" dirty="0" smtClean="0"/>
              <a:t>Джордж </a:t>
            </a:r>
            <a:r>
              <a:rPr lang="ru-RU" dirty="0"/>
              <a:t>Бернард Шоу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dirty="0" smtClean="0"/>
          </a:p>
        </p:txBody>
      </p:sp>
      <p:pic>
        <p:nvPicPr>
          <p:cNvPr id="6151" name="Picture 7" descr="z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860800"/>
            <a:ext cx="24193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 descr="E:\право заг\Відкритий урок Василя Кириловича\Изображение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625633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333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7"/>
          <p:cNvSpPr txBox="1">
            <a:spLocks noChangeArrowheads="1"/>
          </p:cNvSpPr>
          <p:nvPr/>
        </p:nvSpPr>
        <p:spPr bwMode="auto">
          <a:xfrm>
            <a:off x="1908175" y="0"/>
            <a:ext cx="6110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5. АНАЛІЗ ПРАВОВОЇ СИТУАЦІЇ</a:t>
            </a:r>
          </a:p>
          <a:p>
            <a:pPr eaLnBrk="1" hangingPunct="1"/>
            <a:endParaRPr lang="ru-RU" sz="2800">
              <a:solidFill>
                <a:srgbClr val="0070C0"/>
              </a:solidFill>
            </a:endParaRPr>
          </a:p>
        </p:txBody>
      </p:sp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250825" y="517525"/>
            <a:ext cx="88931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/>
              <a:t>Для аналізу певної справи вам необхідно звертати увагу на такі основні моменти:</a:t>
            </a:r>
          </a:p>
          <a:p>
            <a:r>
              <a:rPr lang="ru-RU" sz="1400"/>
              <a:t>А. </a:t>
            </a:r>
            <a:r>
              <a:rPr lang="ru-RU" sz="1400" b="1"/>
              <a:t>Факти: </a:t>
            </a:r>
            <a:r>
              <a:rPr lang="ru-RU" sz="1400"/>
              <a:t>Що відбулося? Хто є учасниками справи? Що ми про них знаємо? Які факти є важливими? Які є другорядними?</a:t>
            </a:r>
          </a:p>
          <a:p>
            <a:r>
              <a:rPr lang="ru-RU" sz="1400"/>
              <a:t>Б.  </a:t>
            </a:r>
            <a:r>
              <a:rPr lang="ru-RU" sz="1400" b="1"/>
              <a:t>Проблеми: </a:t>
            </a:r>
            <a:r>
              <a:rPr lang="ru-RU" sz="1400"/>
              <a:t>Якими нормами закону регулюється ситуація? В чому полягає кон­флікт? Яке питання ми повинні вирішити для розв'язання ситуації?</a:t>
            </a:r>
          </a:p>
          <a:p>
            <a:r>
              <a:rPr lang="ru-RU" sz="1400"/>
              <a:t>В. </a:t>
            </a:r>
            <a:r>
              <a:rPr lang="ru-RU" sz="1400" b="1"/>
              <a:t>Аргументи: </a:t>
            </a:r>
            <a:r>
              <a:rPr lang="ru-RU" sz="1400"/>
              <a:t>Якими є ваші аргументи (зокрема, із законодавчої бази) на захист кожної із сторін ситуації?</a:t>
            </a:r>
          </a:p>
          <a:p>
            <a:r>
              <a:rPr lang="ru-RU" sz="1400"/>
              <a:t>Г.  </a:t>
            </a:r>
            <a:r>
              <a:rPr lang="ru-RU" sz="1400" b="1"/>
              <a:t>Рішення: </a:t>
            </a:r>
            <a:r>
              <a:rPr lang="ru-RU" sz="1400"/>
              <a:t>Яким буде ваше рішення? Якими є причини вашого рішення? Якими можуть бути його наслідки?</a:t>
            </a:r>
          </a:p>
        </p:txBody>
      </p:sp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211138" y="3316288"/>
            <a:ext cx="89328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15900" algn="ctr"/>
            <a:r>
              <a:rPr lang="uk-UA" altLang="ru-RU" sz="2000" b="1" i="1">
                <a:latin typeface="Times New Roman" pitchFamily="18" charset="0"/>
                <a:cs typeface="Times New Roman" pitchFamily="18" charset="0"/>
              </a:rPr>
              <a:t>Ситуація </a:t>
            </a:r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000">
                <a:latin typeface="Times New Roman" pitchFamily="18" charset="0"/>
                <a:cs typeface="Times New Roman" pitchFamily="18" charset="0"/>
              </a:rPr>
              <a:t>...Різко зарипіли гальма. Зблідлий водій кидається до чоловіка, який, знехтувавши зручним  перехо­дом, кинувся в гущу машин і мало не опинився під колесами. До місця події підходить поліцейський. Суворо звучить: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000">
                <a:latin typeface="Times New Roman" pitchFamily="18" charset="0"/>
                <a:cs typeface="Times New Roman" pitchFamily="18" charset="0"/>
              </a:rPr>
              <a:t>— Громадянине, ви порушили... (правила Переходу вулиці)!</a:t>
            </a:r>
          </a:p>
          <a:p>
            <a:pPr indent="215900" algn="just"/>
            <a:endParaRPr lang="uk-UA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838" y="5272088"/>
            <a:ext cx="8832850" cy="1019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>
              <a:defRPr/>
            </a:pPr>
            <a:r>
              <a:rPr lang="uk-UA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(Адміністративне порушен­ня, що посягає на громадський порядок і безпеку. Умисне. Вид адміністративного стягнення — штраф. Орган — суд на підставі протоколу, укладено­го працівником поліції.)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318" y="2669902"/>
            <a:ext cx="8501161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Відповісти на питання при  </a:t>
            </a:r>
            <a:r>
              <a:rPr lang="uk-UA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язанні</a:t>
            </a:r>
            <a:r>
              <a:rPr lang="uk-UA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ситуацій 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адміністративного правопо­рушення?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Винна?</a:t>
            </a:r>
            <a:r>
              <a:rPr lang="ru-RU" b="1" i="1" dirty="0"/>
              <a:t> 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адміністративного стягнення? Орган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наклав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стягнення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2225" y="260350"/>
            <a:ext cx="90487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15900" algn="ctr"/>
            <a:r>
              <a:rPr lang="uk-UA" altLang="ru-RU" sz="2800" b="1" i="1">
                <a:latin typeface="Times New Roman" pitchFamily="18" charset="0"/>
                <a:cs typeface="Times New Roman" pitchFamily="18" charset="0"/>
              </a:rPr>
              <a:t>Ситуація 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800" b="1" i="1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uk-UA" altLang="ru-RU" sz="2800" b="1">
                <a:latin typeface="Times New Roman" pitchFamily="18" charset="0"/>
                <a:cs typeface="Times New Roman" pitchFamily="18" charset="0"/>
              </a:rPr>
              <a:t> Прошу приготувати квитки!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800" b="1">
                <a:latin typeface="Times New Roman" pitchFamily="18" charset="0"/>
                <a:cs typeface="Times New Roman" pitchFamily="18" charset="0"/>
              </a:rPr>
              <a:t>Дві немолодих жінки ру­хаються вздовж тролейбуса на­зустріч одна одній. Пасажири протягують контролерам квитки. Дехто робить це навіть не відволікаючись від заняття розмови по телефону. Звичайна сце­на. Як правило, вона завер­шується мирно: завершивши обхід, контролери виходять з автобуса. Але не завжди.</a:t>
            </a:r>
            <a:endParaRPr lang="ru-RU" altLang="ru-RU" sz="2800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800" b="1">
                <a:latin typeface="Times New Roman" pitchFamily="18" charset="0"/>
                <a:cs typeface="Times New Roman" pitchFamily="18" charset="0"/>
              </a:rPr>
              <a:t>Один з пасажирів  озирається по боках.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800" b="1">
                <a:latin typeface="Times New Roman" pitchFamily="18" charset="0"/>
                <a:cs typeface="Times New Roman" pitchFamily="18" charset="0"/>
              </a:rPr>
              <a:t>— Ваш квиток, молодий чоловіче!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  <a:p>
            <a:pPr indent="215900" algn="just"/>
            <a:r>
              <a:rPr lang="uk-UA" altLang="ru-RU" sz="2800" b="1">
                <a:latin typeface="Times New Roman" pitchFamily="18" charset="0"/>
                <a:cs typeface="Times New Roman" pitchFamily="18" charset="0"/>
              </a:rPr>
              <a:t>— Квиток? — руки чоловіка для порядку щось ретельно шукають у кишенях. Все зрозуміло!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03900"/>
            <a:ext cx="9144000" cy="1016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algn="just">
              <a:defRPr/>
            </a:pPr>
            <a:r>
              <a:rPr lang="uk-UA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(Адміністративне правопо­рушення в галузі послуг. Умис­не. Вид адміністративного стягнення — штраф. Орган — посадова особа (контролер).)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84163" y="71438"/>
            <a:ext cx="8712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0C0"/>
                </a:solidFill>
              </a:rPr>
              <a:t> 6. Ігрові-вправи</a:t>
            </a:r>
            <a:r>
              <a:rPr lang="ru-RU" sz="2800"/>
              <a:t> </a:t>
            </a:r>
            <a:r>
              <a:rPr lang="ru-RU" sz="2800" b="1">
                <a:solidFill>
                  <a:srgbClr val="0070C0"/>
                </a:solidFill>
              </a:rPr>
              <a:t>(</a:t>
            </a:r>
            <a:r>
              <a:rPr lang="ru-RU" sz="2000" b="1">
                <a:solidFill>
                  <a:srgbClr val="0070C0"/>
                </a:solidFill>
              </a:rPr>
              <a:t>кросворди, ребуси, вік­торини тощо).</a:t>
            </a:r>
          </a:p>
        </p:txBody>
      </p:sp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250825" y="593725"/>
            <a:ext cx="8569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Застосування цього методу сприяє активі­зації певних психічних процесів, закріпленню знань, пе­ревірці їх якості, набуттю навичок. </a:t>
            </a:r>
            <a:r>
              <a:rPr lang="uk-UA"/>
              <a:t>Великі можливості для розвитку творчих здібностей, тренування пам'яті. Відгадування кросворду дозволяє використовувати всі рівні засвоєння знань: від відтворюючої діяльності до головної мети – творчо-пошукової діяльності</a:t>
            </a:r>
          </a:p>
        </p:txBody>
      </p:sp>
      <p:sp>
        <p:nvSpPr>
          <p:cNvPr id="7" name="Rectangle 60"/>
          <p:cNvSpPr txBox="1">
            <a:spLocks noChangeArrowheads="1"/>
          </p:cNvSpPr>
          <p:nvPr/>
        </p:nvSpPr>
        <p:spPr>
          <a:xfrm>
            <a:off x="421196" y="2071594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uk-UA" sz="2800" b="1" dirty="0" smtClean="0"/>
              <a:t>Тема «Правовідносини»</a:t>
            </a:r>
            <a:endParaRPr lang="ru-RU" sz="28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7200" y="2605088"/>
          <a:ext cx="8362950" cy="2983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3825"/>
                <a:gridCol w="1393825"/>
                <a:gridCol w="1393825"/>
                <a:gridCol w="1393825"/>
                <a:gridCol w="1393825"/>
                <a:gridCol w="1393825"/>
              </a:tblGrid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б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т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ф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з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и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о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з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с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о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р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і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д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б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м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є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б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ю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с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к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ч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и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т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и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и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і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є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н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і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к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о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7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ч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і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>
                          <a:effectLst/>
                        </a:rPr>
                        <a:t>с</a:t>
                      </a:r>
                      <a:endParaRPr lang="ru-RU" sz="3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т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н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200" b="1" u="none" strike="noStrike" dirty="0">
                          <a:effectLst/>
                        </a:rPr>
                        <a:t>у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16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7950" y="5657850"/>
            <a:ext cx="903605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/>
              <a:t>Кросворд -</a:t>
            </a:r>
            <a:r>
              <a:rPr lang="uk-UA" b="1" dirty="0" err="1"/>
              <a:t>філворд</a:t>
            </a:r>
            <a:r>
              <a:rPr lang="uk-UA" b="1" dirty="0"/>
              <a:t>.</a:t>
            </a:r>
            <a:r>
              <a:rPr lang="uk-UA" dirty="0"/>
              <a:t> Даний тип кросворду представляє з себе поле заповнене літерами. У всьому цьому скупченні букв необхідно відшукати слова. </a:t>
            </a:r>
            <a:r>
              <a:rPr lang="ru-RU" sz="1600" spc="54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Основні</a:t>
            </a:r>
            <a:r>
              <a:rPr lang="ru-RU" sz="1600" spc="54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600" spc="54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поняття</a:t>
            </a:r>
            <a:r>
              <a:rPr lang="ru-RU" sz="1600" spc="54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ru-RU" sz="1600" b="1" i="1" dirty="0" err="1"/>
              <a:t>хто</a:t>
            </a:r>
            <a:r>
              <a:rPr lang="ru-RU" sz="1600" b="1" i="1" dirty="0"/>
              <a:t> </a:t>
            </a:r>
            <a:r>
              <a:rPr lang="ru-RU" sz="1600" b="1" i="1" dirty="0" err="1"/>
              <a:t>учасники</a:t>
            </a:r>
            <a:r>
              <a:rPr lang="ru-RU" sz="1600" b="1" i="1" dirty="0"/>
              <a:t> і склад  </a:t>
            </a:r>
            <a:r>
              <a:rPr lang="ru-RU" sz="1600" b="1" i="1" dirty="0" err="1"/>
              <a:t>правовідносин</a:t>
            </a:r>
            <a:r>
              <a:rPr lang="ru-RU" sz="1600" b="1" i="1" dirty="0"/>
              <a:t>.</a:t>
            </a:r>
          </a:p>
          <a:p>
            <a:pPr algn="ctr">
              <a:defRPr/>
            </a:pPr>
            <a:r>
              <a:rPr lang="uk-UA" sz="1600" b="1" i="1" u="sng" dirty="0">
                <a:solidFill>
                  <a:srgbClr val="FF0000"/>
                </a:solidFill>
              </a:rPr>
              <a:t>Фізичні, юридичні, особи. </a:t>
            </a:r>
            <a:r>
              <a:rPr lang="ru-RU" sz="1600" b="1" i="1" u="sng" dirty="0" err="1">
                <a:solidFill>
                  <a:srgbClr val="FF0000"/>
                </a:solidFill>
              </a:rPr>
              <a:t>Суб</a:t>
            </a:r>
            <a:r>
              <a:rPr lang="en-US" sz="1600" b="1" i="1" u="sng" dirty="0">
                <a:solidFill>
                  <a:srgbClr val="FF0000"/>
                </a:solidFill>
              </a:rPr>
              <a:t>’</a:t>
            </a:r>
            <a:r>
              <a:rPr lang="ru-RU" sz="1600" b="1" i="1" u="sng" dirty="0">
                <a:solidFill>
                  <a:srgbClr val="FF0000"/>
                </a:solidFill>
              </a:rPr>
              <a:t> </a:t>
            </a:r>
            <a:r>
              <a:rPr lang="ru-RU" sz="1600" b="1" i="1" u="sng" dirty="0" err="1">
                <a:solidFill>
                  <a:srgbClr val="FF0000"/>
                </a:solidFill>
              </a:rPr>
              <a:t>єкт</a:t>
            </a:r>
            <a:r>
              <a:rPr lang="ru-RU" sz="1600" b="1" i="1" u="sng" dirty="0">
                <a:solidFill>
                  <a:srgbClr val="FF0000"/>
                </a:solidFill>
              </a:rPr>
              <a:t>, об</a:t>
            </a:r>
            <a:r>
              <a:rPr lang="en-US" sz="1600" b="1" i="1" u="sng" dirty="0">
                <a:solidFill>
                  <a:srgbClr val="FF0000"/>
                </a:solidFill>
              </a:rPr>
              <a:t>’</a:t>
            </a:r>
            <a:r>
              <a:rPr lang="uk-UA" sz="1600" b="1" i="1" u="sng" dirty="0" err="1">
                <a:solidFill>
                  <a:srgbClr val="FF0000"/>
                </a:solidFill>
              </a:rPr>
              <a:t>єкт</a:t>
            </a:r>
            <a:r>
              <a:rPr lang="uk-UA" sz="1600" b="1" i="1" u="sng" dirty="0">
                <a:solidFill>
                  <a:srgbClr val="FF0000"/>
                </a:solidFill>
              </a:rPr>
              <a:t>,зміст . </a:t>
            </a:r>
            <a:endParaRPr lang="ru-RU" sz="1600" b="1" u="sng" dirty="0">
              <a:solidFill>
                <a:srgbClr val="FF0000"/>
              </a:solidFill>
            </a:endParaRPr>
          </a:p>
        </p:txBody>
      </p:sp>
      <p:sp>
        <p:nvSpPr>
          <p:cNvPr id="33849" name="Прямоугольник 9"/>
          <p:cNvSpPr>
            <a:spLocks noChangeArrowheads="1"/>
          </p:cNvSpPr>
          <p:nvPr/>
        </p:nvSpPr>
        <p:spPr bwMode="auto">
          <a:xfrm>
            <a:off x="4859338" y="2154238"/>
            <a:ext cx="3960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i="1"/>
              <a:t>Робота з понятійним апаратом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63" y="0"/>
          <a:ext cx="8312150" cy="700881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8312150"/>
              </a:tblGrid>
              <a:tr h="731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 Адміністративне</a:t>
                      </a:r>
                      <a:r>
                        <a:rPr lang="uk-UA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право – це галузь кримінального права.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37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2. Адміністративна</a:t>
                      </a:r>
                      <a:r>
                        <a:rPr lang="uk-UA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відповідальність </a:t>
                      </a:r>
                      <a:r>
                        <a:rPr lang="uk-UA" sz="2400" baseline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наступає  з </a:t>
                      </a:r>
                      <a:r>
                        <a:rPr lang="uk-UA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 років</a:t>
                      </a:r>
                      <a:endParaRPr lang="ru-RU" sz="180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52603">
                <a:tc>
                  <a:txBody>
                    <a:bodyPr/>
                    <a:lstStyle/>
                    <a:p>
                      <a:r>
                        <a:rPr lang="uk-UA" sz="24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Нецензурні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висловлювання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вулиці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дрібне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хуліганство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це адміністративне правопорушення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52603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uk-UA" sz="2400" b="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Тривалість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щорічної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основної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відпустки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особам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віком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18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років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надається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тривалістю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календарний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день</a:t>
                      </a:r>
                      <a:endParaRPr lang="ru-RU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831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r>
                        <a:rPr lang="uk-UA" sz="24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Кримінальна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відповідальність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настає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віці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18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років</a:t>
                      </a:r>
                      <a:endParaRPr lang="ru-RU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31558">
                <a:tc>
                  <a:txBody>
                    <a:bodyPr/>
                    <a:lstStyle/>
                    <a:p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uk-UA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перейшли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вулицю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невстановленому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місці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адміністративне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правопорушення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439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lang="uk-UA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Вина це </a:t>
                      </a:r>
                      <a:r>
                        <a:rPr lang="uk-UA" sz="20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обов»язкова</a:t>
                      </a:r>
                      <a:r>
                        <a:rPr lang="uk-UA" sz="20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ознака </a:t>
                      </a:r>
                      <a:r>
                        <a:rPr kumimoji="0" lang="ru-RU" sz="2000" b="1" i="0" u="none" strike="noStrike" kern="1200" baseline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адміністративного </a:t>
                      </a:r>
                      <a:r>
                        <a:rPr kumimoji="0" lang="ru-RU" sz="20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правопорушення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439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8.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Обмеження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волі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адміністративне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стягнення</a:t>
                      </a:r>
                      <a:endParaRPr lang="ru-RU" sz="240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31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9.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Найбільш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небезпечним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правопорушенням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для особи  є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дисциплінарне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52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10.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Політична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відповідальность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відноситься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юридичної</a:t>
                      </a:r>
                      <a:r>
                        <a:rPr kumimoji="0" lang="ru-RU" sz="24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578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uk-UA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uk-UA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 неповнолітніх застосовується </a:t>
                      </a:r>
                      <a:r>
                        <a:rPr kumimoji="0" lang="ru-RU" sz="20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адміністративний</a:t>
                      </a:r>
                      <a:r>
                        <a:rPr kumimoji="0" lang="ru-RU" sz="2000" b="1" i="0" u="none" strike="noStrike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1" i="0" u="none" strike="noStrike" kern="1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арешт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91513" y="0"/>
          <a:ext cx="755650" cy="695007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55650"/>
              </a:tblGrid>
              <a:tr h="692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97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Так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70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Так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20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Так 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76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20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Так 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465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Так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465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72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648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  <a:tr h="568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2656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112838"/>
          <a:ext cx="8496300" cy="558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148"/>
                <a:gridCol w="4320152"/>
              </a:tblGrid>
              <a:tr h="54302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Анаграми</a:t>
                      </a:r>
                      <a:r>
                        <a:rPr lang="ru-RU" sz="2800" dirty="0" smtClean="0"/>
                        <a:t> </a:t>
                      </a:r>
                      <a:endParaRPr lang="ru-RU" sz="2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Слова</a:t>
                      </a:r>
                      <a:endParaRPr lang="ru-RU" sz="24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465029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             </a:t>
                      </a:r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764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764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764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0116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764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9638">
                <a:tc>
                  <a:txBody>
                    <a:bodyPr/>
                    <a:lstStyle/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0790">
                <a:tc>
                  <a:txBody>
                    <a:bodyPr/>
                    <a:lstStyle/>
                    <a:p>
                      <a:pPr algn="l"/>
                      <a:endParaRPr lang="uk-UA" sz="1800" dirty="0" smtClean="0"/>
                    </a:p>
                    <a:p>
                      <a:pPr algn="l"/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10165" marR="110165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5874" name="Прямоугольник 4"/>
          <p:cNvSpPr>
            <a:spLocks noChangeArrowheads="1"/>
          </p:cNvSpPr>
          <p:nvPr/>
        </p:nvSpPr>
        <p:spPr bwMode="auto">
          <a:xfrm>
            <a:off x="900113" y="1628775"/>
            <a:ext cx="33115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РДВТУОА   НЖАКИК</a:t>
            </a:r>
          </a:p>
          <a:p>
            <a:pPr algn="ctr">
              <a:spcBef>
                <a:spcPts val="600"/>
              </a:spcBef>
            </a:pPr>
            <a:endParaRPr lang="ru-RU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2000" b="1">
                <a:solidFill>
                  <a:srgbClr val="00B050"/>
                </a:solidFill>
                <a:latin typeface="Arial" charset="0"/>
                <a:cs typeface="Arial" charset="0"/>
              </a:rPr>
              <a:t>ПАТСУДВІК</a:t>
            </a:r>
            <a:r>
              <a:rPr lang="ru-RU" altLang="ru-RU" sz="2000" b="1">
                <a:latin typeface="Arial" charset="0"/>
                <a:cs typeface="Arial" charset="0"/>
              </a:rPr>
              <a:t> </a:t>
            </a:r>
          </a:p>
          <a:p>
            <a:pPr algn="ctr">
              <a:spcBef>
                <a:spcPts val="600"/>
              </a:spcBef>
            </a:pPr>
            <a:endParaRPr lang="ru-RU" altLang="ru-RU" sz="2000" b="1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ПОСАТРП</a:t>
            </a:r>
          </a:p>
          <a:p>
            <a:pPr algn="ctr">
              <a:spcBef>
                <a:spcPts val="600"/>
              </a:spcBef>
            </a:pPr>
            <a:endParaRPr lang="ru-RU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2000" b="1">
                <a:solidFill>
                  <a:srgbClr val="00B050"/>
                </a:solidFill>
                <a:latin typeface="Arial" charset="0"/>
                <a:cs typeface="Arial" charset="0"/>
              </a:rPr>
              <a:t>ОПМИДЛ  </a:t>
            </a:r>
            <a:r>
              <a:rPr lang="uk-UA" altLang="ru-RU" sz="2000" b="1">
                <a:latin typeface="Arial" charset="0"/>
                <a:cs typeface="Arial" charset="0"/>
              </a:rPr>
              <a:t> </a:t>
            </a:r>
          </a:p>
          <a:p>
            <a:pPr algn="ctr">
              <a:spcBef>
                <a:spcPts val="600"/>
              </a:spcBef>
            </a:pPr>
            <a:endParaRPr lang="uk-UA" altLang="ru-RU" sz="20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D60093"/>
                </a:solidFill>
                <a:latin typeface="Arial" charset="0"/>
                <a:cs typeface="Arial" charset="0"/>
              </a:rPr>
              <a:t>АОРОБТ  </a:t>
            </a:r>
            <a:endParaRPr lang="uk-UA" altLang="ru-RU" sz="800" b="1">
              <a:solidFill>
                <a:srgbClr val="D60093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endParaRPr lang="uk-UA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ЕМРЗЮЕ</a:t>
            </a:r>
          </a:p>
          <a:p>
            <a:pPr algn="ctr">
              <a:spcBef>
                <a:spcPts val="600"/>
              </a:spcBef>
            </a:pPr>
            <a:endParaRPr lang="uk-UA" altLang="ru-RU" sz="20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D60093"/>
                </a:solidFill>
                <a:latin typeface="Arial" charset="0"/>
                <a:cs typeface="Arial" charset="0"/>
              </a:rPr>
              <a:t>ІЦВАНРИПК</a:t>
            </a:r>
          </a:p>
          <a:p>
            <a:pPr algn="ctr">
              <a:spcBef>
                <a:spcPts val="600"/>
              </a:spcBef>
            </a:pPr>
            <a:endParaRPr lang="uk-UA" altLang="ru-RU" sz="800" b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ЛГРПОУ</a:t>
            </a:r>
          </a:p>
          <a:p>
            <a:pPr algn="ctr">
              <a:spcBef>
                <a:spcPts val="600"/>
              </a:spcBef>
            </a:pPr>
            <a:endParaRPr lang="uk-UA" altLang="ru-RU" sz="800" b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508625" y="1611313"/>
            <a:ext cx="23034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трудова книжка</a:t>
            </a:r>
          </a:p>
          <a:p>
            <a:pPr algn="ctr">
              <a:spcBef>
                <a:spcPts val="600"/>
              </a:spcBef>
            </a:pPr>
            <a:endParaRPr lang="ru-RU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2000" b="1">
                <a:solidFill>
                  <a:srgbClr val="00B050"/>
                </a:solidFill>
                <a:latin typeface="Arial" charset="0"/>
                <a:cs typeface="Arial" charset="0"/>
              </a:rPr>
              <a:t>відпустка </a:t>
            </a:r>
            <a:endParaRPr lang="ru-RU" altLang="ru-RU" sz="20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endParaRPr lang="uk-UA" altLang="ru-RU" sz="2000" b="1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паспорт</a:t>
            </a:r>
            <a:endParaRPr lang="ru-RU" altLang="ru-RU" sz="2000" b="1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endParaRPr lang="ru-RU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2000" b="1">
                <a:solidFill>
                  <a:srgbClr val="00B050"/>
                </a:solidFill>
                <a:latin typeface="Arial" charset="0"/>
                <a:cs typeface="Arial" charset="0"/>
              </a:rPr>
              <a:t>диплом</a:t>
            </a:r>
            <a:r>
              <a:rPr lang="ru-RU" altLang="ru-RU" sz="2000" b="1">
                <a:latin typeface="Arial" charset="0"/>
                <a:cs typeface="Arial" charset="0"/>
              </a:rPr>
              <a:t> </a:t>
            </a:r>
            <a:r>
              <a:rPr lang="uk-UA" altLang="ru-RU" sz="2000" b="1">
                <a:latin typeface="Arial" charset="0"/>
                <a:cs typeface="Arial" charset="0"/>
              </a:rPr>
              <a:t> </a:t>
            </a:r>
          </a:p>
          <a:p>
            <a:pPr algn="ctr">
              <a:spcBef>
                <a:spcPts val="600"/>
              </a:spcBef>
            </a:pPr>
            <a:endParaRPr lang="uk-UA" altLang="ru-RU" sz="20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D60093"/>
                </a:solidFill>
                <a:latin typeface="Arial" charset="0"/>
                <a:cs typeface="Arial" charset="0"/>
              </a:rPr>
              <a:t>робота</a:t>
            </a:r>
            <a:r>
              <a:rPr lang="uk-UA" altLang="ru-RU" sz="2000" b="1">
                <a:latin typeface="Arial" charset="0"/>
                <a:cs typeface="Arial" charset="0"/>
              </a:rPr>
              <a:t>  </a:t>
            </a:r>
            <a:endParaRPr lang="uk-UA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endParaRPr lang="uk-UA" altLang="ru-RU" sz="8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C00000"/>
                </a:solidFill>
                <a:latin typeface="Arial" charset="0"/>
                <a:cs typeface="Arial" charset="0"/>
              </a:rPr>
              <a:t>резюме</a:t>
            </a:r>
          </a:p>
          <a:p>
            <a:pPr algn="ctr">
              <a:spcBef>
                <a:spcPts val="600"/>
              </a:spcBef>
            </a:pPr>
            <a:endParaRPr lang="uk-UA" altLang="ru-RU" sz="2000" b="1"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D60093"/>
                </a:solidFill>
                <a:latin typeface="Arial" charset="0"/>
                <a:cs typeface="Arial" charset="0"/>
              </a:rPr>
              <a:t>працівник</a:t>
            </a:r>
          </a:p>
          <a:p>
            <a:pPr algn="ctr">
              <a:spcBef>
                <a:spcPts val="600"/>
              </a:spcBef>
            </a:pPr>
            <a:endParaRPr lang="uk-UA" altLang="ru-RU" sz="800" b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</a:pPr>
            <a:r>
              <a:rPr lang="uk-UA" altLang="ru-RU" sz="2000" b="1">
                <a:solidFill>
                  <a:srgbClr val="0070C0"/>
                </a:solidFill>
                <a:latin typeface="Arial" charset="0"/>
                <a:cs typeface="Arial" charset="0"/>
              </a:rPr>
              <a:t>прогул</a:t>
            </a:r>
            <a:endParaRPr lang="uk-UA" altLang="ru-RU" sz="800" b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35876" name="Прямоугольник 6"/>
          <p:cNvSpPr>
            <a:spLocks noChangeArrowheads="1"/>
          </p:cNvSpPr>
          <p:nvPr/>
        </p:nvSpPr>
        <p:spPr bwMode="auto">
          <a:xfrm>
            <a:off x="25400" y="36513"/>
            <a:ext cx="9036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ru-RU" sz="1600" b="1" u="sng"/>
              <a:t>Анаграми</a:t>
            </a:r>
            <a:r>
              <a:rPr lang="uk-UA" altLang="ru-RU" sz="1600" b="1"/>
              <a:t> – </a:t>
            </a:r>
            <a:r>
              <a:rPr lang="uk-UA" altLang="ru-RU" sz="1600"/>
              <a:t>використовую для підвищення пізнавальної активності та розвитку мислення учнів. </a:t>
            </a:r>
            <a:r>
              <a:rPr lang="ru-RU" altLang="ru-RU" sz="1600"/>
              <a:t>Виконання таких завдань сприяє розвитку пам’яті, мислення, уваги та спостережливості, формує всебічно розвинену особистість, допомагає цікаво повторити вже вивчений матеріал чи навпаки, вивчити нові поняття, збагачує словниковий запас учнів</a:t>
            </a:r>
          </a:p>
        </p:txBody>
      </p:sp>
    </p:spTree>
    <p:extLst>
      <p:ext uri="{BB962C8B-B14F-4D97-AF65-F5344CB8AC3E}">
        <p14:creationId xmlns:p14="http://schemas.microsoft.com/office/powerpoint/2010/main" val="41699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ребус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484313"/>
            <a:ext cx="1676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46685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6685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146685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808163"/>
            <a:ext cx="1905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ребус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703388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 descr="ребус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3388"/>
            <a:ext cx="1905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Прямоугольник 1"/>
          <p:cNvSpPr>
            <a:spLocks noChangeArrowheads="1"/>
          </p:cNvSpPr>
          <p:nvPr/>
        </p:nvSpPr>
        <p:spPr bwMode="auto">
          <a:xfrm>
            <a:off x="55563" y="-41275"/>
            <a:ext cx="90360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З великою зацікавленістю учні працюють з правознавчими поняттями, які їм надаються зашифрованими в </a:t>
            </a:r>
            <a:r>
              <a:rPr lang="ru-RU" altLang="ru-RU" sz="2000" b="1" u="sng"/>
              <a:t>ребуси. </a:t>
            </a:r>
            <a:r>
              <a:rPr lang="ru-RU" altLang="ru-RU"/>
              <a:t>ІКТ відкриває можливість запропонувати кожній дитині яскраве, цікаве завдання. До того ж робота з ребусами сприяє формуванню навичок </a:t>
            </a:r>
            <a:r>
              <a:rPr lang="ru-RU" altLang="ru-RU" i="1"/>
              <a:t>як аналізу</a:t>
            </a:r>
            <a:r>
              <a:rPr lang="ru-RU" altLang="ru-RU"/>
              <a:t>, так і синтезу. Розгадка ребусу дає поняття, з яким працюємо далі на уроці.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8600" y="3379788"/>
            <a:ext cx="1265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FF0000"/>
                </a:solidFill>
              </a:rPr>
              <a:t>Держава</a:t>
            </a:r>
            <a:endParaRPr lang="ru-RU" altLang="ru-RU" b="1">
              <a:solidFill>
                <a:srgbClr val="FF0000"/>
              </a:solidFill>
            </a:endParaRPr>
          </a:p>
        </p:txBody>
      </p:sp>
      <p:pic>
        <p:nvPicPr>
          <p:cNvPr id="36875" name="Picture 10" descr="ребус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329113"/>
            <a:ext cx="1866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1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4192588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2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420687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3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4192588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4" descr="ребус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4206875"/>
            <a:ext cx="1238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5" descr="ребус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04495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6" descr="ребус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314825"/>
            <a:ext cx="1905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7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20687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77025" y="6196013"/>
            <a:ext cx="106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b="1"/>
              <a:t>Злочин</a:t>
            </a:r>
            <a:endParaRPr lang="ru-RU" altLang="ru-RU" b="1"/>
          </a:p>
        </p:txBody>
      </p:sp>
      <p:sp>
        <p:nvSpPr>
          <p:cNvPr id="36884" name="TextBox 4"/>
          <p:cNvSpPr txBox="1">
            <a:spLocks noChangeArrowheads="1"/>
          </p:cNvSpPr>
          <p:nvPr/>
        </p:nvSpPr>
        <p:spPr bwMode="auto">
          <a:xfrm>
            <a:off x="4187825" y="1222375"/>
            <a:ext cx="302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sz="2800" b="1"/>
              <a:t>Тема</a:t>
            </a:r>
            <a:r>
              <a:rPr lang="uk-UA" altLang="ru-RU" sz="2800"/>
              <a:t>: </a:t>
            </a:r>
            <a:r>
              <a:rPr lang="uk-UA" altLang="ru-RU" sz="2800" b="1">
                <a:solidFill>
                  <a:srgbClr val="FF0000"/>
                </a:solidFill>
              </a:rPr>
              <a:t>Держава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36885" name="TextBox 21"/>
          <p:cNvSpPr txBox="1">
            <a:spLocks noChangeArrowheads="1"/>
          </p:cNvSpPr>
          <p:nvPr/>
        </p:nvSpPr>
        <p:spPr bwMode="auto">
          <a:xfrm>
            <a:off x="26988" y="3670300"/>
            <a:ext cx="4613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sz="2800" b="1"/>
              <a:t>Тема</a:t>
            </a:r>
            <a:r>
              <a:rPr lang="uk-UA" altLang="ru-RU" sz="2800"/>
              <a:t>: </a:t>
            </a:r>
            <a:r>
              <a:rPr lang="uk-UA" altLang="ru-RU" sz="2800" b="1">
                <a:solidFill>
                  <a:srgbClr val="FF0000"/>
                </a:solidFill>
              </a:rPr>
              <a:t>Правопорушення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1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539750" y="147638"/>
            <a:ext cx="606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ru-RU" sz="2000" b="1">
                <a:solidFill>
                  <a:srgbClr val="0D0612"/>
                </a:solidFill>
              </a:rPr>
              <a:t>5 кл. Тема</a:t>
            </a:r>
            <a:r>
              <a:rPr lang="uk-UA" altLang="ru-RU" sz="2000"/>
              <a:t>: </a:t>
            </a:r>
            <a:r>
              <a:rPr lang="uk-UA" altLang="ru-RU" sz="2000" b="1">
                <a:solidFill>
                  <a:srgbClr val="C00000"/>
                </a:solidFill>
              </a:rPr>
              <a:t>Календарний та історичний час.</a:t>
            </a:r>
            <a:endParaRPr lang="ru-RU" altLang="ru-RU" sz="2000" b="1">
              <a:solidFill>
                <a:srgbClr val="C00000"/>
              </a:solidFill>
            </a:endParaRPr>
          </a:p>
        </p:txBody>
      </p:sp>
      <p:pic>
        <p:nvPicPr>
          <p:cNvPr id="37891" name="Picture 1" descr="ребус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47713"/>
            <a:ext cx="1905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63563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56832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51117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7625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6" descr="ребус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819150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7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51117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563563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9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56832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0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51117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1" descr="ребус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8325"/>
            <a:ext cx="1476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80288" y="2708275"/>
            <a:ext cx="135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C00000"/>
                </a:solidFill>
              </a:rPr>
              <a:t>Календар</a:t>
            </a:r>
            <a:endParaRPr lang="ru-RU" altLang="ru-RU" b="1">
              <a:solidFill>
                <a:srgbClr val="C00000"/>
              </a:solidFill>
            </a:endParaRPr>
          </a:p>
        </p:txBody>
      </p:sp>
      <p:pic>
        <p:nvPicPr>
          <p:cNvPr id="37903" name="Picture 12" descr="ребус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817938"/>
            <a:ext cx="1352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3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3817938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4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3832225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5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903663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6" descr="ребус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8608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17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386080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9" name="Picture 18" descr="ребус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3903663"/>
            <a:ext cx="1905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19" descr="ребу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3746500"/>
            <a:ext cx="238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67625" y="6092825"/>
            <a:ext cx="120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C00000"/>
                </a:solidFill>
              </a:rPr>
              <a:t>Століття</a:t>
            </a:r>
            <a:endParaRPr lang="ru-RU" altLang="ru-RU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t="36835" r="11124" b="19049"/>
          <a:stretch>
            <a:fillRect/>
          </a:stretch>
        </p:blipFill>
        <p:spPr bwMode="auto">
          <a:xfrm>
            <a:off x="287338" y="701675"/>
            <a:ext cx="856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Прямоугольник 8"/>
          <p:cNvSpPr>
            <a:spLocks noChangeArrowheads="1"/>
          </p:cNvSpPr>
          <p:nvPr/>
        </p:nvSpPr>
        <p:spPr bwMode="auto">
          <a:xfrm>
            <a:off x="539750" y="333375"/>
            <a:ext cx="391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b="1"/>
              <a:t>Розв’яжіть кросворд «Історія»</a:t>
            </a:r>
            <a:endParaRPr lang="ru-RU"/>
          </a:p>
        </p:txBody>
      </p:sp>
      <p:sp>
        <p:nvSpPr>
          <p:cNvPr id="38916" name="Прямоугольник 9"/>
          <p:cNvSpPr>
            <a:spLocks noChangeArrowheads="1"/>
          </p:cNvSpPr>
          <p:nvPr/>
        </p:nvSpPr>
        <p:spPr bwMode="auto">
          <a:xfrm>
            <a:off x="287338" y="4051300"/>
            <a:ext cx="87487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/>
              <a:t>1. Що в перекладі з грецької означає слово «історія»?</a:t>
            </a:r>
            <a:endParaRPr lang="ru-RU"/>
          </a:p>
          <a:p>
            <a:r>
              <a:rPr lang="uk-UA"/>
              <a:t>2. Ця людина є одним з авторів підручника з історії України для 5 класу.</a:t>
            </a:r>
            <a:endParaRPr lang="ru-RU"/>
          </a:p>
          <a:p>
            <a:r>
              <a:rPr lang="uk-UA"/>
              <a:t>3. Складовою якої історії є історія України?</a:t>
            </a:r>
            <a:endParaRPr lang="ru-RU"/>
          </a:p>
          <a:p>
            <a:r>
              <a:rPr lang="uk-UA"/>
              <a:t>4. Із якої мови прийшло до нас слово «історія»?</a:t>
            </a:r>
            <a:endParaRPr lang="ru-RU"/>
          </a:p>
          <a:p>
            <a:r>
              <a:rPr lang="uk-UA"/>
              <a:t>5. назва нашої держави.</a:t>
            </a:r>
            <a:endParaRPr lang="ru-RU"/>
          </a:p>
          <a:p>
            <a:r>
              <a:rPr lang="uk-UA"/>
              <a:t>6. Ще один варіант перекладу українською мовою слова «історія».</a:t>
            </a:r>
            <a:endParaRPr lang="ru-RU"/>
          </a:p>
          <a:p>
            <a:r>
              <a:rPr lang="uk-UA"/>
              <a:t>7. Історія — вчителька … 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1"/>
          <a:stretch>
            <a:fillRect/>
          </a:stretch>
        </p:blipFill>
        <p:spPr bwMode="auto">
          <a:xfrm>
            <a:off x="76200" y="990600"/>
            <a:ext cx="37798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779838" y="965200"/>
            <a:ext cx="5256212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uk-UA" sz="3200" b="1"/>
              <a:t>А  _  _  _  _  _  _  _  _ Я ,</a:t>
            </a:r>
          </a:p>
          <a:p>
            <a:pPr algn="ctr" eaLnBrk="1" hangingPunct="1"/>
            <a:r>
              <a:rPr lang="uk-UA" sz="3200" b="1"/>
              <a:t> </a:t>
            </a:r>
          </a:p>
          <a:p>
            <a:pPr algn="ctr" eaLnBrk="1" hangingPunct="1"/>
            <a:r>
              <a:rPr lang="uk-UA" sz="3200" b="1"/>
              <a:t> М _  _  _  Й,</a:t>
            </a:r>
          </a:p>
          <a:p>
            <a:pPr algn="ctr" eaLnBrk="1" hangingPunct="1"/>
            <a:endParaRPr lang="uk-UA" sz="3200" b="1"/>
          </a:p>
          <a:p>
            <a:pPr algn="ctr" eaLnBrk="1" hangingPunct="1"/>
            <a:r>
              <a:rPr lang="uk-UA" sz="3200" b="1"/>
              <a:t>А _  _  _  В,</a:t>
            </a:r>
          </a:p>
          <a:p>
            <a:pPr algn="ctr" eaLnBrk="1" hangingPunct="1"/>
            <a:endParaRPr lang="uk-UA" sz="3200" b="1"/>
          </a:p>
          <a:p>
            <a:pPr algn="ctr" eaLnBrk="1" hangingPunct="1"/>
            <a:r>
              <a:rPr lang="uk-UA" sz="3200" b="1"/>
              <a:t>Е _  _  _  _  _  _  Т,</a:t>
            </a:r>
          </a:p>
          <a:p>
            <a:pPr algn="ctr" eaLnBrk="1" hangingPunct="1"/>
            <a:endParaRPr lang="uk-UA" sz="3200" b="1"/>
          </a:p>
          <a:p>
            <a:pPr algn="ctr" eaLnBrk="1" hangingPunct="1"/>
            <a:r>
              <a:rPr lang="uk-UA" sz="3200" b="1"/>
              <a:t>Р _  _  _  _  _  _  _  _  _  Я</a:t>
            </a:r>
          </a:p>
          <a:p>
            <a:pPr algn="ctr" eaLnBrk="1" hangingPunct="1"/>
            <a:r>
              <a:rPr lang="uk-UA" sz="3200" b="1"/>
              <a:t> </a:t>
            </a:r>
          </a:p>
        </p:txBody>
      </p:sp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1042988" y="284163"/>
            <a:ext cx="7016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400" b="1"/>
              <a:t>Тема:</a:t>
            </a:r>
            <a:r>
              <a:rPr lang="uk-UA" sz="2400"/>
              <a:t> </a:t>
            </a:r>
            <a:r>
              <a:rPr lang="uk-UA" sz="2400" b="1">
                <a:solidFill>
                  <a:srgbClr val="FF0000"/>
                </a:solidFill>
              </a:rPr>
              <a:t>Де зберігаються історичні пам’ятки.</a:t>
            </a:r>
            <a:endParaRPr lang="ru-RU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27050" y="76200"/>
          <a:ext cx="8001000" cy="3136901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21845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1857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787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787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787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9787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52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89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1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45775" r="-66" b="16621"/>
          <a:stretch>
            <a:fillRect/>
          </a:stretch>
        </p:blipFill>
        <p:spPr bwMode="auto">
          <a:xfrm>
            <a:off x="0" y="3213100"/>
            <a:ext cx="88566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7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&amp;Pcy;&amp;rcy;&amp;acy;&amp;tscy;&amp;yucy;&amp;yucy; &amp;ncy;&amp;acy;&amp;dcy; &amp;pcy;&amp;rcy;&amp;ocy;&amp;bcy;&amp;lcy;&amp;iecy;&amp;mcy;&amp;ocy;&amp;yucy;:&#10;«&amp;Vcy;&amp;icy;&amp;kcy;&amp;ocy;&amp;rcy;&amp;icy;&amp;scy;&amp;tcy;&amp;acy;&amp;ncy;&amp;ncy;&amp;yacy; &amp;tcy;&amp;acy; &amp;zcy;&amp;acy;&amp;scy;&amp;tcy;&amp;ocy;&amp;scy;&amp;ucy;&amp;vcy;&amp;acy;&amp;ncy;&amp;ncy;&amp;yacy; &amp;iukcy;&amp;ncy;&amp;ncy;&amp;ocy;&amp;vcy;&amp;acy;&amp;tscy;&amp;iukcy;&amp;jcy;&amp;ncy;&amp;icy;&amp;khcy;&#10;&amp;kcy;&amp;ocy;&amp;mcy;&amp;pcy;’&amp;yucy;&amp;tcy;&amp;iecy;&amp;rcy;&amp;ncy;&amp;icy;&amp;khcy; &amp;tcy;&amp;iecy;&amp;khcy;&amp;ncy;&amp;ocy;&amp;lcy;&amp;ocy;&amp;gcy;&amp;iukcy;&amp;jcy; &amp;ncy;&amp;acy; &amp;ucy;&amp;rcy;&amp;ocy;&amp;kcy;&amp;acy;&amp;khcy; &amp;iukcy;&amp;scy;&amp;tcy;&amp;ocy;&amp;rcy;&amp;iukcy;&amp;yicy;&#10;&amp;tcy;&amp;acy; &amp;pcy;&amp;rcy;&amp;acy;&amp;vcy;&amp;ocy;&amp;zcy;&amp;ncy;&amp;acy;&amp;vcy;&amp;scy;&amp;tcy;&amp;vcy;...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39" name="AutoShape 4" descr="&amp;Pcy;&amp;rcy;&amp;acy;&amp;tscy;&amp;yucy;&amp;yucy; &amp;ncy;&amp;acy;&amp;dcy; &amp;pcy;&amp;rcy;&amp;ocy;&amp;bcy;&amp;lcy;&amp;iecy;&amp;mcy;&amp;ocy;&amp;yucy;:&#10;«&amp;Vcy;&amp;icy;&amp;kcy;&amp;ocy;&amp;rcy;&amp;icy;&amp;scy;&amp;tcy;&amp;acy;&amp;ncy;&amp;ncy;&amp;yacy; &amp;tcy;&amp;acy; &amp;zcy;&amp;acy;&amp;scy;&amp;tcy;&amp;ocy;&amp;scy;&amp;ucy;&amp;vcy;&amp;acy;&amp;ncy;&amp;ncy;&amp;yacy; &amp;iukcy;&amp;ncy;&amp;ncy;&amp;ocy;&amp;vcy;&amp;acy;&amp;tscy;&amp;iukcy;&amp;jcy;&amp;ncy;&amp;icy;&amp;khcy;&#10;&amp;kcy;&amp;ocy;&amp;mcy;&amp;pcy;’&amp;yucy;&amp;tcy;&amp;iecy;&amp;rcy;&amp;ncy;&amp;icy;&amp;khcy; &amp;tcy;&amp;iecy;&amp;khcy;&amp;ncy;&amp;ocy;&amp;lcy;&amp;ocy;&amp;gcy;&amp;iukcy;&amp;jcy; &amp;ncy;&amp;acy; &amp;ucy;&amp;rcy;&amp;ocy;&amp;kcy;&amp;acy;&amp;khcy; &amp;iukcy;&amp;scy;&amp;tcy;&amp;ocy;&amp;rcy;&amp;iukcy;&amp;yicy;&#10;&amp;tcy;&amp;acy; &amp;pcy;&amp;rcy;&amp;acy;&amp;vcy;&amp;ocy;&amp;zcy;&amp;ncy;&amp;acy;&amp;vcy;&amp;scy;&amp;tcy;&amp;vcy;..."/>
          <p:cNvSpPr>
            <a:spLocks noChangeAspect="1"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AutoShape 6" descr="&amp;Pcy;&amp;rcy;&amp;acy;&amp;tscy;&amp;yucy;&amp;yucy; &amp;ncy;&amp;acy;&amp;dcy; &amp;pcy;&amp;rcy;&amp;ocy;&amp;bcy;&amp;lcy;&amp;iecy;&amp;mcy;&amp;ocy;&amp;yucy;:&#10;«&amp;Vcy;&amp;icy;&amp;kcy;&amp;ocy;&amp;rcy;&amp;icy;&amp;scy;&amp;tcy;&amp;acy;&amp;ncy;&amp;ncy;&amp;yacy; &amp;tcy;&amp;acy; &amp;zcy;&amp;acy;&amp;scy;&amp;tcy;&amp;ocy;&amp;scy;&amp;ucy;&amp;vcy;&amp;acy;&amp;ncy;&amp;ncy;&amp;yacy; &amp;iukcy;&amp;ncy;&amp;ncy;&amp;ocy;&amp;vcy;&amp;acy;&amp;tscy;&amp;iukcy;&amp;jcy;&amp;ncy;&amp;icy;&amp;khcy;&#10;&amp;kcy;&amp;ocy;&amp;mcy;&amp;pcy;’&amp;yucy;&amp;tcy;&amp;iecy;&amp;rcy;&amp;ncy;&amp;icy;&amp;khcy; &amp;tcy;&amp;iecy;&amp;khcy;&amp;ncy;&amp;ocy;&amp;lcy;&amp;ocy;&amp;gcy;&amp;iukcy;&amp;jcy; &amp;ncy;&amp;acy; &amp;ucy;&amp;rcy;&amp;ocy;&amp;kcy;&amp;acy;&amp;khcy; &amp;iukcy;&amp;scy;&amp;tcy;&amp;ocy;&amp;rcy;&amp;iukcy;&amp;yicy;&#10;&amp;tcy;&amp;acy; &amp;pcy;&amp;rcy;&amp;acy;&amp;vcy;&amp;ocy;&amp;zcy;&amp;ncy;&amp;acy;&amp;vcy;&amp;scy;&amp;tcy;&amp;vcy;..."/>
          <p:cNvSpPr>
            <a:spLocks noChangeAspect="1"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1" name="AutoShape 8" descr="&amp;Pcy;&amp;rcy;&amp;acy;&amp;tscy;&amp;yucy;&amp;yucy; &amp;ncy;&amp;acy;&amp;dcy; &amp;pcy;&amp;rcy;&amp;ocy;&amp;bcy;&amp;lcy;&amp;iecy;&amp;mcy;&amp;ocy;&amp;yucy;:&#10;«&amp;Vcy;&amp;icy;&amp;kcy;&amp;ocy;&amp;rcy;&amp;icy;&amp;scy;&amp;tcy;&amp;acy;&amp;ncy;&amp;ncy;&amp;yacy; &amp;tcy;&amp;acy; &amp;zcy;&amp;acy;&amp;scy;&amp;tcy;&amp;ocy;&amp;scy;&amp;ucy;&amp;vcy;&amp;acy;&amp;ncy;&amp;ncy;&amp;yacy; &amp;iukcy;&amp;ncy;&amp;ncy;&amp;ocy;&amp;vcy;&amp;acy;&amp;tscy;&amp;iukcy;&amp;jcy;&amp;ncy;&amp;icy;&amp;khcy;&#10;&amp;kcy;&amp;ocy;&amp;mcy;&amp;pcy;’&amp;yucy;&amp;tcy;&amp;iecy;&amp;rcy;&amp;ncy;&amp;icy;&amp;khcy; &amp;tcy;&amp;iecy;&amp;khcy;&amp;ncy;&amp;ocy;&amp;lcy;&amp;ocy;&amp;gcy;&amp;iukcy;&amp;jcy; &amp;ncy;&amp;acy; &amp;ucy;&amp;rcy;&amp;ocy;&amp;kcy;&amp;acy;&amp;khcy; &amp;iukcy;&amp;scy;&amp;tcy;&amp;ocy;&amp;rcy;&amp;iukcy;&amp;yicy;&#10;&amp;tcy;&amp;acy; &amp;pcy;&amp;rcy;&amp;acy;&amp;vcy;&amp;ocy;&amp;zcy;&amp;ncy;&amp;acy;&amp;vcy;&amp;scy;&amp;tcy;&amp;vcy;..."/>
          <p:cNvSpPr>
            <a:spLocks noChangeAspect="1" noChangeArrowheads="1"/>
          </p:cNvSpPr>
          <p:nvPr/>
        </p:nvSpPr>
        <p:spPr bwMode="auto">
          <a:xfrm>
            <a:off x="62071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2" name="AutoShape 10" descr="&amp;Pcy;&amp;rcy;&amp;acy;&amp;tscy;&amp;yucy;&amp;yucy; &amp;ncy;&amp;acy;&amp;dcy; &amp;pcy;&amp;rcy;&amp;ocy;&amp;bcy;&amp;lcy;&amp;iecy;&amp;mcy;&amp;ocy;&amp;yucy;:&#10;«&amp;Vcy;&amp;icy;&amp;kcy;&amp;ocy;&amp;rcy;&amp;icy;&amp;scy;&amp;tcy;&amp;acy;&amp;ncy;&amp;ncy;&amp;yacy; &amp;tcy;&amp;acy; &amp;zcy;&amp;acy;&amp;scy;&amp;tcy;&amp;ocy;&amp;scy;&amp;ucy;&amp;vcy;&amp;acy;&amp;ncy;&amp;ncy;&amp;yacy; &amp;iukcy;&amp;ncy;&amp;ncy;&amp;ocy;&amp;vcy;&amp;acy;&amp;tscy;&amp;iukcy;&amp;jcy;&amp;ncy;&amp;icy;&amp;khcy;&#10;&amp;kcy;&amp;ocy;&amp;mcy;&amp;pcy;’&amp;yucy;&amp;tcy;&amp;iecy;&amp;rcy;&amp;ncy;&amp;icy;&amp;khcy; &amp;tcy;&amp;iecy;&amp;khcy;&amp;ncy;&amp;ocy;&amp;lcy;&amp;ocy;&amp;gcy;&amp;iukcy;&amp;jcy; &amp;ncy;&amp;acy; &amp;ucy;&amp;rcy;&amp;ocy;&amp;kcy;&amp;acy;&amp;khcy; &amp;iukcy;&amp;scy;&amp;tcy;&amp;ocy;&amp;rcy;&amp;iukcy;&amp;yicy;&#10;&amp;tcy;&amp;acy; &amp;pcy;&amp;rcy;&amp;acy;&amp;vcy;&amp;ocy;&amp;zcy;&amp;ncy;&amp;acy;&amp;vcy;&amp;scy;&amp;tcy;&amp;vcy;..."/>
          <p:cNvSpPr>
            <a:spLocks noChangeAspect="1" noChangeArrowheads="1"/>
          </p:cNvSpPr>
          <p:nvPr/>
        </p:nvSpPr>
        <p:spPr bwMode="auto">
          <a:xfrm>
            <a:off x="773113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3" name="AutoShape 12" descr="https://image.slidesharecdn.com/random-170420102824/95/-4-638.jpg?cb=1492684165"/>
          <p:cNvSpPr>
            <a:spLocks noChangeAspect="1" noChangeArrowheads="1"/>
          </p:cNvSpPr>
          <p:nvPr/>
        </p:nvSpPr>
        <p:spPr bwMode="auto">
          <a:xfrm>
            <a:off x="925513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4" name="AutoShape 14" descr="https://image.slidesharecdn.com/random-170420102824/95/-4-638.jpg?cb=1492684165"/>
          <p:cNvSpPr>
            <a:spLocks noChangeAspect="1" noChangeArrowheads="1"/>
          </p:cNvSpPr>
          <p:nvPr/>
        </p:nvSpPr>
        <p:spPr bwMode="auto">
          <a:xfrm>
            <a:off x="1077913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1434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2"/>
          <a:stretch>
            <a:fillRect/>
          </a:stretch>
        </p:blipFill>
        <p:spPr bwMode="auto">
          <a:xfrm>
            <a:off x="31750" y="5810250"/>
            <a:ext cx="89804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AutoShape 17" descr="&amp;Acy;&amp;kcy;&amp;tcy;&amp;ucy;&amp;acy;&amp;lcy;&amp;softcy;&amp;ncy;&amp;iukcy;&amp;scy;&amp;tcy;&amp;softcy; &amp;pcy;&amp;rcy;&amp;ocy;&amp;bcy;&amp;lcy;&amp;iecy;&amp;mcy;&amp;icy;&#10;&amp;Ncy;&amp;iecy;&amp;ocy;&amp;bcy;&amp;khcy;&amp;iukcy;&amp;dcy;&amp;ncy;&amp;iukcy;&amp;scy;&amp;tcy;&amp;softcy;&#10;&amp;pcy;&amp;iukcy;&amp;dcy;&amp;vcy;&amp;icy;&amp;shchcy;&amp;iecy;&amp;ncy;&amp;ncy;&amp;yacy;&#10;&amp;iukcy;&amp;ncy;&amp;tcy;&amp;iecy;&amp;rcy;&amp;iecy;&amp;scy;&amp;ucy; &amp;dcy;&amp;ocy;&#10;&amp;vcy;&amp;icy;&amp;vcy;&amp;chcy;&amp;iecy;&amp;ncy;&amp;ncy;&amp;yacy;&#10;&amp;iukcy;&amp;scy;&amp;tcy;&amp;ocy;&amp;rcy;&amp;iukcy;&amp;yicy; &amp;tcy;&amp;acy;&#10;&amp;pcy;&amp;rcy;&amp;acy;&amp;vcy;&amp;ocy;&amp;zcy;&amp;ncy;&amp;acy;&amp;vcy;&amp;scy;&amp;tcy;&amp;vcy;&amp;acy;&#10;&amp;Rcy;&amp;ocy;&amp;zcy;&amp;shcy;&amp;icy;&amp;rcy;&amp;iecy;&amp;ncy;&amp;ncy;&amp;yacy;&#10;&amp;iukcy;&amp;ncy;&amp;tcy;&amp;iecy;&amp;lcy;&amp;iecy;&amp;kcy;&amp;tcy;&amp;ucy;&amp;acy;&amp;lcy;&amp;softcy;&amp;ncy;&amp;icy;&amp;khcy;&#10;&amp;mcy;&amp;ocy;&amp;zhcy;..."/>
          <p:cNvSpPr>
            <a:spLocks noChangeAspect="1" noChangeArrowheads="1"/>
          </p:cNvSpPr>
          <p:nvPr/>
        </p:nvSpPr>
        <p:spPr bwMode="auto">
          <a:xfrm>
            <a:off x="1230313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7" name="Прямоугольник 1"/>
          <p:cNvSpPr>
            <a:spLocks noChangeArrowheads="1"/>
          </p:cNvSpPr>
          <p:nvPr/>
        </p:nvSpPr>
        <p:spPr bwMode="auto">
          <a:xfrm>
            <a:off x="130175" y="138113"/>
            <a:ext cx="88487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uk-UA" altLang="ru-RU" sz="3200" b="1" u="sng">
                <a:solidFill>
                  <a:srgbClr val="C00000"/>
                </a:solidFill>
                <a:cs typeface="Tahoma" pitchFamily="34" charset="0"/>
              </a:rPr>
              <a:t>Актуальність проблеми</a:t>
            </a:r>
            <a:endParaRPr lang="ru-RU" altLang="ru-RU" sz="3200" b="1" u="sng">
              <a:solidFill>
                <a:srgbClr val="C00000"/>
              </a:solidFill>
              <a:cs typeface="Tahoma" pitchFamily="34" charset="0"/>
            </a:endParaRPr>
          </a:p>
          <a:p>
            <a:pPr algn="r"/>
            <a:r>
              <a:rPr lang="ru-RU" altLang="ru-RU" b="1" i="1"/>
              <a:t>,,Той народ, який першим реалізує можливості </a:t>
            </a:r>
            <a:endParaRPr lang="en-US" altLang="ru-RU" b="1" i="1"/>
          </a:p>
          <a:p>
            <a:pPr algn="r"/>
            <a:r>
              <a:rPr lang="uk-UA" altLang="ru-RU" b="1" i="1"/>
              <a:t>ц</a:t>
            </a:r>
            <a:r>
              <a:rPr lang="ru-RU" altLang="ru-RU" b="1" i="1"/>
              <a:t>ифрових</a:t>
            </a:r>
            <a:r>
              <a:rPr lang="en-US" altLang="ru-RU" b="1" i="1"/>
              <a:t> </a:t>
            </a:r>
            <a:r>
              <a:rPr lang="ru-RU" altLang="ru-RU" b="1" i="1"/>
              <a:t>комунікацій і введе їх до навчальної </a:t>
            </a:r>
            <a:endParaRPr lang="en-US" altLang="ru-RU" b="1" i="1"/>
          </a:p>
          <a:p>
            <a:pPr algn="r"/>
            <a:r>
              <a:rPr lang="ru-RU" altLang="ru-RU" b="1" i="1"/>
              <a:t>методики, очолюватиме світовий освітній процес.</a:t>
            </a:r>
            <a:r>
              <a:rPr lang="en-US" altLang="ru-RU" b="1" i="1"/>
              <a:t>’’</a:t>
            </a:r>
            <a:r>
              <a:rPr lang="ru-RU" altLang="ru-RU" b="1" i="1"/>
              <a:t> </a:t>
            </a:r>
          </a:p>
          <a:p>
            <a:pPr algn="r"/>
            <a:r>
              <a:rPr lang="ru-RU" altLang="ru-RU" i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Гордон Драйден, американський педагог)</a:t>
            </a:r>
          </a:p>
          <a:p>
            <a:pPr algn="r"/>
            <a:endParaRPr lang="uk-UA" altLang="ru-RU" sz="2000" b="1" i="1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uk-UA" altLang="ru-RU" sz="2000" b="1" i="1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altLang="ru-RU" sz="2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Прямоугольник 1"/>
          <p:cNvSpPr>
            <a:spLocks noChangeArrowheads="1"/>
          </p:cNvSpPr>
          <p:nvPr/>
        </p:nvSpPr>
        <p:spPr bwMode="auto">
          <a:xfrm>
            <a:off x="206375" y="3933825"/>
            <a:ext cx="8696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3200" b="1" u="sng">
                <a:solidFill>
                  <a:srgbClr val="C00000"/>
                </a:solidFill>
              </a:rPr>
              <a:t>Мета :</a:t>
            </a:r>
            <a:r>
              <a:rPr lang="ru-RU" altLang="ru-RU" sz="3600" b="1" u="sng"/>
              <a:t> </a:t>
            </a:r>
          </a:p>
          <a:p>
            <a:pPr algn="ctr">
              <a:buFont typeface="Wingdings 2" pitchFamily="18" charset="2"/>
              <a:buNone/>
            </a:pPr>
            <a:r>
              <a:rPr lang="ru-RU" altLang="ru-RU" sz="2000"/>
              <a:t>застосування інформаційно-комунікаційних технологій як універсального інструментарію для ефективного супроводу усіх видів пізнавальної діяльності учнів  т</a:t>
            </a:r>
            <a:r>
              <a:rPr lang="uk-UA" altLang="ru-RU" sz="2000">
                <a:solidFill>
                  <a:schemeClr val="tx2"/>
                </a:solidFill>
                <a:latin typeface="Franklin Gothic Book" pitchFamily="34" charset="0"/>
              </a:rPr>
              <a:t>а формування ключових компетентностей </a:t>
            </a:r>
            <a:r>
              <a:rPr lang="ru-RU" altLang="ru-RU" sz="2000"/>
              <a:t>на уроках історії та правознавства  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461963" y="1728788"/>
            <a:ext cx="54784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Швидкий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розвиток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інноваційних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технологій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468313" y="2305050"/>
            <a:ext cx="626427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Розширення інтелектуальних можливостей учнів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50850" y="2881313"/>
            <a:ext cx="70739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Здатність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приймати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нестандартні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рішення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та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творчо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dirty="0" err="1">
                <a:solidFill>
                  <a:schemeClr val="tx1"/>
                </a:solidFill>
                <a:latin typeface="Tahoma" pitchFamily="34" charset="0"/>
              </a:rPr>
              <a:t>мислити</a:t>
            </a:r>
            <a:r>
              <a:rPr lang="ru-RU" altLang="ru-RU" dirty="0">
                <a:solidFill>
                  <a:schemeClr val="tx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450850" y="3505200"/>
            <a:ext cx="7721600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Необїідність</a:t>
            </a:r>
            <a:r>
              <a:rPr lang="uk-UA" dirty="0">
                <a:solidFill>
                  <a:schemeClr val="tx1"/>
                </a:solidFill>
              </a:rPr>
              <a:t> підвищення інтересу до вивчення історії та правознавства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03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8" descr="E:\право заг\Відкритий урок Василя Кириловича\Изображение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7"/>
          <a:stretch>
            <a:fillRect/>
          </a:stretch>
        </p:blipFill>
        <p:spPr bwMode="auto">
          <a:xfrm>
            <a:off x="0" y="33338"/>
            <a:ext cx="42846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9" descr="E:\право заг\Відкритий урок Василя Кириловича\Изображение 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249613"/>
            <a:ext cx="460851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10" descr="E:\право заг\Відкритий урок Василя Кириловича\Изображение 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338"/>
            <a:ext cx="48037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:\Users\admin\Desktop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-2814" r="7492" b="19910"/>
          <a:stretch>
            <a:fillRect/>
          </a:stretch>
        </p:blipFill>
        <p:spPr bwMode="auto">
          <a:xfrm>
            <a:off x="-82550" y="3357563"/>
            <a:ext cx="458311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967335"/>
            <a:ext cx="7416824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Я на  </a:t>
            </a:r>
            <a:r>
              <a:rPr lang="ru-RU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уроці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0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 descr="E:\День Соборності\IMG_7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b="32533"/>
          <a:stretch>
            <a:fillRect/>
          </a:stretch>
        </p:blipFill>
        <p:spPr bwMode="auto">
          <a:xfrm>
            <a:off x="4500563" y="115888"/>
            <a:ext cx="46513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Рисунок 3" descr="E:\День Соборності\IMG_7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3219450"/>
            <a:ext cx="45053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4" descr="E:\День Соборності\IMG_7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5" descr="E:\День Соборності\IMG_75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82" b="77600"/>
          <a:stretch>
            <a:fillRect/>
          </a:stretch>
        </p:blipFill>
        <p:spPr bwMode="auto">
          <a:xfrm>
            <a:off x="0" y="92075"/>
            <a:ext cx="45005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"/>
          <p:cNvSpPr txBox="1">
            <a:spLocks noChangeArrowheads="1"/>
          </p:cNvSpPr>
          <p:nvPr/>
        </p:nvSpPr>
        <p:spPr bwMode="auto">
          <a:xfrm>
            <a:off x="2916238" y="3933825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757785"/>
            <a:ext cx="6542176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Урок   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Соборності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08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-0-02-05-2140aaff38a00ec6f7fa8724d9fcd1b9c978373b9e5363c5af601560b666d20b-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6434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image-0-02-05-2c10eb9b7d10ddb3255110d43d6f0b4384c34f414268cf8a6737e357db27f5ef-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417888"/>
            <a:ext cx="44275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image-0-02-05-ee1579c1a9925f24158438859ac4361f21002a77412c716595ca0edffa7e35a1-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5888"/>
            <a:ext cx="450056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image-0-02-05-dfbf3ec81466a3b8b00eb232ec961c92c13401db271c7b2531d2399cda990015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3184525"/>
            <a:ext cx="47164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2" descr="D:\робочі папки\право\10 кл. право  уроки\Новая папка\Уроки\Урок 18 Судебная система Украины\Иллюстрации\генпрокуратур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92088"/>
            <a:ext cx="192246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Прямоугольник 1"/>
          <p:cNvSpPr>
            <a:spLocks noChangeArrowheads="1"/>
          </p:cNvSpPr>
          <p:nvPr/>
        </p:nvSpPr>
        <p:spPr bwMode="auto">
          <a:xfrm>
            <a:off x="34925" y="2781300"/>
            <a:ext cx="8856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 </a:t>
            </a:r>
            <a:r>
              <a:rPr lang="uk-UA" b="1" u="sng">
                <a:solidFill>
                  <a:schemeClr val="bg1"/>
                </a:solidFill>
              </a:rPr>
              <a:t>12 грудня  2018р</a:t>
            </a:r>
            <a:r>
              <a:rPr lang="uk-UA" b="1">
                <a:solidFill>
                  <a:schemeClr val="bg1"/>
                </a:solidFill>
              </a:rPr>
              <a:t>. в рамках Всеукраїнського тижня права проведено правовий турнір між командами 9 кл.:</a:t>
            </a:r>
          </a:p>
          <a:p>
            <a:pPr algn="ctr"/>
            <a:r>
              <a:rPr lang="ru-RU" b="1">
                <a:solidFill>
                  <a:srgbClr val="FFFF00"/>
                </a:solidFill>
              </a:rPr>
              <a:t>Діти Конституції</a:t>
            </a:r>
            <a:r>
              <a:rPr lang="uk-UA" b="1">
                <a:solidFill>
                  <a:srgbClr val="00B0F0"/>
                </a:solidFill>
              </a:rPr>
              <a:t>,  </a:t>
            </a:r>
            <a:r>
              <a:rPr lang="ru-RU" b="1">
                <a:solidFill>
                  <a:srgbClr val="C00000"/>
                </a:solidFill>
              </a:rPr>
              <a:t>Внуки Феміди</a:t>
            </a:r>
            <a:r>
              <a:rPr lang="uk-UA" b="1">
                <a:solidFill>
                  <a:srgbClr val="0070C0"/>
                </a:solidFill>
              </a:rPr>
              <a:t>,  </a:t>
            </a:r>
            <a:r>
              <a:rPr lang="ru-RU" b="1">
                <a:solidFill>
                  <a:srgbClr val="0070C0"/>
                </a:solidFill>
              </a:rPr>
              <a:t>Праволюби</a:t>
            </a:r>
            <a:endParaRPr lang="uk-UA" b="1">
              <a:solidFill>
                <a:srgbClr val="0070C0"/>
              </a:solidFill>
            </a:endParaRPr>
          </a:p>
          <a:p>
            <a:pPr algn="ctr"/>
            <a:r>
              <a:rPr lang="uk-UA" b="1">
                <a:solidFill>
                  <a:schemeClr val="bg1"/>
                </a:solidFill>
              </a:rPr>
              <a:t> на тему: </a:t>
            </a:r>
            <a:r>
              <a:rPr lang="ru-RU" b="1">
                <a:solidFill>
                  <a:schemeClr val="bg1"/>
                </a:solidFill>
              </a:rPr>
              <a:t>“ ПРАВО І ЗАКОН.”</a:t>
            </a:r>
          </a:p>
        </p:txBody>
      </p:sp>
    </p:spTree>
    <p:extLst>
      <p:ext uri="{BB962C8B-B14F-4D97-AF65-F5344CB8AC3E}">
        <p14:creationId xmlns:p14="http://schemas.microsoft.com/office/powerpoint/2010/main" val="26152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3733800" y="1557338"/>
            <a:ext cx="5327650" cy="790575"/>
          </a:xfrm>
          <a:prstGeom prst="plaque">
            <a:avLst>
              <a:gd name="adj" fmla="val 16667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sz="2400" b="1">
                <a:latin typeface="Arial" charset="0"/>
              </a:rPr>
              <a:t>Створювати </a:t>
            </a:r>
          </a:p>
          <a:p>
            <a:pPr algn="ctr"/>
            <a:r>
              <a:rPr lang="uk-UA" altLang="ru-RU">
                <a:latin typeface="Arial" charset="0"/>
              </a:rPr>
              <a:t> (документи, таблиці, діаграми, презентації)</a:t>
            </a:r>
            <a:endParaRPr lang="ru-RU" altLang="ru-RU">
              <a:latin typeface="Arial" charset="0"/>
            </a:endParaRPr>
          </a:p>
        </p:txBody>
      </p:sp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4029075" y="3429000"/>
            <a:ext cx="4968875" cy="790575"/>
          </a:xfrm>
          <a:prstGeom prst="plaque">
            <a:avLst>
              <a:gd name="adj" fmla="val 16667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sz="2400" b="1">
                <a:latin typeface="Arial" charset="0"/>
              </a:rPr>
              <a:t>Здійснювати</a:t>
            </a:r>
          </a:p>
          <a:p>
            <a:pPr algn="ctr"/>
            <a:r>
              <a:rPr lang="uk-UA" altLang="ru-RU">
                <a:latin typeface="Arial" charset="0"/>
              </a:rPr>
              <a:t> (анкетування,тестування, пошук інформації)</a:t>
            </a:r>
            <a:endParaRPr lang="ru-RU" altLang="ru-RU">
              <a:latin typeface="Arial" charset="0"/>
            </a:endParaRP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0" y="4441825"/>
            <a:ext cx="5113338" cy="790575"/>
          </a:xfrm>
          <a:prstGeom prst="plaque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sz="2400" b="1">
                <a:latin typeface="Arial" charset="0"/>
              </a:rPr>
              <a:t>Розробляти</a:t>
            </a:r>
          </a:p>
          <a:p>
            <a:pPr algn="ctr"/>
            <a:r>
              <a:rPr lang="uk-UA" altLang="ru-RU">
                <a:latin typeface="Arial" charset="0"/>
              </a:rPr>
              <a:t>(електронні уроки, демонстраційний матеріал)</a:t>
            </a:r>
            <a:endParaRPr lang="ru-RU" altLang="ru-RU">
              <a:latin typeface="Arial" charset="0"/>
            </a:endParaRP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3444875" y="5768975"/>
            <a:ext cx="5616575" cy="790575"/>
          </a:xfrm>
          <a:prstGeom prst="plaque">
            <a:avLst>
              <a:gd name="adj" fmla="val 16667"/>
            </a:avLst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ru-RU" sz="2400" b="1">
                <a:latin typeface="Arial" charset="0"/>
              </a:rPr>
              <a:t>Поєднувати </a:t>
            </a:r>
          </a:p>
          <a:p>
            <a:pPr algn="ctr"/>
            <a:r>
              <a:rPr lang="uk-UA" altLang="ru-RU">
                <a:latin typeface="Arial" charset="0"/>
              </a:rPr>
              <a:t>(електронні підручники, демонстраційні матеріали)</a:t>
            </a:r>
            <a:endParaRPr lang="ru-RU" altLang="ru-RU">
              <a:latin typeface="Arial" charset="0"/>
            </a:endParaRPr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144463" y="2492375"/>
            <a:ext cx="4822825" cy="790575"/>
          </a:xfrm>
          <a:prstGeom prst="plaque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uk-UA" altLang="ru-RU" sz="2400" b="1"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altLang="ru-RU" sz="2400" b="1">
                <a:latin typeface="Arial" charset="0"/>
              </a:rPr>
              <a:t>Використовувати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altLang="ru-RU">
                <a:latin typeface="Arial" charset="0"/>
              </a:rPr>
              <a:t>(Інтернет-технології, локальні мережі)</a:t>
            </a:r>
          </a:p>
          <a:p>
            <a:pPr algn="ctr"/>
            <a:endParaRPr lang="ru-RU" altLang="ru-RU">
              <a:latin typeface="Arial" charset="0"/>
            </a:endParaRPr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250825" y="106363"/>
            <a:ext cx="8713788" cy="1306512"/>
          </a:xfrm>
          <a:prstGeom prst="ribbon">
            <a:avLst>
              <a:gd name="adj1" fmla="val 15028"/>
              <a:gd name="adj2" fmla="val 75000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800" b="1">
                <a:solidFill>
                  <a:schemeClr val="tx2"/>
                </a:solidFill>
                <a:latin typeface="Franklin Gothic Book" pitchFamily="34" charset="0"/>
              </a:rPr>
              <a:t>У своїй практиці  </a:t>
            </a:r>
            <a:r>
              <a:rPr lang="uk-UA" altLang="ru-RU" sz="2800" b="1">
                <a:solidFill>
                  <a:schemeClr val="tx2"/>
                </a:solidFill>
                <a:latin typeface="Franklin Gothic Book" pitchFamily="34" charset="0"/>
              </a:rPr>
              <a:t>і</a:t>
            </a:r>
            <a:r>
              <a:rPr lang="ru-RU" altLang="ru-RU" sz="2800" b="1">
                <a:solidFill>
                  <a:schemeClr val="tx2"/>
                </a:solidFill>
                <a:latin typeface="Franklin Gothic Book" pitchFamily="34" charset="0"/>
              </a:rPr>
              <a:t>нформаційні технології </a:t>
            </a:r>
          </a:p>
          <a:p>
            <a:pPr algn="ctr"/>
            <a:r>
              <a:rPr lang="uk-UA" altLang="ru-RU" sz="2800" b="1">
                <a:solidFill>
                  <a:schemeClr val="tx2"/>
                </a:solidFill>
                <a:latin typeface="Franklin Gothic Book" pitchFamily="34" charset="0"/>
              </a:rPr>
              <a:t>використовую в наступних варіантах</a:t>
            </a:r>
            <a:r>
              <a:rPr lang="uk-UA" altLang="ru-RU" sz="3200" b="1">
                <a:solidFill>
                  <a:schemeClr val="tx2"/>
                </a:solidFill>
                <a:latin typeface="Franklin Gothic Book" pitchFamily="34" charset="0"/>
              </a:rPr>
              <a:t>:</a:t>
            </a:r>
            <a:endParaRPr lang="ru-RU" altLang="ru-RU" sz="3200" b="1">
              <a:latin typeface="Arial" charset="0"/>
            </a:endParaRPr>
          </a:p>
        </p:txBody>
      </p:sp>
      <p:pic>
        <p:nvPicPr>
          <p:cNvPr id="45064" name="Picture 2" descr="D:\записать на диски\картинки\мои анимашки\техніка\8b720a9167cd12033f7856d8e0bcf3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400"/>
            <a:ext cx="24114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916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сканирование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291">
            <a:off x="79375" y="1673225"/>
            <a:ext cx="19843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1" descr="сканирование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628">
            <a:off x="74613" y="3048000"/>
            <a:ext cx="18954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0" descr="сканирование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434">
            <a:off x="122238" y="4271963"/>
            <a:ext cx="18986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AutoShape 22"/>
          <p:cNvSpPr>
            <a:spLocks noChangeArrowheads="1"/>
          </p:cNvSpPr>
          <p:nvPr/>
        </p:nvSpPr>
        <p:spPr bwMode="auto">
          <a:xfrm>
            <a:off x="6089650" y="4773613"/>
            <a:ext cx="3163888" cy="1428750"/>
          </a:xfrm>
          <a:prstGeom prst="irregularSeal2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altLang="ru-RU" sz="2400" b="1">
                <a:latin typeface="Times New Roman" pitchFamily="18" charset="0"/>
              </a:rPr>
              <a:t>Лівінський</a:t>
            </a:r>
          </a:p>
          <a:p>
            <a:r>
              <a:rPr lang="uk-UA" altLang="ru-RU" sz="2400" b="1">
                <a:latin typeface="Times New Roman" pitchFamily="18" charset="0"/>
              </a:rPr>
              <a:t> Ярослав</a:t>
            </a:r>
          </a:p>
          <a:p>
            <a:r>
              <a:rPr lang="uk-UA" altLang="ru-RU" b="1">
                <a:latin typeface="Times New Roman" pitchFamily="18" charset="0"/>
              </a:rPr>
              <a:t>(історія)</a:t>
            </a:r>
            <a:endParaRPr lang="ru-RU" altLang="ru-RU" b="1">
              <a:latin typeface="Times New Roman" pitchFamily="18" charset="0"/>
            </a:endParaRPr>
          </a:p>
        </p:txBody>
      </p:sp>
      <p:sp>
        <p:nvSpPr>
          <p:cNvPr id="46086" name="AutoShape 11"/>
          <p:cNvSpPr>
            <a:spLocks noChangeArrowheads="1"/>
          </p:cNvSpPr>
          <p:nvPr/>
        </p:nvSpPr>
        <p:spPr bwMode="auto">
          <a:xfrm>
            <a:off x="250825" y="214313"/>
            <a:ext cx="8713788" cy="785812"/>
          </a:xfrm>
          <a:prstGeom prst="ellipseRibbon2">
            <a:avLst>
              <a:gd name="adj1" fmla="val 22514"/>
              <a:gd name="adj2" fmla="val 70546"/>
              <a:gd name="adj3" fmla="val 10579"/>
            </a:avLst>
          </a:pr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6087" name="WordArt 8"/>
          <p:cNvSpPr>
            <a:spLocks noChangeArrowheads="1" noChangeShapeType="1" noTextEdit="1"/>
          </p:cNvSpPr>
          <p:nvPr/>
        </p:nvSpPr>
        <p:spPr bwMode="auto">
          <a:xfrm>
            <a:off x="1928813" y="357188"/>
            <a:ext cx="525621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Arial"/>
                <a:cs typeface="Arial"/>
              </a:rPr>
              <a:t>Наші досягнення</a:t>
            </a:r>
          </a:p>
        </p:txBody>
      </p:sp>
      <p:sp>
        <p:nvSpPr>
          <p:cNvPr id="46088" name="WordArt 14"/>
          <p:cNvSpPr>
            <a:spLocks noChangeArrowheads="1" noChangeShapeType="1" noTextEdit="1"/>
          </p:cNvSpPr>
          <p:nvPr/>
        </p:nvSpPr>
        <p:spPr bwMode="auto">
          <a:xfrm>
            <a:off x="849313" y="788988"/>
            <a:ext cx="8135937" cy="1000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Impact"/>
              </a:rPr>
              <a:t> ІІ етап Всеукраїнської олімпіади з правознавства </a:t>
            </a:r>
          </a:p>
        </p:txBody>
      </p:sp>
      <p:pic>
        <p:nvPicPr>
          <p:cNvPr id="46089" name="Picture 9" descr="SMIL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36513"/>
            <a:ext cx="8651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9" descr="SMIL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71500"/>
            <a:ext cx="86518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28" descr="d02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194468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29" descr="d02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194468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92179" y="6114056"/>
            <a:ext cx="128588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2015 р.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21930" y="3421366"/>
            <a:ext cx="128588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2016 р.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844487" y="3419570"/>
            <a:ext cx="1148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2017 р.</a:t>
            </a:r>
            <a:endParaRPr lang="ru-RU" sz="2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18593" y="1683700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ІІІ місце</a:t>
            </a:r>
            <a:endParaRPr lang="ru-RU" sz="2800" dirty="0"/>
          </a:p>
        </p:txBody>
      </p:sp>
      <p:pic>
        <p:nvPicPr>
          <p:cNvPr id="46097" name="Рисунок 4" descr="G:\картинки\dea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214938"/>
            <a:ext cx="16573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321835" y="6301327"/>
            <a:ext cx="128588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2015 р.</a:t>
            </a:r>
            <a:endParaRPr lang="ru-RU" sz="2800" dirty="0"/>
          </a:p>
        </p:txBody>
      </p:sp>
      <p:sp>
        <p:nvSpPr>
          <p:cNvPr id="46099" name="AutoShape 22"/>
          <p:cNvSpPr>
            <a:spLocks noChangeArrowheads="1"/>
          </p:cNvSpPr>
          <p:nvPr/>
        </p:nvSpPr>
        <p:spPr bwMode="auto">
          <a:xfrm>
            <a:off x="2198688" y="4979988"/>
            <a:ext cx="3163887" cy="1428750"/>
          </a:xfrm>
          <a:prstGeom prst="irregularSeal2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ru-RU" sz="2400" b="1" u="sng">
                <a:latin typeface="Times New Roman" pitchFamily="18" charset="0"/>
              </a:rPr>
              <a:t>Авраменко </a:t>
            </a:r>
          </a:p>
          <a:p>
            <a:r>
              <a:rPr lang="ru-RU" altLang="ru-RU" sz="2400" b="1" u="sng">
                <a:latin typeface="Times New Roman" pitchFamily="18" charset="0"/>
              </a:rPr>
              <a:t>Наталя </a:t>
            </a:r>
            <a:endParaRPr lang="ru-RU" altLang="ru-RU" sz="2400" b="1">
              <a:latin typeface="Times New Roman" pitchFamily="18" charset="0"/>
            </a:endParaRPr>
          </a:p>
        </p:txBody>
      </p:sp>
      <p:sp>
        <p:nvSpPr>
          <p:cNvPr id="46100" name="AutoShape 22"/>
          <p:cNvSpPr>
            <a:spLocks noChangeArrowheads="1"/>
          </p:cNvSpPr>
          <p:nvPr/>
        </p:nvSpPr>
        <p:spPr bwMode="auto">
          <a:xfrm>
            <a:off x="1836738" y="1992313"/>
            <a:ext cx="3163887" cy="1428750"/>
          </a:xfrm>
          <a:prstGeom prst="irregularSeal2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altLang="ru-RU" sz="2400" b="1" u="sng">
                <a:latin typeface="Times New Roman" pitchFamily="18" charset="0"/>
              </a:rPr>
              <a:t>Круп'яник </a:t>
            </a:r>
          </a:p>
          <a:p>
            <a:r>
              <a:rPr lang="ru-RU" altLang="ru-RU" sz="2400" b="1" u="sng">
                <a:latin typeface="Times New Roman" pitchFamily="18" charset="0"/>
              </a:rPr>
              <a:t>Аліна </a:t>
            </a:r>
          </a:p>
        </p:txBody>
      </p:sp>
      <p:sp>
        <p:nvSpPr>
          <p:cNvPr id="46101" name="AutoShape 22"/>
          <p:cNvSpPr>
            <a:spLocks noChangeArrowheads="1"/>
          </p:cNvSpPr>
          <p:nvPr/>
        </p:nvSpPr>
        <p:spPr bwMode="auto">
          <a:xfrm>
            <a:off x="6286500" y="2057400"/>
            <a:ext cx="2857500" cy="1428750"/>
          </a:xfrm>
          <a:prstGeom prst="irregularSeal2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altLang="ru-RU" sz="2400" b="1">
              <a:latin typeface="Times New Roman" pitchFamily="18" charset="0"/>
            </a:endParaRPr>
          </a:p>
          <a:p>
            <a:r>
              <a:rPr lang="uk-UA" altLang="ru-RU" sz="2400" b="1" u="sng">
                <a:latin typeface="Times New Roman" pitchFamily="18" charset="0"/>
              </a:rPr>
              <a:t>Кульчицький </a:t>
            </a:r>
          </a:p>
          <a:p>
            <a:r>
              <a:rPr lang="uk-UA" altLang="ru-RU" sz="2400" b="1" u="sng">
                <a:latin typeface="Times New Roman" pitchFamily="18" charset="0"/>
              </a:rPr>
              <a:t>Сергій</a:t>
            </a:r>
          </a:p>
          <a:p>
            <a:endParaRPr lang="ru-RU" altLang="ru-RU" sz="2400" b="1">
              <a:latin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85038" y="4344194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ІІ місце</a:t>
            </a:r>
            <a:endParaRPr lang="ru-RU" sz="28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954987" y="4485211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ІІІ місце</a:t>
            </a:r>
            <a:endParaRPr lang="ru-RU" sz="28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940082" y="1527503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ІІ місце</a:t>
            </a:r>
            <a:endParaRPr lang="ru-RU" sz="2800" dirty="0"/>
          </a:p>
        </p:txBody>
      </p:sp>
      <p:pic>
        <p:nvPicPr>
          <p:cNvPr id="46105" name="Picture 11" descr="сканирование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628">
            <a:off x="4546600" y="2520950"/>
            <a:ext cx="18954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607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сканирование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434">
            <a:off x="-60325" y="66675"/>
            <a:ext cx="18986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AutoShape 11"/>
          <p:cNvSpPr>
            <a:spLocks noChangeArrowheads="1"/>
          </p:cNvSpPr>
          <p:nvPr/>
        </p:nvSpPr>
        <p:spPr bwMode="auto">
          <a:xfrm>
            <a:off x="250825" y="214313"/>
            <a:ext cx="8713788" cy="785812"/>
          </a:xfrm>
          <a:prstGeom prst="ellipseRibbon2">
            <a:avLst>
              <a:gd name="adj1" fmla="val 22514"/>
              <a:gd name="adj2" fmla="val 70546"/>
              <a:gd name="adj3" fmla="val 10579"/>
            </a:avLst>
          </a:pr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7108" name="WordArt 8"/>
          <p:cNvSpPr>
            <a:spLocks noChangeArrowheads="1" noChangeShapeType="1" noTextEdit="1"/>
          </p:cNvSpPr>
          <p:nvPr/>
        </p:nvSpPr>
        <p:spPr bwMode="auto">
          <a:xfrm>
            <a:off x="1928813" y="357188"/>
            <a:ext cx="525621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Arial"/>
                <a:cs typeface="Arial"/>
              </a:rPr>
              <a:t>Наші досягнення</a:t>
            </a:r>
          </a:p>
        </p:txBody>
      </p:sp>
      <p:sp>
        <p:nvSpPr>
          <p:cNvPr id="47109" name="WordArt 15"/>
          <p:cNvSpPr>
            <a:spLocks noChangeArrowheads="1" noChangeShapeType="1" noTextEdit="1"/>
          </p:cNvSpPr>
          <p:nvPr/>
        </p:nvSpPr>
        <p:spPr bwMode="auto">
          <a:xfrm>
            <a:off x="714375" y="1000125"/>
            <a:ext cx="7959725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Impact"/>
              </a:rPr>
              <a:t>Конкурс на кращу організацію правової освіти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57620" y="6259747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2015 р.</a:t>
            </a:r>
            <a:endParaRPr lang="ru-RU" sz="2800" dirty="0"/>
          </a:p>
        </p:txBody>
      </p:sp>
      <p:sp>
        <p:nvSpPr>
          <p:cNvPr id="47111" name="Прямоугольник 5"/>
          <p:cNvSpPr>
            <a:spLocks noChangeArrowheads="1"/>
          </p:cNvSpPr>
          <p:nvPr/>
        </p:nvSpPr>
        <p:spPr bwMode="auto">
          <a:xfrm>
            <a:off x="250825" y="5334000"/>
            <a:ext cx="8942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/>
              <a:t>Спеціальним дипломами відзначили найяскравіші виступи команд у кількох номінаціях: за "Найцікавіше представлення команди" -учнів Тернопільської ЗОШ №28,</a:t>
            </a:r>
            <a:r>
              <a:rPr lang="uk-UA" altLang="ru-RU" b="1"/>
              <a:t>(кер. Мацієвський В.К.) </a:t>
            </a:r>
            <a:endParaRPr lang="ru-RU" altLang="ru-RU"/>
          </a:p>
        </p:txBody>
      </p:sp>
      <p:sp>
        <p:nvSpPr>
          <p:cNvPr id="47112" name="Прямоугольник 6"/>
          <p:cNvSpPr>
            <a:spLocks noChangeArrowheads="1"/>
          </p:cNvSpPr>
          <p:nvPr/>
        </p:nvSpPr>
        <p:spPr bwMode="auto">
          <a:xfrm>
            <a:off x="1912938" y="1587500"/>
            <a:ext cx="703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/>
              <a:t>«</a:t>
            </a:r>
            <a:r>
              <a:rPr lang="ru-RU" altLang="ru-RU" sz="2800" b="1"/>
              <a:t>Цікавий світ правознавства</a:t>
            </a:r>
            <a:r>
              <a:rPr lang="ru-RU" altLang="ru-RU" b="1"/>
              <a:t>»</a:t>
            </a:r>
          </a:p>
        </p:txBody>
      </p:sp>
      <p:pic>
        <p:nvPicPr>
          <p:cNvPr id="47113" name="Picture 9" descr="&amp;Tcy;&amp;iecy;&amp;rcy;&amp;ncy;&amp;ocy;&amp;pcy;&amp;iukcy;&amp;lcy;&amp;softcy;&amp;scy;&amp;softcy;&amp;kcy;&amp;iukcy; &amp;shcy;&amp;kcy;&amp;ocy;&amp;lcy;&amp;yacy;&amp;rcy;&amp;iukcy; &amp;pcy;&amp;ocy;&amp;rcy;&amp;icy;&amp;ncy;&amp;ucy;&amp;lcy;&amp;icy; &amp;ucy; «&amp;TScy;&amp;iukcy;&amp;kcy;&amp;acy;&amp;vcy;&amp;icy;&amp;jcy; &amp;scy;&amp;vcy;&amp;iukcy;&amp;tcy; &amp;pcy;&amp;rcy;&amp;acy;&amp;vcy;&amp;ocy;&amp;zcy;&amp;ncy;&amp;acy;&amp;vcy;&amp;scy;&amp;tcy;&amp;vcy;&amp;acy;»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1" b="47054"/>
          <a:stretch>
            <a:fillRect/>
          </a:stretch>
        </p:blipFill>
        <p:spPr bwMode="auto">
          <a:xfrm>
            <a:off x="409575" y="2422525"/>
            <a:ext cx="34480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1" descr="http://school28.te.ua/images/news2016/fo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039938"/>
            <a:ext cx="46799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27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1"/>
          <p:cNvSpPr>
            <a:spLocks noChangeArrowheads="1"/>
          </p:cNvSpPr>
          <p:nvPr/>
        </p:nvSpPr>
        <p:spPr bwMode="auto">
          <a:xfrm>
            <a:off x="250825" y="214313"/>
            <a:ext cx="8713788" cy="785812"/>
          </a:xfrm>
          <a:prstGeom prst="ellipseRibbon2">
            <a:avLst>
              <a:gd name="adj1" fmla="val 22514"/>
              <a:gd name="adj2" fmla="val 70546"/>
              <a:gd name="adj3" fmla="val 10579"/>
            </a:avLst>
          </a:pr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8131" name="WordArt 8"/>
          <p:cNvSpPr>
            <a:spLocks noChangeArrowheads="1" noChangeShapeType="1" noTextEdit="1"/>
          </p:cNvSpPr>
          <p:nvPr/>
        </p:nvSpPr>
        <p:spPr bwMode="auto">
          <a:xfrm>
            <a:off x="1928813" y="357188"/>
            <a:ext cx="525621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Arial"/>
                <a:cs typeface="Arial"/>
              </a:rPr>
              <a:t>Наші досягнення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07904" y="6212344"/>
            <a:ext cx="1351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2016 р.</a:t>
            </a:r>
            <a:endParaRPr lang="ru-RU" sz="3200" dirty="0"/>
          </a:p>
        </p:txBody>
      </p:sp>
      <p:pic>
        <p:nvPicPr>
          <p:cNvPr id="48133" name="Picture 2" descr="tVZvbokG-r4_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00125"/>
            <a:ext cx="39497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" descr="hhhhhhhh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008063"/>
            <a:ext cx="43481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4"/>
          <p:cNvSpPr>
            <a:spLocks noChangeArrowheads="1"/>
          </p:cNvSpPr>
          <p:nvPr/>
        </p:nvSpPr>
        <p:spPr bwMode="auto">
          <a:xfrm>
            <a:off x="76200" y="339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uk-UA" altLang="ru-RU" sz="1200" b="1" u="sng">
                <a:cs typeface="Times New Roman" pitchFamily="18" charset="0"/>
              </a:rPr>
              <a:t>     </a:t>
            </a:r>
            <a:endParaRPr lang="uk-UA" altLang="ru-RU"/>
          </a:p>
        </p:txBody>
      </p:sp>
      <p:sp>
        <p:nvSpPr>
          <p:cNvPr id="48136" name="Прямоугольник 1"/>
          <p:cNvSpPr>
            <a:spLocks noChangeArrowheads="1"/>
          </p:cNvSpPr>
          <p:nvPr/>
        </p:nvSpPr>
        <p:spPr bwMode="auto">
          <a:xfrm>
            <a:off x="163513" y="4581525"/>
            <a:ext cx="888841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ru-RU" sz="2000"/>
              <a:t>10-ий  ювілейний Всеукраїнський форум із правознавства ,,Формула успіху правової держави очима дітей”. Учні 10-А класу </a:t>
            </a:r>
            <a:r>
              <a:rPr lang="uk-UA" altLang="ru-RU" sz="2000" u="sng"/>
              <a:t>Лівінський Ярослав і Авраменко Наталія під керівництвом Мацієвсього Василя Кириловича.</a:t>
            </a:r>
            <a:r>
              <a:rPr lang="uk-UA" altLang="ru-RU" sz="2000"/>
              <a:t> </a:t>
            </a:r>
            <a:r>
              <a:rPr lang="ru-RU" altLang="ru-RU" sz="2000"/>
              <a:t>Вони захищали проект на тему </a:t>
            </a:r>
            <a:r>
              <a:rPr lang="ru-RU" altLang="ru-RU" sz="2000" u="sng"/>
              <a:t>"</a:t>
            </a:r>
            <a:r>
              <a:rPr lang="uk-UA" altLang="ru-RU" sz="2000" u="sng"/>
              <a:t> Право нації на самовизначення, За що і чому я люблю Україну</a:t>
            </a:r>
            <a:r>
              <a:rPr lang="ru-RU" altLang="ru-RU" sz="2000" u="sng"/>
              <a:t>".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3072601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" descr="сканирование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291">
            <a:off x="6953250" y="258763"/>
            <a:ext cx="19843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1" descr="сканирование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628">
            <a:off x="-41275" y="53975"/>
            <a:ext cx="18954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AutoShape 11"/>
          <p:cNvSpPr>
            <a:spLocks noChangeArrowheads="1"/>
          </p:cNvSpPr>
          <p:nvPr/>
        </p:nvSpPr>
        <p:spPr bwMode="auto">
          <a:xfrm>
            <a:off x="250825" y="214313"/>
            <a:ext cx="8713788" cy="785812"/>
          </a:xfrm>
          <a:prstGeom prst="ellipseRibbon2">
            <a:avLst>
              <a:gd name="adj1" fmla="val 22514"/>
              <a:gd name="adj2" fmla="val 70546"/>
              <a:gd name="adj3" fmla="val 10579"/>
            </a:avLst>
          </a:prstGeom>
          <a:gradFill rotWithShape="1">
            <a:gsLst>
              <a:gs pos="0">
                <a:srgbClr val="005E76"/>
              </a:gs>
              <a:gs pos="50000">
                <a:srgbClr val="00CCFF"/>
              </a:gs>
              <a:gs pos="100000">
                <a:srgbClr val="005E76"/>
              </a:gs>
            </a:gsLst>
            <a:lin ang="5400000" scaled="1"/>
          </a:gradFill>
          <a:ln w="9525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9157" name="WordArt 8"/>
          <p:cNvSpPr>
            <a:spLocks noChangeArrowheads="1" noChangeShapeType="1" noTextEdit="1"/>
          </p:cNvSpPr>
          <p:nvPr/>
        </p:nvSpPr>
        <p:spPr bwMode="auto">
          <a:xfrm>
            <a:off x="1928813" y="357188"/>
            <a:ext cx="525621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latin typeface="Arial"/>
                <a:cs typeface="Arial"/>
              </a:rPr>
              <a:t>Наші досягнення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16193" y="6334780"/>
            <a:ext cx="128588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  <a:latin typeface="Impact"/>
              </a:rPr>
              <a:t>2017р.</a:t>
            </a:r>
            <a:endParaRPr lang="ru-RU" sz="2800" dirty="0"/>
          </a:p>
        </p:txBody>
      </p:sp>
      <p:pic>
        <p:nvPicPr>
          <p:cNvPr id="49159" name="Picture 8" descr="&amp;Tcy;&amp;iecy;&amp;rcy;&amp;ncy;&amp;ocy;&amp;pcy;&amp;iukcy;&amp;lcy;&amp;softcy;&amp;scy;&amp;softcy;&amp;kcy;&amp;iukcy; &amp;shcy;&amp;kcy;&amp;ocy;&amp;lcy;&amp;yacy;&amp;rcy;&amp;iukcy; &amp;pcy;&amp;ocy;&amp;rcy;&amp;icy;&amp;ncy;&amp;ucy;&amp;lcy;&amp;icy; &amp;ucy; «&amp;TScy;&amp;iukcy;&amp;kcy;&amp;acy;&amp;vcy;&amp;icy;&amp;jcy; &amp;scy;&amp;vcy;&amp;iukcy;&amp;tcy; &amp;pcy;&amp;rcy;&amp;acy;&amp;vcy;&amp;ocy;&amp;zcy;&amp;ncy;&amp;acy;&amp;vcy;&amp;scy;&amp;tcy;&amp;vcy;&amp;acy;»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1"/>
          <a:stretch>
            <a:fillRect/>
          </a:stretch>
        </p:blipFill>
        <p:spPr bwMode="auto">
          <a:xfrm>
            <a:off x="0" y="3330575"/>
            <a:ext cx="5372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2" descr="&amp;Bcy;&amp;rcy;&amp;iecy;&amp;jcy;&amp;ncy;-&amp;rcy;&amp;icy;&amp;ncy;&amp;gcy; «&amp;TScy;&amp;iukcy;&amp;kcy;&amp;acy;&amp;vcy;&amp;icy;&amp;jcy; &amp;scy;&amp;vcy;&amp;iukcy;&amp;tcy; &amp;pcy;&amp;rcy;&amp;acy;&amp;vcy;&amp;ocy;&amp;zcy;&amp;ncy;&amp;acy;&amp;vcy;&amp;scy;&amp;tcy;&amp;vcy;&amp;acy;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00125"/>
            <a:ext cx="46069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Прямоугольник 1"/>
          <p:cNvSpPr>
            <a:spLocks noChangeArrowheads="1"/>
          </p:cNvSpPr>
          <p:nvPr/>
        </p:nvSpPr>
        <p:spPr bwMode="auto">
          <a:xfrm>
            <a:off x="5372100" y="3249613"/>
            <a:ext cx="36258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ru-RU" sz="2000"/>
              <a:t>Участь у Задноукраїнському форумі ,,</a:t>
            </a:r>
            <a:r>
              <a:rPr lang="ru-RU" altLang="ru-RU" sz="2000"/>
              <a:t>Natus Vincere</a:t>
            </a:r>
            <a:r>
              <a:rPr lang="uk-UA" altLang="ru-RU" sz="2000"/>
              <a:t>” який відбувся у  приміщенні юридичного факультету Тернопільського національного економічного університету . Захищали проект на тему</a:t>
            </a:r>
            <a:r>
              <a:rPr lang="uk-UA" altLang="ru-RU" sz="2000" b="1" u="sng"/>
              <a:t>: "Влала – це управління чи сервіс”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40362828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/>
          <p:cNvSpPr>
            <a:spLocks noChangeArrowheads="1"/>
          </p:cNvSpPr>
          <p:nvPr/>
        </p:nvSpPr>
        <p:spPr bwMode="invGray">
          <a:xfrm rot="39573186">
            <a:off x="4777581" y="2458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invGray">
          <a:xfrm rot="35969022">
            <a:off x="3558381" y="2534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invGray">
          <a:xfrm rot="1410403">
            <a:off x="5289550" y="440848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invGray">
          <a:xfrm rot="8645879">
            <a:off x="2979738" y="4354513"/>
            <a:ext cx="863600" cy="450850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50182" name="Oval 9"/>
          <p:cNvSpPr>
            <a:spLocks noChangeArrowheads="1"/>
          </p:cNvSpPr>
          <p:nvPr/>
        </p:nvSpPr>
        <p:spPr bwMode="black">
          <a:xfrm>
            <a:off x="2692400" y="1817688"/>
            <a:ext cx="3743325" cy="37449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ru-RU">
              <a:latin typeface="Arial" charset="0"/>
            </a:endParaRPr>
          </a:p>
        </p:txBody>
      </p:sp>
      <p:grpSp>
        <p:nvGrpSpPr>
          <p:cNvPr id="50183" name="Group 10"/>
          <p:cNvGrpSpPr>
            <a:grpSpLocks/>
          </p:cNvGrpSpPr>
          <p:nvPr/>
        </p:nvGrpSpPr>
        <p:grpSpPr bwMode="auto">
          <a:xfrm>
            <a:off x="3365500" y="2035175"/>
            <a:ext cx="360363" cy="360363"/>
            <a:chOff x="1973" y="1706"/>
            <a:chExt cx="227" cy="227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50184" name="Group 13"/>
          <p:cNvGrpSpPr>
            <a:grpSpLocks/>
          </p:cNvGrpSpPr>
          <p:nvPr/>
        </p:nvGrpSpPr>
        <p:grpSpPr bwMode="auto">
          <a:xfrm>
            <a:off x="2825750" y="4718050"/>
            <a:ext cx="360363" cy="360363"/>
            <a:chOff x="1565" y="2659"/>
            <a:chExt cx="227" cy="227"/>
          </a:xfrm>
        </p:grpSpPr>
        <p:sp>
          <p:nvSpPr>
            <p:cNvPr id="75790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5791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50185" name="Group 19"/>
          <p:cNvGrpSpPr>
            <a:grpSpLocks/>
          </p:cNvGrpSpPr>
          <p:nvPr/>
        </p:nvGrpSpPr>
        <p:grpSpPr bwMode="auto">
          <a:xfrm>
            <a:off x="5278438" y="1855788"/>
            <a:ext cx="360362" cy="360362"/>
            <a:chOff x="3470" y="1706"/>
            <a:chExt cx="227" cy="227"/>
          </a:xfrm>
        </p:grpSpPr>
        <p:sp>
          <p:nvSpPr>
            <p:cNvPr id="75796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5797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50186" name="Group 22"/>
          <p:cNvGrpSpPr>
            <a:grpSpLocks/>
          </p:cNvGrpSpPr>
          <p:nvPr/>
        </p:nvGrpSpPr>
        <p:grpSpPr bwMode="auto">
          <a:xfrm>
            <a:off x="6076950" y="4654550"/>
            <a:ext cx="358775" cy="360363"/>
            <a:chOff x="3923" y="2659"/>
            <a:chExt cx="227" cy="227"/>
          </a:xfrm>
        </p:grpSpPr>
        <p:sp>
          <p:nvSpPr>
            <p:cNvPr id="75799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75804" name="Oval 28"/>
          <p:cNvSpPr>
            <a:spLocks noChangeArrowheads="1"/>
          </p:cNvSpPr>
          <p:nvPr/>
        </p:nvSpPr>
        <p:spPr bwMode="gray">
          <a:xfrm>
            <a:off x="3581400" y="2773363"/>
            <a:ext cx="1944688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805" name="Oval 29"/>
          <p:cNvSpPr>
            <a:spLocks noChangeArrowheads="1"/>
          </p:cNvSpPr>
          <p:nvPr/>
        </p:nvSpPr>
        <p:spPr bwMode="gray">
          <a:xfrm>
            <a:off x="3586163" y="27797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806" name="Oval 30"/>
          <p:cNvSpPr>
            <a:spLocks noChangeArrowheads="1"/>
          </p:cNvSpPr>
          <p:nvPr/>
        </p:nvSpPr>
        <p:spPr bwMode="gray">
          <a:xfrm>
            <a:off x="3708400" y="2900363"/>
            <a:ext cx="1690688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75807" name="Oval 31"/>
          <p:cNvSpPr>
            <a:spLocks noChangeArrowheads="1"/>
          </p:cNvSpPr>
          <p:nvPr/>
        </p:nvSpPr>
        <p:spPr bwMode="gray">
          <a:xfrm>
            <a:off x="3690938" y="3395663"/>
            <a:ext cx="1690687" cy="4810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50191" name="Group 44"/>
          <p:cNvGrpSpPr>
            <a:grpSpLocks/>
          </p:cNvGrpSpPr>
          <p:nvPr/>
        </p:nvGrpSpPr>
        <p:grpSpPr bwMode="auto">
          <a:xfrm>
            <a:off x="3792538" y="2984500"/>
            <a:ext cx="1522412" cy="1522413"/>
            <a:chOff x="2416" y="1878"/>
            <a:chExt cx="959" cy="959"/>
          </a:xfrm>
        </p:grpSpPr>
        <p:sp>
          <p:nvSpPr>
            <p:cNvPr id="50200" name="Oval 32"/>
            <p:cNvSpPr>
              <a:spLocks noChangeArrowheads="1"/>
            </p:cNvSpPr>
            <p:nvPr/>
          </p:nvSpPr>
          <p:spPr bwMode="gray">
            <a:xfrm>
              <a:off x="2416" y="1878"/>
              <a:ext cx="959" cy="95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ru-RU" altLang="ru-RU">
                <a:latin typeface="Arial" charset="0"/>
              </a:endParaRPr>
            </a:p>
          </p:txBody>
        </p:sp>
        <p:sp>
          <p:nvSpPr>
            <p:cNvPr id="50201" name="Oval 33"/>
            <p:cNvSpPr>
              <a:spLocks noChangeArrowheads="1"/>
            </p:cNvSpPr>
            <p:nvPr/>
          </p:nvSpPr>
          <p:spPr bwMode="gray">
            <a:xfrm>
              <a:off x="2430" y="189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altLang="ru-RU">
                <a:latin typeface="Arial" charset="0"/>
              </a:endParaRPr>
            </a:p>
          </p:txBody>
        </p:sp>
        <p:sp>
          <p:nvSpPr>
            <p:cNvPr id="50202" name="Oval 34"/>
            <p:cNvSpPr>
              <a:spLocks noChangeArrowheads="1"/>
            </p:cNvSpPr>
            <p:nvPr/>
          </p:nvSpPr>
          <p:spPr bwMode="gray">
            <a:xfrm>
              <a:off x="2441" y="189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altLang="ru-RU">
                <a:latin typeface="Arial" charset="0"/>
              </a:endParaRPr>
            </a:p>
          </p:txBody>
        </p:sp>
        <p:sp>
          <p:nvSpPr>
            <p:cNvPr id="50203" name="Oval 35"/>
            <p:cNvSpPr>
              <a:spLocks noChangeArrowheads="1"/>
            </p:cNvSpPr>
            <p:nvPr/>
          </p:nvSpPr>
          <p:spPr bwMode="gray">
            <a:xfrm>
              <a:off x="2451" y="190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altLang="ru-RU">
                <a:latin typeface="Arial" charset="0"/>
              </a:endParaRPr>
            </a:p>
          </p:txBody>
        </p:sp>
        <p:sp>
          <p:nvSpPr>
            <p:cNvPr id="50204" name="Oval 36"/>
            <p:cNvSpPr>
              <a:spLocks noChangeArrowheads="1"/>
            </p:cNvSpPr>
            <p:nvPr/>
          </p:nvSpPr>
          <p:spPr bwMode="gray">
            <a:xfrm>
              <a:off x="2502" y="192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algn="ctr"/>
              <a:endParaRPr lang="ru-RU" altLang="ru-RU">
                <a:latin typeface="Arial" charset="0"/>
              </a:endParaRPr>
            </a:p>
          </p:txBody>
        </p:sp>
      </p:grpSp>
      <p:sp>
        <p:nvSpPr>
          <p:cNvPr id="75813" name="Text Box 37"/>
          <p:cNvSpPr txBox="1">
            <a:spLocks noChangeArrowheads="1"/>
          </p:cNvSpPr>
          <p:nvPr/>
        </p:nvSpPr>
        <p:spPr bwMode="gray">
          <a:xfrm>
            <a:off x="3894138" y="3429000"/>
            <a:ext cx="13716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1600" b="1" dirty="0">
                <a:solidFill>
                  <a:schemeClr val="bg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Плани </a:t>
            </a:r>
          </a:p>
          <a:p>
            <a:pPr algn="ctr" eaLnBrk="0" hangingPunct="0">
              <a:defRPr/>
            </a:pPr>
            <a:r>
              <a:rPr lang="uk-UA" sz="1600" b="1" dirty="0">
                <a:solidFill>
                  <a:schemeClr val="bg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майбутнє</a:t>
            </a:r>
            <a:endParaRPr lang="en-US" sz="1600" b="1" dirty="0">
              <a:solidFill>
                <a:schemeClr val="bg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93" name="Text Box 39"/>
          <p:cNvSpPr txBox="1">
            <a:spLocks noChangeArrowheads="1"/>
          </p:cNvSpPr>
          <p:nvPr/>
        </p:nvSpPr>
        <p:spPr bwMode="auto">
          <a:xfrm>
            <a:off x="-42863" y="1230313"/>
            <a:ext cx="35194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uk-UA" altLang="ru-RU" sz="2000" b="1">
                <a:latin typeface="Arial" charset="0"/>
              </a:rPr>
              <a:t>Підвищувати свій</a:t>
            </a:r>
          </a:p>
          <a:p>
            <a:pPr algn="ctr"/>
            <a:r>
              <a:rPr lang="uk-UA" altLang="ru-RU" sz="2000" b="1">
                <a:latin typeface="Arial" charset="0"/>
              </a:rPr>
              <a:t>професійний рівень та</a:t>
            </a:r>
          </a:p>
          <a:p>
            <a:pPr algn="ctr"/>
            <a:r>
              <a:rPr lang="uk-UA" altLang="ru-RU" sz="2000" b="1">
                <a:latin typeface="Arial" charset="0"/>
              </a:rPr>
              <a:t> удосконалювати </a:t>
            </a:r>
          </a:p>
          <a:p>
            <a:pPr algn="ctr"/>
            <a:r>
              <a:rPr lang="uk-UA" altLang="ru-RU" sz="2000" b="1">
                <a:latin typeface="Arial" charset="0"/>
              </a:rPr>
              <a:t>педагогічну майстерність </a:t>
            </a:r>
          </a:p>
          <a:p>
            <a:pPr algn="ctr"/>
            <a:r>
              <a:rPr lang="uk-UA" altLang="ru-RU" sz="2000" b="1">
                <a:latin typeface="Arial" charset="0"/>
              </a:rPr>
              <a:t>і не зупинятися </a:t>
            </a:r>
          </a:p>
          <a:p>
            <a:pPr algn="ctr"/>
            <a:r>
              <a:rPr lang="uk-UA" altLang="ru-RU" sz="2000" b="1">
                <a:latin typeface="Arial" charset="0"/>
              </a:rPr>
              <a:t>на досягнутому</a:t>
            </a:r>
            <a:endParaRPr lang="en-US" altLang="ru-RU" sz="2000" b="1">
              <a:latin typeface="Arial" charset="0"/>
            </a:endParaRPr>
          </a:p>
        </p:txBody>
      </p:sp>
      <p:sp>
        <p:nvSpPr>
          <p:cNvPr id="50194" name="Text Box 40"/>
          <p:cNvSpPr txBox="1">
            <a:spLocks noChangeArrowheads="1"/>
          </p:cNvSpPr>
          <p:nvPr/>
        </p:nvSpPr>
        <p:spPr bwMode="auto">
          <a:xfrm>
            <a:off x="6465888" y="4362450"/>
            <a:ext cx="24939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uk-UA" altLang="ru-RU" sz="2000" b="1">
                <a:latin typeface="Arial" charset="0"/>
              </a:rPr>
              <a:t>Удосконалювати </a:t>
            </a:r>
          </a:p>
          <a:p>
            <a:pPr algn="ctr"/>
            <a:r>
              <a:rPr lang="uk-UA" altLang="ru-RU" sz="2000" b="1">
                <a:latin typeface="Arial" charset="0"/>
              </a:rPr>
              <a:t>власні методики ІКТ </a:t>
            </a:r>
          </a:p>
          <a:p>
            <a:pPr algn="ctr"/>
            <a:r>
              <a:rPr lang="uk-UA" altLang="ru-RU" sz="2000" b="1">
                <a:latin typeface="Arial" charset="0"/>
              </a:rPr>
              <a:t>викладання</a:t>
            </a:r>
          </a:p>
          <a:p>
            <a:pPr algn="ctr"/>
            <a:r>
              <a:rPr lang="uk-UA" altLang="ru-RU" sz="2000" b="1">
                <a:latin typeface="Arial" charset="0"/>
              </a:rPr>
              <a:t> правознавства</a:t>
            </a:r>
            <a:r>
              <a:rPr lang="en-US" altLang="ru-RU" sz="2000" b="1">
                <a:latin typeface="Arial" charset="0"/>
              </a:rPr>
              <a:t> </a:t>
            </a:r>
            <a:r>
              <a:rPr lang="uk-UA" altLang="ru-RU" sz="2000" b="1">
                <a:latin typeface="Arial" charset="0"/>
              </a:rPr>
              <a:t>та історії</a:t>
            </a:r>
            <a:endParaRPr lang="en-US" altLang="ru-RU" sz="2000" b="1">
              <a:latin typeface="Arial" charset="0"/>
            </a:endParaRPr>
          </a:p>
        </p:txBody>
      </p:sp>
      <p:sp>
        <p:nvSpPr>
          <p:cNvPr id="50195" name="Text Box 42"/>
          <p:cNvSpPr txBox="1">
            <a:spLocks noChangeArrowheads="1"/>
          </p:cNvSpPr>
          <p:nvPr/>
        </p:nvSpPr>
        <p:spPr bwMode="auto">
          <a:xfrm>
            <a:off x="-138113" y="3716338"/>
            <a:ext cx="32369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uk-UA" altLang="ru-RU" sz="2000" b="1">
                <a:latin typeface="Arial" charset="0"/>
              </a:rPr>
              <a:t>Сприяти розвитку </a:t>
            </a:r>
          </a:p>
          <a:p>
            <a:pPr algn="ctr"/>
            <a:r>
              <a:rPr lang="uk-UA" sz="2000" b="1"/>
              <a:t>правової культури особистості, основ громадянськості;</a:t>
            </a:r>
          </a:p>
          <a:p>
            <a:pPr algn="ctr"/>
            <a:r>
              <a:rPr lang="uk-UA" sz="2000" b="1"/>
              <a:t> виховання </a:t>
            </a:r>
          </a:p>
          <a:p>
            <a:pPr algn="ctr"/>
            <a:r>
              <a:rPr lang="uk-UA" sz="2000" b="1"/>
              <a:t> соціально-активної особистості;</a:t>
            </a:r>
          </a:p>
          <a:p>
            <a:pPr algn="ctr"/>
            <a:r>
              <a:rPr lang="uk-UA" sz="2000" b="1"/>
              <a:t> розвиток медіа-грамотності.</a:t>
            </a:r>
            <a:endParaRPr lang="en-US" altLang="ru-RU" sz="2000" b="1">
              <a:latin typeface="Arial" charset="0"/>
            </a:endParaRPr>
          </a:p>
        </p:txBody>
      </p:sp>
      <p:sp>
        <p:nvSpPr>
          <p:cNvPr id="50196" name="Text Box 38"/>
          <p:cNvSpPr txBox="1">
            <a:spLocks noChangeArrowheads="1"/>
          </p:cNvSpPr>
          <p:nvPr/>
        </p:nvSpPr>
        <p:spPr bwMode="auto">
          <a:xfrm>
            <a:off x="6143625" y="1379538"/>
            <a:ext cx="26098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uk-UA" altLang="ru-RU" sz="2000" b="1">
                <a:latin typeface="Arial" charset="0"/>
              </a:rPr>
              <a:t>Впроваджувати у </a:t>
            </a:r>
          </a:p>
          <a:p>
            <a:pPr algn="ctr"/>
            <a:r>
              <a:rPr lang="uk-UA" altLang="ru-RU" sz="2000" b="1">
                <a:latin typeface="Arial" charset="0"/>
              </a:rPr>
              <a:t>освітній </a:t>
            </a:r>
          </a:p>
          <a:p>
            <a:pPr algn="ctr"/>
            <a:r>
              <a:rPr lang="uk-UA" altLang="ru-RU" sz="2000" b="1">
                <a:latin typeface="Arial" charset="0"/>
              </a:rPr>
              <a:t>процес інноваційні</a:t>
            </a:r>
          </a:p>
          <a:p>
            <a:pPr algn="ctr"/>
            <a:r>
              <a:rPr lang="uk-UA" altLang="ru-RU" sz="2000" b="1">
                <a:latin typeface="Arial" charset="0"/>
              </a:rPr>
              <a:t> методи </a:t>
            </a:r>
          </a:p>
          <a:p>
            <a:pPr algn="ctr"/>
            <a:r>
              <a:rPr lang="uk-UA" altLang="ru-RU" sz="2000" b="1">
                <a:latin typeface="Arial" charset="0"/>
              </a:rPr>
              <a:t>навчання.</a:t>
            </a:r>
            <a:endParaRPr lang="en-US" altLang="ru-RU" sz="2000" b="1">
              <a:latin typeface="Arial" charset="0"/>
            </a:endParaRPr>
          </a:p>
        </p:txBody>
      </p:sp>
      <p:sp>
        <p:nvSpPr>
          <p:cNvPr id="50197" name="AutoShape 56"/>
          <p:cNvSpPr>
            <a:spLocks noChangeArrowheads="1"/>
          </p:cNvSpPr>
          <p:nvPr/>
        </p:nvSpPr>
        <p:spPr bwMode="auto">
          <a:xfrm>
            <a:off x="323850" y="0"/>
            <a:ext cx="8424863" cy="1341438"/>
          </a:xfrm>
          <a:prstGeom prst="star24">
            <a:avLst>
              <a:gd name="adj" fmla="val 41370"/>
            </a:avLst>
          </a:prstGeom>
          <a:gradFill rotWithShape="1">
            <a:gsLst>
              <a:gs pos="0">
                <a:srgbClr val="76765E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uk-UA" altLang="ru-RU">
              <a:latin typeface="Arial" charset="0"/>
            </a:endParaRPr>
          </a:p>
        </p:txBody>
      </p:sp>
      <p:sp>
        <p:nvSpPr>
          <p:cNvPr id="50198" name="WordArt 57"/>
          <p:cNvSpPr>
            <a:spLocks noChangeArrowheads="1" noChangeShapeType="1" noTextEdit="1"/>
          </p:cNvSpPr>
          <p:nvPr/>
        </p:nvSpPr>
        <p:spPr bwMode="auto">
          <a:xfrm>
            <a:off x="1835150" y="404813"/>
            <a:ext cx="56165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Плани на майбутнє</a:t>
            </a:r>
          </a:p>
        </p:txBody>
      </p:sp>
      <p:pic>
        <p:nvPicPr>
          <p:cNvPr id="50199" name="Picture 58" descr="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028825"/>
            <a:ext cx="2374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10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2819400"/>
          </a:xfrm>
        </p:spPr>
        <p:txBody>
          <a:bodyPr/>
          <a:lstStyle/>
          <a:p>
            <a:pPr algn="ctr">
              <a:defRPr/>
            </a:pPr>
            <a:r>
              <a:rPr lang="uk-UA" altLang="ru-RU" sz="5400" dirty="0"/>
              <a:t>Вчити право, щоб знати, </a:t>
            </a:r>
            <a:r>
              <a:rPr lang="uk-UA" altLang="ru-RU" sz="5400" dirty="0" err="1"/>
              <a:t>знати</a:t>
            </a:r>
            <a:r>
              <a:rPr lang="uk-UA" altLang="ru-RU" sz="5400" dirty="0"/>
              <a:t>, - щоб жити гідно!</a:t>
            </a:r>
            <a:endParaRPr lang="ru-RU" altLang="ru-RU" sz="5400" dirty="0"/>
          </a:p>
        </p:txBody>
      </p:sp>
      <p:pic>
        <p:nvPicPr>
          <p:cNvPr id="51203" name="Рисунок 16" descr="3d9045b5ceb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17863"/>
            <a:ext cx="35353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1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1.bp.blogspot.com/-e5dmSfjn9ds/VJBl8fe4w-I/AAAAAAAAAGQ/xrdreIi9zTI/s1600/%D0%A1%D0%BB%D0%B0%D0%B9%D0%B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8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250825" y="190500"/>
            <a:ext cx="85693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uk-UA" altLang="ru-RU" sz="2000" b="1" u="sng" dirty="0" smtClean="0">
                <a:solidFill>
                  <a:srgbClr val="C00000"/>
                </a:solidFill>
                <a:latin typeface="Tahoma" pitchFamily="34" charset="0"/>
              </a:rPr>
              <a:t>Інтерактивне навчання </a:t>
            </a:r>
            <a:r>
              <a:rPr lang="uk-UA" altLang="ru-RU" sz="1800" b="1" i="1" dirty="0" smtClean="0">
                <a:solidFill>
                  <a:srgbClr val="FF0000"/>
                </a:solidFill>
                <a:latin typeface="Tahoma" pitchFamily="34" charset="0"/>
              </a:rPr>
              <a:t>– </a:t>
            </a:r>
            <a:r>
              <a:rPr lang="uk-UA" alt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це…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uk-UA" alt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 вчителя і учнів,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діалогу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собою. 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взаємонавчання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рівнозначні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виключає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домінування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над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іншою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такого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демократичними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спілкуватися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людьми, критично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ухвалювати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обґрунтовані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uk-UA" alt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 спільний результат</a:t>
            </a:r>
            <a:endParaRPr lang="ru-RU" altLang="ru-RU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13225" y="4152900"/>
            <a:ext cx="1512888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Вчитель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10388" y="5514975"/>
            <a:ext cx="1512887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Учень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54825" y="4262438"/>
            <a:ext cx="1512888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Учень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75463" y="2924175"/>
            <a:ext cx="1512887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Учень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726113" y="3500438"/>
            <a:ext cx="1149350" cy="652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337425" y="4994275"/>
            <a:ext cx="0" cy="530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7308850" y="3654425"/>
            <a:ext cx="0" cy="608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26113" y="4402138"/>
            <a:ext cx="1128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26113" y="4872038"/>
            <a:ext cx="1184275" cy="642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812088" y="3654425"/>
            <a:ext cx="0" cy="608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812088" y="4994275"/>
            <a:ext cx="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5292725" y="4981575"/>
            <a:ext cx="1562100" cy="1000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5292725" y="3090863"/>
            <a:ext cx="1562100" cy="866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5726113" y="4692650"/>
            <a:ext cx="1128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78" name="Табличка 45077"/>
          <p:cNvSpPr/>
          <p:nvPr/>
        </p:nvSpPr>
        <p:spPr>
          <a:xfrm>
            <a:off x="1403350" y="4152900"/>
            <a:ext cx="1439863" cy="1106488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Інновації в освіті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45079" name="Блок-схема: данные 45078"/>
          <p:cNvSpPr/>
          <p:nvPr/>
        </p:nvSpPr>
        <p:spPr>
          <a:xfrm>
            <a:off x="2555875" y="3500438"/>
            <a:ext cx="1800225" cy="7207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Система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Блок-схема: данные 59"/>
          <p:cNvSpPr/>
          <p:nvPr/>
        </p:nvSpPr>
        <p:spPr>
          <a:xfrm>
            <a:off x="250825" y="3541713"/>
            <a:ext cx="1728788" cy="7207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Цінність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Блок-схема: данные 60"/>
          <p:cNvSpPr/>
          <p:nvPr/>
        </p:nvSpPr>
        <p:spPr>
          <a:xfrm>
            <a:off x="2339975" y="5121275"/>
            <a:ext cx="1873250" cy="7207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Результат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Блок-схема: данные 61"/>
          <p:cNvSpPr/>
          <p:nvPr/>
        </p:nvSpPr>
        <p:spPr>
          <a:xfrm>
            <a:off x="107950" y="5121275"/>
            <a:ext cx="1584325" cy="720725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Процес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s://naurok.com.ua/uploads/files/4566/4159/4171_images/6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7411" name="AutoShape 4" descr="https://naurok.com.ua/uploads/files/4566/4159/4171_images/6.jpg"/>
          <p:cNvSpPr>
            <a:spLocks noChangeAspect="1"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7412" name="AutoShape 6" descr="https://naurok.com.ua/uploads/files/4566/4159/4171_images/6.jpg"/>
          <p:cNvSpPr>
            <a:spLocks noChangeAspect="1"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938"/>
            <a:ext cx="9117012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3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365625"/>
            <a:ext cx="8423275" cy="1830388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2800" b="1" dirty="0" smtClean="0">
                <a:solidFill>
                  <a:srgbClr val="FF0000"/>
                </a:solidFill>
              </a:rPr>
              <a:t>Головна мета</a:t>
            </a:r>
            <a:r>
              <a:rPr lang="uk-UA" altLang="ru-RU" sz="2800" dirty="0" smtClean="0"/>
              <a:t>:  підготовка особистості до реального життя, формування громадянської позиції в  умовах європейського суспільства </a:t>
            </a:r>
            <a:endParaRPr lang="ru-RU" altLang="ru-RU" sz="28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1268413"/>
            <a:ext cx="89281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uk-UA" altLang="ru-RU" sz="2400" kern="0" dirty="0" smtClean="0"/>
              <a:t>Всі учні класу включаються в роботу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uk-UA" altLang="ru-RU" sz="2400" kern="0" dirty="0" smtClean="0"/>
              <a:t>Опрацьовується, узагальнюється й повторюється велика кількість навчального матеріалу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uk-UA" altLang="ru-RU" sz="2400" kern="0" dirty="0" smtClean="0"/>
              <a:t>Кожен учень має можливість висловити власну думку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uk-UA" altLang="ru-RU" sz="2400" kern="0" dirty="0" smtClean="0"/>
              <a:t>Учні навчаються грамотно аргументувати свою точку зору і знаходити альтернативні рішення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uk-UA" altLang="ru-RU" sz="2400" kern="0" dirty="0" smtClean="0"/>
              <a:t>Формуються доброзичливі стосунки в учнівському колективі</a:t>
            </a:r>
            <a:endParaRPr lang="ru-RU" altLang="ru-RU" sz="2400" kern="0" dirty="0" smtClean="0"/>
          </a:p>
        </p:txBody>
      </p:sp>
      <p:sp>
        <p:nvSpPr>
          <p:cNvPr id="18436" name="Прямоугольник 1"/>
          <p:cNvSpPr>
            <a:spLocks noChangeArrowheads="1"/>
          </p:cNvSpPr>
          <p:nvPr/>
        </p:nvSpPr>
        <p:spPr bwMode="auto">
          <a:xfrm>
            <a:off x="107950" y="476250"/>
            <a:ext cx="8928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ru-RU" sz="3200" b="1"/>
              <a:t>Переваги інтерактивних форм навчання</a:t>
            </a:r>
            <a:endParaRPr lang="ru-RU" altLang="ru-RU" sz="3200"/>
          </a:p>
        </p:txBody>
      </p:sp>
    </p:spTree>
    <p:extLst>
      <p:ext uri="{BB962C8B-B14F-4D97-AF65-F5344CB8AC3E}">
        <p14:creationId xmlns:p14="http://schemas.microsoft.com/office/powerpoint/2010/main" val="22157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86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62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78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28588" y="231775"/>
            <a:ext cx="89804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uk-UA" altLang="ru-RU" sz="3200" b="1"/>
              <a:t>Інтерактивні методи, які застосовую</a:t>
            </a:r>
          </a:p>
          <a:p>
            <a:pPr algn="ctr" eaLnBrk="1" hangingPunct="1"/>
            <a:r>
              <a:rPr lang="uk-UA" altLang="ru-RU" sz="3200" b="1"/>
              <a:t> на уроках правознавства </a:t>
            </a:r>
            <a:endParaRPr lang="ru-RU" altLang="ru-RU" sz="3200" b="1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>
            <a:fillRect/>
          </a:stretch>
        </p:blipFill>
        <p:spPr bwMode="auto">
          <a:xfrm>
            <a:off x="128588" y="1338263"/>
            <a:ext cx="898048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2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808038" y="188913"/>
            <a:ext cx="7364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6000" b="1" i="1">
                <a:solidFill>
                  <a:srgbClr val="00B0F0"/>
                </a:solidFill>
              </a:rPr>
              <a:t>1.Робота в групах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354138" y="1146175"/>
            <a:ext cx="6543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/>
              <a:t>Роботу в групах можна проводити на різних етапах уроку 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24445" r="-1759" b="1497"/>
          <a:stretch>
            <a:fillRect/>
          </a:stretch>
        </p:blipFill>
        <p:spPr bwMode="auto">
          <a:xfrm>
            <a:off x="107950" y="1516063"/>
            <a:ext cx="903605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</TotalTime>
  <Words>2064</Words>
  <Application>Microsoft Office PowerPoint</Application>
  <PresentationFormat>Экран (4:3)</PresentationFormat>
  <Paragraphs>455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Презентация PowerPoint</vt:lpstr>
      <vt:lpstr>Моє педагогічне кредо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Головна мета:  підготовка особистості до реального життя, формування громадянської позиції в  умовах європейського суспільства </vt:lpstr>
      <vt:lpstr>Презентация PowerPoint</vt:lpstr>
      <vt:lpstr>Презентация PowerPoint</vt:lpstr>
      <vt:lpstr>Тема: ,,Державний лад”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Вчити право, щоб знати, знати, - щоб жити гідно!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досвіду роботи</dc:title>
  <dc:creator>Василь</dc:creator>
  <cp:lastModifiedBy>Пользователь Windows</cp:lastModifiedBy>
  <cp:revision>3</cp:revision>
  <dcterms:created xsi:type="dcterms:W3CDTF">2019-01-30T10:55:25Z</dcterms:created>
  <dcterms:modified xsi:type="dcterms:W3CDTF">2019-01-30T11:06:06Z</dcterms:modified>
</cp:coreProperties>
</file>