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4" r:id="rId3"/>
    <p:sldId id="258" r:id="rId4"/>
    <p:sldId id="265" r:id="rId5"/>
    <p:sldId id="257" r:id="rId6"/>
    <p:sldId id="260" r:id="rId7"/>
    <p:sldId id="267" r:id="rId8"/>
    <p:sldId id="261" r:id="rId9"/>
    <p:sldId id="262" r:id="rId10"/>
    <p:sldId id="272" r:id="rId11"/>
    <p:sldId id="263" r:id="rId12"/>
    <p:sldId id="270" r:id="rId13"/>
    <p:sldId id="271" r:id="rId14"/>
    <p:sldId id="275" r:id="rId15"/>
    <p:sldId id="276" r:id="rId16"/>
    <p:sldId id="277" r:id="rId17"/>
    <p:sldId id="278" r:id="rId18"/>
    <p:sldId id="273" r:id="rId19"/>
    <p:sldId id="279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ACEC"/>
    <a:srgbClr val="E1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із теми 1 –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61" d="100"/>
          <a:sy n="61" d="100"/>
        </p:scale>
        <p:origin x="-96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FED0-9A7D-4904-BBCB-ED1ED7973B1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623E-5C5F-48D7-A989-070F074486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80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FED0-9A7D-4904-BBCB-ED1ED7973B1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623E-5C5F-48D7-A989-070F074486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735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FED0-9A7D-4904-BBCB-ED1ED7973B1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623E-5C5F-48D7-A989-070F074486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229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FED0-9A7D-4904-BBCB-ED1ED7973B1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623E-5C5F-48D7-A989-070F074486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0764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FED0-9A7D-4904-BBCB-ED1ED7973B1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623E-5C5F-48D7-A989-070F074486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8788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FED0-9A7D-4904-BBCB-ED1ED7973B1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623E-5C5F-48D7-A989-070F074486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1462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FED0-9A7D-4904-BBCB-ED1ED7973B1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623E-5C5F-48D7-A989-070F074486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0692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FED0-9A7D-4904-BBCB-ED1ED7973B1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623E-5C5F-48D7-A989-070F074486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4047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FED0-9A7D-4904-BBCB-ED1ED7973B1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623E-5C5F-48D7-A989-070F074486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821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FED0-9A7D-4904-BBCB-ED1ED7973B1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E68623E-5C5F-48D7-A989-070F074486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15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FED0-9A7D-4904-BBCB-ED1ED7973B1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623E-5C5F-48D7-A989-070F074486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455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FED0-9A7D-4904-BBCB-ED1ED7973B1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623E-5C5F-48D7-A989-070F074486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145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FED0-9A7D-4904-BBCB-ED1ED7973B1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623E-5C5F-48D7-A989-070F074486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05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FED0-9A7D-4904-BBCB-ED1ED7973B1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623E-5C5F-48D7-A989-070F074486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758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FED0-9A7D-4904-BBCB-ED1ED7973B1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623E-5C5F-48D7-A989-070F074486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775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FED0-9A7D-4904-BBCB-ED1ED7973B1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623E-5C5F-48D7-A989-070F074486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22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FED0-9A7D-4904-BBCB-ED1ED7973B1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623E-5C5F-48D7-A989-070F074486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74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B8FED0-9A7D-4904-BBCB-ED1ED7973B1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68623E-5C5F-48D7-A989-070F074486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72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sites.google.com/site/svetickusnerova/istoria-ukraieni/modernizacia-ukraienskogo-suspilstva-u-drugij-polovini-hih-st/ekonomicne-stanovise-zahidnoie-ukraien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040135" y="643584"/>
            <a:ext cx="11402225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Презентація</a:t>
            </a:r>
            <a:br>
              <a:rPr lang="uk-UA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uk-UA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тему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r>
              <a:rPr lang="uk-UA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br>
              <a:rPr lang="uk-UA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uk-UA" sz="44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«Наш край наприкінці </a:t>
            </a:r>
            <a:r>
              <a:rPr lang="uk-UA" sz="4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uk-UA" sz="4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19 </a:t>
            </a:r>
            <a:r>
              <a:rPr lang="uk-UA" sz="44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</a:t>
            </a:r>
            <a:r>
              <a:rPr lang="uk-UA" sz="44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uk-UA" sz="4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</a:t>
            </a:r>
            <a:r>
              <a:rPr lang="uk-UA" sz="44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ерш. </a:t>
            </a:r>
            <a:r>
              <a:rPr lang="uk-UA" sz="44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пол.20 </a:t>
            </a:r>
            <a:r>
              <a:rPr lang="uk-UA" sz="4400" b="0" i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</a:t>
            </a:r>
            <a:r>
              <a:rPr lang="uk-UA" sz="44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endParaRPr lang="uk-UA" sz="44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437043" y="4603188"/>
            <a:ext cx="752167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4400" dirty="0" smtClean="0">
                <a:ln w="0"/>
                <a:solidFill>
                  <a:srgbClr val="30ACE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Виконав</a:t>
            </a:r>
            <a:br>
              <a:rPr lang="uk-UA" sz="4400" dirty="0" smtClean="0">
                <a:ln w="0"/>
                <a:solidFill>
                  <a:srgbClr val="30ACE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uk-UA" sz="4400" dirty="0" smtClean="0">
                <a:ln w="0"/>
                <a:solidFill>
                  <a:srgbClr val="30ACE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учениця </a:t>
            </a:r>
            <a:r>
              <a:rPr lang="uk-UA" sz="4400" dirty="0" smtClean="0">
                <a:ln w="0"/>
                <a:solidFill>
                  <a:srgbClr val="30ACE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9-В класу ТЗОШ №28</a:t>
            </a:r>
            <a:br>
              <a:rPr lang="uk-UA" sz="4400" dirty="0" smtClean="0">
                <a:ln w="0"/>
                <a:solidFill>
                  <a:srgbClr val="30ACE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uk-UA" sz="4400" dirty="0" err="1" smtClean="0">
                <a:ln w="0"/>
                <a:solidFill>
                  <a:srgbClr val="30ACE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Красновська</a:t>
            </a:r>
            <a:r>
              <a:rPr lang="uk-UA" sz="4400" dirty="0" smtClean="0">
                <a:ln w="0"/>
                <a:solidFill>
                  <a:srgbClr val="30ACE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Олена</a:t>
            </a:r>
            <a:endParaRPr lang="uk-UA" sz="4400" b="0" cap="none" spc="0" dirty="0">
              <a:ln w="0"/>
              <a:solidFill>
                <a:srgbClr val="30ACE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0926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0" y="-255373"/>
            <a:ext cx="681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</a:t>
            </a:r>
            <a:endParaRPr lang="uk-U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482811" y="0"/>
            <a:ext cx="107091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 — період високого розвитку української культури, яку творили широкі народні маси і патріотично налаштована українська інтелігенція. Однак православна церква України, перейшовши під владу </a:t>
            </a:r>
            <a:r>
              <a:rPr 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Петербурга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уже не відігравала значної ролі в розвитку української культури. Перехід до Російської імперії монастирських і церковних земель у 1736 р. був ударом по українській церкві, підірвав її матеріальні можливості. Особливо боляче це відбилося на становищі Києво-Могилянської академії, яка утримувалася за рахунок виділених їй земель.</a:t>
            </a:r>
          </a:p>
          <a:p>
            <a:pPr algn="just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починаючи з кінця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ст., російський уряді Петербурзьке православне керівництво значні зусилля спрямовують на навернення уніатів Правобережної України в православну віру. На землях, що відійшли за поділами Польщі до Російської імперії, створювалися російські православні школи, як духовні, так і державні, пізніше приватні, де навчання велося російською мовою за російськими підручниками. Здійснювалися адміністративно-репресивні заходи, насильницьке закриття уніатських церков, перетворення їх на православні. На початку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на Правобережній Україні у православ´я перейшло 2300 церков, і на кінець століття там залишилася невелика кількість уніатських парафій (із 5000 — близько 200), а їхні маєтності були конфісковані.</a:t>
            </a:r>
            <a:endParaRPr lang="uk-UA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51" y="3638447"/>
            <a:ext cx="4769708" cy="321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8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73209"/>
            <a:ext cx="6407802" cy="4399007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6407803" y="469557"/>
            <a:ext cx="57841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Сільське господарство також залишалося на низькому рівні. Земля належала великим землевласникам: це були магнати, шляхта, держава і церква (приклад, графам Потоцьким належало 170 населених пунктів). 61% селянських господарств користувалися земельними наділами, що за своїми розмірами були менше 10 моргів. До середини 19ст. 2/3 селян не мали мінімуму землі, щоб забезпечити засоби існування своєї сім’ї. В цей час на західноукраїнських землях відбувається подальше посилення поміщицького гніту. У 1802 – 1803рр.. австрійський уряд дозволив поміщикам застосовувати тілесні покарання щодо своїх селян. Збільшувалася панщина, вводились додаткові повинності. Поміщики намагалися за всяку ціну відібрати у селян землю. Погіршували становище селян і стихійні лиха. Кріпосництво та колоніальна політика Австрійської імперії стримували і гальмували економічний розвиток західноукраїнських земель. Посилення експлуатації селян, нестримне свавілля поміщиків зумовлювали посилення селянської боротьби проти соціального гніту.</a:t>
            </a:r>
          </a:p>
        </p:txBody>
      </p:sp>
    </p:spTree>
    <p:extLst>
      <p:ext uri="{BB962C8B-B14F-4D97-AF65-F5344CB8AC3E}">
        <p14:creationId xmlns:p14="http://schemas.microsoft.com/office/powerpoint/2010/main" val="173518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554758" y="0"/>
            <a:ext cx="44927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Формами антикріпосницького протесту були втечі селян, потрави панських лук та посівів, вирубування лісів, розправи над селянською старшиною, підпали панських садиб і ін. Селяни відмовлялися сплачувати державні податки, ухилялися від рекрутчини. Продовжується рух опришків 1810 – 1825 рр.. Його лідерами у Східній Галичині були Ю. </a:t>
            </a:r>
            <a:r>
              <a:rPr 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Ожинюк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Якимчук, П. Мельничук, М. </a:t>
            </a:r>
            <a:r>
              <a:rPr 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Штоля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на Закарпатті – С. </a:t>
            </a:r>
            <a:r>
              <a:rPr 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Товта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І. </a:t>
            </a:r>
            <a:r>
              <a:rPr 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Кокоша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ін.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92" y="864483"/>
            <a:ext cx="6144508" cy="454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2" y="3633272"/>
            <a:ext cx="5150840" cy="309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277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82713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6096000" y="0"/>
            <a:ext cx="6096000" cy="3139321"/>
          </a:xfrm>
          <a:prstGeom prst="rect">
            <a:avLst/>
          </a:prstGeom>
          <a:solidFill>
            <a:srgbClr val="E1E5E5"/>
          </a:solidFill>
        </p:spPr>
        <p:txBody>
          <a:bodyPr>
            <a:spAutoFit/>
          </a:bodyPr>
          <a:lstStyle/>
          <a:p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19 ст. починає пробуджуватись національне життя в західноукраїнських землях. Ідея національної свідомості стає панівною. Починає набирати значення національна мова, історія, література і фольклор. Шлях до національної свідомості пролягав через книгу. Західноукраїнську інтелігенцію представляло духовенство. Центром духовного життя була метрополія у Львові. У період між 1837 і 1850 рр.. вийшло 43 книги, написані українською мовою, 40 з них написали священики. Центром зацікавлення національною проблемою стало місто Перемишль, це був і греко-католицький центр.</a:t>
            </a:r>
          </a:p>
        </p:txBody>
      </p:sp>
    </p:spTree>
    <p:extLst>
      <p:ext uri="{BB962C8B-B14F-4D97-AF65-F5344CB8AC3E}">
        <p14:creationId xmlns:p14="http://schemas.microsoft.com/office/powerpoint/2010/main" val="274930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8300" y="-1226279"/>
            <a:ext cx="8229600" cy="3886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uk-UA" alt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 господарського розвитку стимулювали прогрес науки, що відбилося на досягненнях вчених України. Набагато складнішою була ситуація в освітній сфері.</a:t>
            </a:r>
            <a:endParaRPr lang="ru-RU" altLang="uk-UA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45" y="1919674"/>
            <a:ext cx="5327650" cy="3990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328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2400" y="-1069760"/>
            <a:ext cx="8229600" cy="3886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uk-UA" alt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Виникали училища професійної освіти: ремісничі, технічні, комерційні. А для підготовки офіцерських кадрів для армії створювалися корпуси з 7-річним терміном навчання. Освіта в них велася російською мовою і була платною.</a:t>
            </a:r>
            <a:endParaRPr lang="ru-RU" altLang="uk-UA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72" y="1825798"/>
            <a:ext cx="5939055" cy="3924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74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612" y="2314831"/>
            <a:ext cx="6446388" cy="4543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2325" y="-490409"/>
            <a:ext cx="8229600" cy="3886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Львівський</a:t>
            </a:r>
            <a:r>
              <a:rPr lang="ru-RU" alt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alt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alt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заснований</a:t>
            </a:r>
            <a:r>
              <a:rPr lang="ru-RU" alt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1784 </a:t>
            </a:r>
            <a:r>
              <a:rPr lang="ru-RU" alt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alt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1849 р. </a:t>
            </a:r>
            <a:r>
              <a:rPr lang="ru-RU" alt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alt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</a:t>
            </a:r>
            <a:r>
              <a:rPr lang="ru-RU" alt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кафедру </a:t>
            </a:r>
            <a:r>
              <a:rPr lang="ru-RU" alt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alt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alt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alt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(голова  - </a:t>
            </a:r>
            <a:r>
              <a:rPr lang="ru-RU" alt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Яків</a:t>
            </a:r>
            <a:r>
              <a:rPr lang="ru-RU" alt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Головацький</a:t>
            </a:r>
            <a:r>
              <a:rPr lang="ru-RU" alt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У 1894 </a:t>
            </a:r>
            <a:r>
              <a:rPr lang="ru-RU" alt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alt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</a:t>
            </a:r>
            <a:r>
              <a:rPr lang="ru-RU" alt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кафедру </a:t>
            </a:r>
            <a:r>
              <a:rPr lang="ru-RU" alt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alt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alt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alt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посів</a:t>
            </a:r>
            <a:r>
              <a:rPr lang="ru-RU" alt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alt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  <a:r>
              <a:rPr lang="ru-RU" alt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Грушевський</a:t>
            </a:r>
            <a:r>
              <a:rPr lang="ru-RU" alt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1900 </a:t>
            </a:r>
            <a:r>
              <a:rPr lang="ru-RU" alt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alt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засновано кафедру </a:t>
            </a:r>
            <a:r>
              <a:rPr lang="ru-RU" alt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alt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alt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(К. </a:t>
            </a:r>
            <a:r>
              <a:rPr lang="ru-RU" alt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Студинський</a:t>
            </a:r>
            <a:r>
              <a:rPr lang="ru-RU" alt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1661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6494" y="-1168614"/>
            <a:ext cx="8229600" cy="3886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uk-UA" alt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 мало хто з молодих людей в небагатих родинах міг добувати вищу освіту. В основному навчалися діти з заможних сімей.</a:t>
            </a:r>
            <a:endParaRPr lang="ru-RU" altLang="uk-UA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294" y="2000380"/>
            <a:ext cx="9144000" cy="37290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4591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729946" y="76879"/>
            <a:ext cx="104620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 досягнення в 1848-1849 рр. український національний рух мав на ниві культури та освіти. Було засновано українську культурно-освітню організацію "Галицько-руська матиця", яка займалася видавничою справою, впровадженням у школах української мови. При Львівському університеті відкрилася кафедра української мови. В Галичині вперше почали перевидаватися твори українських письменників</a:t>
            </a: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18 - 19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розвивалась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суперечливих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Їхня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дала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поштовх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науки та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 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руйнівним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чинником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великодержавницька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російського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царизму Для 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19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характерний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подальший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</a:t>
            </a:r>
            <a:r>
              <a:rPr lang="en-US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українську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культуру 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русифікації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вона посилилась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польського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повстання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1830 року,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полягала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забороні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забороні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друкування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книжок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українською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Русифікація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торкнулася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сфер культурного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театру (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заборонено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вистави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українською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до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архітектури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впевненістю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сказати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періодом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створив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підґрунтя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культурного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20 </a:t>
            </a:r>
            <a:r>
              <a:rPr lang="ru-RU" alt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alt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788" y="3764692"/>
            <a:ext cx="4122212" cy="30933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76" y="4047197"/>
            <a:ext cx="38100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6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747358" y="257086"/>
            <a:ext cx="991649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15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Дякую за увагу</a:t>
            </a:r>
            <a:endParaRPr lang="uk-UA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91" y="2181810"/>
            <a:ext cx="6554229" cy="467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3935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733733" y="16191"/>
            <a:ext cx="20537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План</a:t>
            </a:r>
            <a:endParaRPr lang="uk-UA" sz="6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399790" y="1276196"/>
            <a:ext cx="761279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краю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Етнічний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 </a:t>
            </a: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Господарське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духовне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0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754659" y="707886"/>
            <a:ext cx="1033848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нас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усе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прив’язаний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серцем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маленької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Батьківщини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села,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містечка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прийшов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Доля часто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розлучає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нас з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рідною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землею. Але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повсякчас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поспішаємо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відвідати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стареньких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давніх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друзів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душі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залишаємося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патріотами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того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куточка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значиться у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нашому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паспорті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графі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Російська та Австрійська імперії переживають кризу феодально-кріпосницької системи. Усвідомлення цієї кризи змусило як російський, так і австрійський уряди ліквідувати кріпосне право та реформувати державний устрій. В Австрійській імперії реформи були здійснені в 1848-1849 рр., в Росії - в 60-70- тих рр.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Реформи, незважаючи на свою обмеженість, мали епохальне значення: вони створили чудові умови для прискореного капіталістичного розвитку України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1859 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Австрія після поразки у війні з Францією та П‘ємонтом, усвідомила необхідність реформ. Розширення прав національних регіонів «клаптикової імперії». Крайові сейми. Але Галицький і Буковинський сейми тільки місцеві справи. Повне домінування буржуазії над селянами. не українські. Прийняв закон навчання польською мовою, статус крайової урядової.</a:t>
            </a:r>
          </a:p>
          <a:p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Після 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поразки 1866 р у війні з Пруссією, створена </a:t>
            </a:r>
            <a:r>
              <a:rPr lang="uk-U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1867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 дуалістична Австро-Угорська імперія.</a:t>
            </a:r>
          </a:p>
          <a:p>
            <a:endParaRPr lang="uk-UA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647897" y="0"/>
            <a:ext cx="17203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ВСТУП</a:t>
            </a:r>
            <a:endParaRPr lang="uk-U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25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588"/>
            <a:ext cx="4646140" cy="3730185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4712043" y="581532"/>
            <a:ext cx="74799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0" i="0" u="none" strike="noStrik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 владою Австрійської імперії українські землі поділялися на такі регіони:</a:t>
            </a:r>
            <a:endParaRPr lang="uk-UA" b="0" i="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Галичина.</a:t>
            </a:r>
          </a:p>
          <a:p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Північна Буковина.</a:t>
            </a:r>
          </a:p>
          <a:p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Закарпаття.</a:t>
            </a:r>
          </a:p>
          <a:p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Західноукраїнські землі займали територію 70 тис. </a:t>
            </a:r>
            <a:r>
              <a:rPr lang="uk-UA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км, де проживало 3,5 млн осіб, з яких 2,4 млн були українцями.</a:t>
            </a:r>
          </a:p>
          <a:p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Галичина</a:t>
            </a:r>
          </a:p>
          <a:p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територія західноукраїнських земель. Галичина поділяється на Східну (заселену українцями) і Західну (заселену поляками).</a:t>
            </a:r>
          </a:p>
          <a:p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Галичина становила більшу частину Королівства Галичини і Лодомерії.</a:t>
            </a:r>
          </a:p>
          <a:p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Східній Галичині були такі історико-географічні та історико-етнічні території, як Покуття (південно-східна частина Прикарпаття), Гуцульщина, Бойківщина, Лемківщина, Західне Поділля, Прикарпаття. Північна </a:t>
            </a:r>
            <a:r>
              <a:rPr lang="uk-UA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Буковина,Нині</a:t>
            </a:r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південна Буковина — це територія Румунії, північна Буковина — територія Чернівецької області. Становила окрему адміністративну одиницю з 1775 р. по 1789 р., до приєднання її до Галичини, а після 1849 р. їй було надано статус окремої провінції (краю).</a:t>
            </a:r>
            <a:endParaRPr lang="uk-UA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0" y="-126354"/>
            <a:ext cx="550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</a:t>
            </a:r>
            <a:endParaRPr lang="uk-U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142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581899" y="0"/>
            <a:ext cx="1069412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Перша половина 19 ст. – це час визрівання ринкових відносин в економіці України.</a:t>
            </a:r>
          </a:p>
          <a:p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це свідчать такі процеси:</a:t>
            </a:r>
          </a:p>
          <a:p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 товарності сільського господарства;</a:t>
            </a:r>
          </a:p>
          <a:p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поглиблення спеціалізації окремих районів в сільськогосподарському виробництві;</a:t>
            </a:r>
          </a:p>
          <a:p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розшарування поміщицьких господарств, які поступово почали набувати ринкового характеру (приклад, вівчарні заводи та ін. підприємства)</a:t>
            </a:r>
          </a:p>
          <a:p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Деякі поміщики намагалися запровадити у своїх маєтках поліпшені засоби обробітку земель, застосовувати удосконалені плуги, молотарки та віялки. Значні ділянки земель відводились під посіви технічних культур і буряків, коноплі, тютюну та льону. Це вимагало поліпшеного обробітку землі та застосування добрив. Застосовується вільнонаймана праця.</a:t>
            </a:r>
          </a:p>
          <a:p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Перші  вільнонаймані  сільськогосподарські  робітники  з‘явилися на Півдні України.</a:t>
            </a:r>
          </a:p>
          <a:p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Україні дуже часто поміщики віддавали свої землі в оренду купцям, міщанам і заможним селянам. Такі господарства ставали високоприбутковими за рахунок використання найманої робочої сили та новітнього реманенту.</a:t>
            </a:r>
          </a:p>
          <a:p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Пануюче на селах лихварство прискорювало процес розшарування селянства, вело до повного розорення бідняків.</a:t>
            </a:r>
          </a:p>
          <a:p>
            <a:pPr algn="ctr"/>
            <a:r>
              <a:rPr lang="uk-UA" b="0" i="0" dirty="0" smtClean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b="0" i="0" dirty="0">
              <a:solidFill>
                <a:srgbClr val="12121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1100"/>
            <a:ext cx="6151605" cy="24282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122" y="4285179"/>
            <a:ext cx="4193662" cy="26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7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5730"/>
              </p:ext>
            </p:extLst>
          </p:nvPr>
        </p:nvGraphicFramePr>
        <p:xfrm>
          <a:off x="2318700" y="1298236"/>
          <a:ext cx="9168187" cy="52120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29985"/>
                <a:gridCol w="7038202"/>
              </a:tblGrid>
              <a:tr h="4582033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Галичина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rgbClr val="30ACEC"/>
                        </a:gs>
                        <a:gs pos="5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rgbClr val="30ACEC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користь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поміщиків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після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реформи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забирали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ліси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луки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тощо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У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першій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половині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XIX ст. 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щоб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збільшити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урожайність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набула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поширення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пропаганда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агрономічних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знань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З’явилися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заклади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агрономічного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профілю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наприклад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сільськогосподарська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 в Дублянах).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Активізувало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свою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діяльність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створене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40-х роках у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Львові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Господарське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товариство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Почала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видаватися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сільськогосподарська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література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Переорієнтації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великих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господарств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ринок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сприяли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новостворені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банки: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Крайовий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Рільничо-кредитний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Буковинський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задатковий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Дрібновласницький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державний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іпотечний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тощо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Для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пожвавлення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торгівлі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створена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селянська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постачально-збутова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кооперація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яка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організовувала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торгівлю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м’ясо-молочними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продуктами.</a:t>
                      </a:r>
                    </a:p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У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Львові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утворено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„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Народну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торгівлю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(1883 р.) з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філіями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різних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містах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сотнями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крамниць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Кооперативні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спілки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виникали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західноукраїнських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землях,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скуповували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своїх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членів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сільськогосподарську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продукцію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їм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постачали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добрива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сортове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насіння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зумовлюючи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розклад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натурального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господарства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прилучення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їх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ринкових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відносин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rgbClr val="30ACEC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Прямокутник 5"/>
          <p:cNvSpPr/>
          <p:nvPr/>
        </p:nvSpPr>
        <p:spPr>
          <a:xfrm>
            <a:off x="1851069" y="0"/>
            <a:ext cx="9861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  <a:latin typeface="Philosopher"/>
              </a:rPr>
              <a:t>Д</a:t>
            </a:r>
            <a:r>
              <a:rPr lang="ru-RU" sz="2800" b="1" i="0" u="none" strike="noStrike" dirty="0" err="1" smtClean="0">
                <a:solidFill>
                  <a:srgbClr val="0070C0"/>
                </a:solidFill>
                <a:effectLst/>
                <a:latin typeface="Philosopher"/>
              </a:rPr>
              <a:t>ані</a:t>
            </a:r>
            <a:r>
              <a:rPr lang="ru-RU" sz="2800" b="1" i="0" u="none" strike="noStrike" dirty="0" smtClean="0">
                <a:solidFill>
                  <a:srgbClr val="0070C0"/>
                </a:solidFill>
                <a:effectLst/>
                <a:latin typeface="Philosopher"/>
              </a:rPr>
              <a:t> з </a:t>
            </a:r>
            <a:r>
              <a:rPr lang="ru-RU" sz="2800" b="1" i="0" u="none" strike="noStrike" dirty="0" err="1" smtClean="0">
                <a:solidFill>
                  <a:srgbClr val="0070C0"/>
                </a:solidFill>
                <a:effectLst/>
                <a:latin typeface="Philosopher"/>
              </a:rPr>
              <a:t>особливостей</a:t>
            </a:r>
            <a:r>
              <a:rPr lang="ru-RU" sz="2800" b="1" i="0" u="none" strike="noStrike" dirty="0" smtClean="0">
                <a:solidFill>
                  <a:srgbClr val="0070C0"/>
                </a:solidFill>
                <a:effectLst/>
                <a:latin typeface="Philosopher"/>
              </a:rPr>
              <a:t> </a:t>
            </a:r>
            <a:r>
              <a:rPr lang="ru-RU" sz="2800" b="1" i="0" u="none" strike="noStrike" dirty="0" err="1" smtClean="0">
                <a:solidFill>
                  <a:srgbClr val="0070C0"/>
                </a:solidFill>
                <a:effectLst/>
                <a:latin typeface="Philosopher"/>
              </a:rPr>
              <a:t>модернізації</a:t>
            </a:r>
            <a:r>
              <a:rPr lang="ru-RU" sz="2800" b="1" i="0" u="none" strike="noStrike" dirty="0" smtClean="0">
                <a:solidFill>
                  <a:srgbClr val="0070C0"/>
                </a:solidFill>
                <a:effectLst/>
                <a:latin typeface="Philosopher"/>
              </a:rPr>
              <a:t> </a:t>
            </a:r>
            <a:r>
              <a:rPr lang="ru-RU" sz="2800" b="1" i="0" u="none" strike="noStrike" dirty="0" err="1" smtClean="0">
                <a:solidFill>
                  <a:srgbClr val="0070C0"/>
                </a:solidFill>
                <a:effectLst/>
                <a:latin typeface="Philosopher"/>
              </a:rPr>
              <a:t>регіонів</a:t>
            </a:r>
            <a:r>
              <a:rPr lang="ru-RU" sz="2800" b="1" i="0" u="none" strike="noStrike" dirty="0" smtClean="0">
                <a:solidFill>
                  <a:srgbClr val="0070C0"/>
                </a:solidFill>
                <a:effectLst/>
                <a:latin typeface="Philosopher"/>
              </a:rPr>
              <a:t> </a:t>
            </a:r>
            <a:r>
              <a:rPr lang="ru-RU" sz="2800" b="1" i="0" u="none" strike="noStrike" dirty="0" err="1" smtClean="0">
                <a:solidFill>
                  <a:srgbClr val="0070C0"/>
                </a:solidFill>
                <a:effectLst/>
                <a:latin typeface="Philosopher"/>
              </a:rPr>
              <a:t>України</a:t>
            </a:r>
            <a:r>
              <a:rPr lang="ru-RU" sz="2800" b="1" i="0" u="none" strike="noStrike" dirty="0" smtClean="0">
                <a:solidFill>
                  <a:srgbClr val="0070C0"/>
                </a:solidFill>
                <a:effectLst/>
                <a:latin typeface="Philosopher"/>
              </a:rPr>
              <a:t> в </a:t>
            </a:r>
            <a:r>
              <a:rPr lang="uk-UA" sz="2800" b="1" dirty="0" smtClean="0">
                <a:solidFill>
                  <a:srgbClr val="0070C0"/>
                </a:solidFill>
                <a:latin typeface="Philosopher"/>
              </a:rPr>
              <a:t>першій</a:t>
            </a:r>
            <a:r>
              <a:rPr lang="ru-RU" sz="2800" b="1" i="0" u="none" strike="noStrike" dirty="0" smtClean="0">
                <a:solidFill>
                  <a:srgbClr val="0070C0"/>
                </a:solidFill>
                <a:effectLst/>
                <a:latin typeface="Philosopher"/>
              </a:rPr>
              <a:t> </a:t>
            </a:r>
            <a:r>
              <a:rPr lang="ru-RU" sz="2800" b="1" i="0" u="none" strike="noStrike" dirty="0" err="1" smtClean="0">
                <a:solidFill>
                  <a:srgbClr val="0070C0"/>
                </a:solidFill>
                <a:effectLst/>
                <a:latin typeface="Philosopher"/>
              </a:rPr>
              <a:t>половині</a:t>
            </a:r>
            <a:r>
              <a:rPr lang="ru-RU" sz="2800" b="1" i="0" u="none" strike="noStrike" dirty="0" smtClean="0">
                <a:solidFill>
                  <a:srgbClr val="0070C0"/>
                </a:solidFill>
                <a:effectLst/>
                <a:latin typeface="Philosopher"/>
              </a:rPr>
              <a:t> XIX ст.</a:t>
            </a:r>
            <a:endParaRPr lang="ru-RU" sz="2800" b="1" i="0" dirty="0">
              <a:solidFill>
                <a:srgbClr val="0070C0"/>
              </a:solidFill>
              <a:effectLst/>
              <a:latin typeface="Philosopher"/>
            </a:endParaRPr>
          </a:p>
        </p:txBody>
      </p:sp>
    </p:spTree>
    <p:extLst>
      <p:ext uri="{BB962C8B-B14F-4D97-AF65-F5344CB8AC3E}">
        <p14:creationId xmlns:p14="http://schemas.microsoft.com/office/powerpoint/2010/main" val="50188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763335" y="109248"/>
            <a:ext cx="4589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strike="noStrike" dirty="0" smtClean="0">
                <a:solidFill>
                  <a:srgbClr val="551A8B"/>
                </a:solidFill>
                <a:effectLst/>
                <a:latin typeface="georgia" panose="02040502050405020303" pitchFamily="18" charset="0"/>
                <a:hlinkClick r:id="rId2"/>
              </a:rPr>
              <a:t>Економічне становище Західної України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1491048" y="478580"/>
            <a:ext cx="107009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60-70-ті рр. початок промислового перевороту. Відсутність великої промисловості. 1859 р. скасовані цехи. Галузі: текстильна, шкіряна, соляна, тютюнова, паперова, скляна, керамічна. Гуральництво, цукроваріння. Домінування іноземного капіталу в нафтовидобувній, лісовій та солеварній промисловості. Хижацьке викачування ресурсів з краю. Видобуток нафти, заборона переробки. Соляна – Калуш, Косів, Стебник, Солотвино (Закарпаття). Граніт, каолін, мармур, вогнетривкі глини, вапняк. Деревина вивозилася (екологічна катастрофа), ввозили меблі, сірники.</a:t>
            </a:r>
          </a:p>
          <a:p>
            <a:pPr algn="just"/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Закарпаття 70-ті </a:t>
            </a:r>
            <a:r>
              <a:rPr lang="uk-UA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хімічна промисловість – іноземний капітал США, Англія, Німеччина, Франція.</a:t>
            </a:r>
          </a:p>
          <a:p>
            <a:pPr algn="just"/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Перша залізниця </a:t>
            </a:r>
            <a:r>
              <a:rPr lang="uk-UA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Львів-Перемишль</a:t>
            </a:r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1864 р.</a:t>
            </a:r>
          </a:p>
          <a:p>
            <a:pPr algn="just"/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підвищені товаризації (зернове, садівництво, гірське тваринництво), зберігалися феодальні пережитки та низька продуктивність. Селяни емігрували до інших країн світу Аргентина, Бразилія, США, Канада.</a:t>
            </a:r>
            <a:endParaRPr lang="uk-UA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6" y="3352944"/>
            <a:ext cx="5132173" cy="3487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70" y="3340902"/>
            <a:ext cx="5404021" cy="3511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94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416908" y="403654"/>
            <a:ext cx="1077509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1.Основну групу населення України становило селянство, яке розшаровувалося на багатіїв, середняків та бідняків:</a:t>
            </a:r>
          </a:p>
          <a:p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бідняки (їх було 1,5 млн селянських господарств), володіли 2/5 всієї площі надільної землі;</a:t>
            </a:r>
          </a:p>
          <a:p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середняків було 550 тис. дворів, вони були власниками 1 /4 площі надільної землі;</a:t>
            </a:r>
          </a:p>
          <a:p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багатіїв було 4'48 дворів, які зосередили в своїх руках 40% усіх надільних і приватних земель.</a:t>
            </a:r>
          </a:p>
          <a:p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Правобережній Україні у Вінницькій області заворушення відбувалися у 159 селах краю. Лише в колишньому Ольгопільському повіті виступило 20 тис. осіб.</a:t>
            </a:r>
          </a:p>
          <a:p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Швидко формується клас найманих робітників. Джерелом його формування були:</a:t>
            </a:r>
          </a:p>
          <a:p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обезземелене селянство;</a:t>
            </a:r>
          </a:p>
          <a:p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розорені ремісники;</a:t>
            </a:r>
          </a:p>
          <a:p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міська біднота.</a:t>
            </a:r>
          </a:p>
          <a:p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3.Дворяни</a:t>
            </a:r>
          </a:p>
          <a:p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4.Підприємці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Міщани.</a:t>
            </a:r>
          </a:p>
          <a:p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Купецтво.</a:t>
            </a:r>
          </a:p>
          <a:p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Важливу роль у ярмарковій торгівлі відігравали купці, чисельність яких </a:t>
            </a: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зростала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Зростали суми зосереджених у їхніх руках </a:t>
            </a: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капіталів</a:t>
            </a:r>
          </a:p>
          <a:p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Лихварі.</a:t>
            </a:r>
          </a:p>
          <a:p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Духовенство.</a:t>
            </a:r>
          </a:p>
          <a:p>
            <a:endParaRPr lang="uk-UA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0" i="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0" i="0" dirty="0">
              <a:solidFill>
                <a:srgbClr val="3B3B3B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-23511" y="-249828"/>
            <a:ext cx="721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</a:t>
            </a:r>
            <a:endParaRPr lang="uk-U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784389" y="11782"/>
            <a:ext cx="3561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склад населення</a:t>
            </a:r>
            <a:endParaRPr lang="uk-UA" sz="2000" b="1" i="0" u="sng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9"/>
          <a:stretch/>
        </p:blipFill>
        <p:spPr>
          <a:xfrm>
            <a:off x="8501450" y="2845193"/>
            <a:ext cx="3690552" cy="3596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975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540475" y="0"/>
            <a:ext cx="705158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Етнічний склад мешканців</a:t>
            </a:r>
          </a:p>
          <a:p>
            <a:pPr algn="just"/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Значну частину населення Правобережної України становили євреї. Царизм посилив утиски щодо євреїв. Правилами 1882 р. євреям заборонялося оселятися поза містами і містечками та скуповувати майно в сільських місцевостях. Міста Правобережжя були переважно єврейськими, де домінували єврейські громади зі своєю культурою, релігією, мовою.</a:t>
            </a:r>
          </a:p>
          <a:p>
            <a:pPr algn="just"/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У великих містах України єврейське населення русифікувалося.</a:t>
            </a:r>
          </a:p>
          <a:p>
            <a:pPr algn="just"/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 єврейського населення проживало в Одесі, де вони наприкінці </a:t>
            </a:r>
            <a:r>
              <a:rPr lang="en-US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ст. становили майже половину.</a:t>
            </a:r>
          </a:p>
          <a:p>
            <a:pPr algn="just"/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Значний прошарок населення Правобережжя становили поляки.</a:t>
            </a:r>
          </a:p>
          <a:p>
            <a:pPr algn="just"/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Найменше українців проживало у містах. </a:t>
            </a:r>
          </a:p>
          <a:p>
            <a:pPr algn="just"/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У промисловості, на транспорті й торгівлі працювало лише 9% українців.</a:t>
            </a:r>
          </a:p>
          <a:p>
            <a:pPr algn="just"/>
            <a:r>
              <a:rPr lang="uk-UA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Серед учених, митців, медичних працівників, церковних служителів українців було лише 0,5%.</a:t>
            </a:r>
          </a:p>
          <a:p>
            <a:pPr algn="just"/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західноукраїнських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землях: у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Східній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Галичині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1773 р. – 71%, 1910 р. – 62,8%; у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Північній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Буковині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1857 р. – 58,5%, 1910 р. – 38,4%; в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Закарпатті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1857 р. – 69,7%.</a:t>
            </a:r>
          </a:p>
          <a:p>
            <a:pPr algn="just"/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Поляки у Східній Галичині становили 1900 р. – 22,7%; румуни на Буковині 1900 р. – 31,4%; угорці наприкінці 19 ст. нараховували 26%. Відносна кількість українців невпинно зменшувалась.</a:t>
            </a:r>
          </a:p>
          <a:p>
            <a:endParaRPr lang="uk-UA" b="0" i="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79" y="1235676"/>
            <a:ext cx="3601321" cy="3328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366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акс">
  <a:themeElements>
    <a:clrScheme name="Пара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Паралакс</Template>
  <TotalTime>134</TotalTime>
  <Words>1506</Words>
  <Application>Microsoft Office PowerPoint</Application>
  <PresentationFormat>Произвольный</PresentationFormat>
  <Paragraphs>87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Паралакс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Красновська Олена</dc:creator>
  <cp:lastModifiedBy>Пользователь Windows</cp:lastModifiedBy>
  <cp:revision>18</cp:revision>
  <dcterms:created xsi:type="dcterms:W3CDTF">2017-05-15T14:04:39Z</dcterms:created>
  <dcterms:modified xsi:type="dcterms:W3CDTF">2019-02-01T10:40:46Z</dcterms:modified>
</cp:coreProperties>
</file>