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  <p:sldId id="262" r:id="rId4"/>
    <p:sldId id="260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437348" cy="185738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Тернопільщина в 2 половині </a:t>
            </a:r>
            <a:r>
              <a:rPr lang="en-US" sz="4400" u="sng" dirty="0" smtClean="0">
                <a:solidFill>
                  <a:schemeClr val="bg1"/>
                </a:solidFill>
              </a:rPr>
              <a:t>XIX </a:t>
            </a:r>
            <a:r>
              <a:rPr lang="uk-UA" sz="4400" u="sng" dirty="0" smtClean="0">
                <a:solidFill>
                  <a:schemeClr val="bg1"/>
                </a:solidFill>
              </a:rPr>
              <a:t>століття</a:t>
            </a:r>
            <a:r>
              <a:rPr lang="uk-UA" b="0" dirty="0" smtClean="0">
                <a:solidFill>
                  <a:schemeClr val="bg1"/>
                </a:solidFill>
              </a:rPr>
              <a:t/>
            </a:r>
            <a:br>
              <a:rPr lang="uk-UA" b="0" dirty="0" smtClean="0">
                <a:solidFill>
                  <a:schemeClr val="bg1"/>
                </a:solidFill>
              </a:rPr>
            </a:b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5572140"/>
            <a:ext cx="4857752" cy="1285860"/>
          </a:xfrm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Підготувала – учениця 9-В класу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Сухомлин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Ірина.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Ternopil_regions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571612"/>
            <a:ext cx="3857652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6786610" cy="1214446"/>
          </a:xfrm>
        </p:spPr>
        <p:txBody>
          <a:bodyPr>
            <a:normAutofit/>
          </a:bodyPr>
          <a:lstStyle/>
          <a:p>
            <a:r>
              <a:rPr lang="uk-UA" dirty="0" smtClean="0"/>
              <a:t>План </a:t>
            </a:r>
            <a:r>
              <a:rPr lang="uk-UA" dirty="0" err="1" smtClean="0"/>
              <a:t>презинтації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4500594"/>
          </a:xfrm>
        </p:spPr>
        <p:txBody>
          <a:bodyPr anchor="t">
            <a:normAutofit/>
          </a:bodyPr>
          <a:lstStyle/>
          <a:p>
            <a:pPr algn="l"/>
            <a:r>
              <a:rPr lang="uk-UA" sz="3600" dirty="0" err="1" smtClean="0"/>
              <a:t>•адміністративно-тереторіальна</a:t>
            </a:r>
            <a:r>
              <a:rPr lang="uk-UA" sz="3600" dirty="0" smtClean="0"/>
              <a:t> реформа 60-70р. </a:t>
            </a:r>
            <a:r>
              <a:rPr lang="en-US" sz="3600" dirty="0" smtClean="0"/>
              <a:t>XIX </a:t>
            </a:r>
            <a:r>
              <a:rPr lang="uk-UA" sz="3600" dirty="0" smtClean="0"/>
              <a:t>століття, її причини, наслідки.</a:t>
            </a:r>
            <a:br>
              <a:rPr lang="uk-UA" sz="3600" dirty="0" smtClean="0"/>
            </a:br>
            <a:r>
              <a:rPr lang="uk-UA" sz="3600" dirty="0" err="1" smtClean="0"/>
              <a:t>•міграція</a:t>
            </a:r>
            <a:r>
              <a:rPr lang="uk-UA" sz="3600" dirty="0" smtClean="0"/>
              <a:t> </a:t>
            </a:r>
          </a:p>
          <a:p>
            <a:pPr algn="l"/>
            <a:r>
              <a:rPr lang="uk-UA" sz="3600" dirty="0" err="1" smtClean="0"/>
              <a:t>•господарське</a:t>
            </a:r>
            <a:r>
              <a:rPr lang="uk-UA" sz="3600" dirty="0" smtClean="0"/>
              <a:t> життя</a:t>
            </a:r>
            <a:endParaRPr lang="uk-UA" sz="3600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571876"/>
            <a:ext cx="2357454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та наслідки реформи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200" b="1" u="sng" dirty="0" smtClean="0"/>
              <a:t>Наслідки:</a:t>
            </a:r>
          </a:p>
          <a:p>
            <a:r>
              <a:rPr lang="uk-UA" dirty="0" err="1" smtClean="0"/>
              <a:t>Тернопільсьйкий</a:t>
            </a:r>
            <a:r>
              <a:rPr lang="uk-UA" dirty="0" smtClean="0"/>
              <a:t> округ було ліквідовано і повернено </a:t>
            </a:r>
            <a:r>
              <a:rPr lang="uk-UA" dirty="0" err="1" smtClean="0"/>
              <a:t>данний</a:t>
            </a:r>
            <a:r>
              <a:rPr lang="uk-UA" dirty="0" smtClean="0"/>
              <a:t> повіт(</a:t>
            </a:r>
            <a:r>
              <a:rPr lang="uk-UA" sz="1400" dirty="0" err="1" smtClean="0"/>
              <a:t>Б</a:t>
            </a:r>
            <a:r>
              <a:rPr lang="uk-UA" sz="1600" dirty="0" err="1" smtClean="0"/>
              <a:t>огородчанський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Городенківський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Долинський</a:t>
            </a:r>
            <a:r>
              <a:rPr lang="uk-UA" sz="1600" dirty="0" smtClean="0"/>
              <a:t>, Калуський, Коломийський, </a:t>
            </a:r>
            <a:r>
              <a:rPr lang="uk-UA" sz="1600" dirty="0" err="1" smtClean="0"/>
              <a:t>Косівський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Надвірнянській</a:t>
            </a:r>
            <a:r>
              <a:rPr lang="uk-UA" sz="1600" dirty="0" smtClean="0"/>
              <a:t>, </a:t>
            </a:r>
            <a:r>
              <a:rPr lang="uk-UA" sz="1600" dirty="0" err="1" smtClean="0"/>
              <a:t>Рогатинський</a:t>
            </a:r>
            <a:r>
              <a:rPr lang="uk-UA" sz="1600" dirty="0" smtClean="0"/>
              <a:t>, </a:t>
            </a:r>
            <a:r>
              <a:rPr lang="uk-UA" sz="1600" dirty="0" err="1" smtClean="0"/>
              <a:t>Снятинський</a:t>
            </a:r>
            <a:r>
              <a:rPr lang="uk-UA" sz="1600" dirty="0" smtClean="0"/>
              <a:t>, Станіславський і </a:t>
            </a:r>
            <a:r>
              <a:rPr lang="uk-UA" sz="1600" dirty="0" err="1" smtClean="0"/>
              <a:t>Тлумацький</a:t>
            </a:r>
            <a:r>
              <a:rPr lang="uk-UA" sz="1600" dirty="0" smtClean="0"/>
              <a:t>)</a:t>
            </a:r>
            <a:endParaRPr lang="uk-UA" dirty="0" smtClean="0"/>
          </a:p>
          <a:p>
            <a:r>
              <a:rPr lang="uk-UA" dirty="0" smtClean="0"/>
              <a:t> Під владою Австрійської </a:t>
            </a:r>
            <a:r>
              <a:rPr lang="uk-UA" dirty="0" smtClean="0"/>
              <a:t>імперії </a:t>
            </a:r>
            <a:r>
              <a:rPr lang="uk-UA" dirty="0" smtClean="0"/>
              <a:t>західноукраїнські землі були до її розпаду в листопаді 1918 р.</a:t>
            </a:r>
            <a:endParaRPr lang="uk-UA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038600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200" b="1" u="sng" dirty="0" smtClean="0"/>
              <a:t>Причини:</a:t>
            </a:r>
          </a:p>
          <a:p>
            <a:r>
              <a:rPr lang="uk-UA" dirty="0" smtClean="0"/>
              <a:t>Після поразки в </a:t>
            </a:r>
            <a:r>
              <a:rPr lang="uk-UA" dirty="0" err="1" smtClean="0"/>
              <a:t>австро-пруські</a:t>
            </a:r>
            <a:r>
              <a:rPr lang="uk-UA" dirty="0" smtClean="0"/>
              <a:t> війні уряд  був вимушений піти на поступки і змінити централізовану систему </a:t>
            </a:r>
            <a:r>
              <a:rPr lang="uk-UA" dirty="0" err="1" smtClean="0"/>
              <a:t>првління</a:t>
            </a:r>
            <a:r>
              <a:rPr lang="uk-UA" dirty="0" smtClean="0"/>
              <a:t> </a:t>
            </a:r>
            <a:r>
              <a:rPr lang="uk-UA" dirty="0" smtClean="0"/>
              <a:t>тобто запровадити реформу.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857232"/>
          </a:xfrm>
        </p:spPr>
        <p:txBody>
          <a:bodyPr>
            <a:normAutofit/>
          </a:bodyPr>
          <a:lstStyle/>
          <a:p>
            <a:r>
              <a:rPr lang="uk-UA" sz="4800" i="1" dirty="0" smtClean="0"/>
              <a:t>Міграція   </a:t>
            </a:r>
            <a:r>
              <a:rPr lang="uk-UA" sz="4800" i="1" dirty="0" err="1" smtClean="0"/>
              <a:t>тернополян</a:t>
            </a:r>
            <a:endParaRPr lang="uk-UA" sz="4800" i="1" dirty="0"/>
          </a:p>
        </p:txBody>
      </p:sp>
      <p:pic>
        <p:nvPicPr>
          <p:cNvPr id="5" name="Рисунок 4" descr="images (2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906" b="4906"/>
          <a:stretch>
            <a:fillRect/>
          </a:stretch>
        </p:blipFill>
        <p:spPr>
          <a:xfrm>
            <a:off x="1500166" y="2643182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8786842" cy="1857388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/>
              <a:t>В  2 половині </a:t>
            </a:r>
            <a:r>
              <a:rPr lang="en-US" sz="2400" dirty="0" smtClean="0"/>
              <a:t>XIX </a:t>
            </a:r>
            <a:r>
              <a:rPr lang="uk-UA" sz="2400" dirty="0" smtClean="0"/>
              <a:t>століття з українських сіл </a:t>
            </a:r>
            <a:r>
              <a:rPr lang="uk-UA" sz="2400" b="1" u="sng" dirty="0" smtClean="0"/>
              <a:t>щотижня </a:t>
            </a:r>
            <a:r>
              <a:rPr lang="uk-UA" sz="2400" dirty="0" err="1" smtClean="0"/>
              <a:t>виїжала</a:t>
            </a:r>
            <a:r>
              <a:rPr lang="uk-UA" sz="2400" dirty="0" smtClean="0"/>
              <a:t> </a:t>
            </a:r>
            <a:r>
              <a:rPr lang="uk-UA" sz="2400" b="1" u="sng" dirty="0" smtClean="0"/>
              <a:t>мінімум одна сім*я</a:t>
            </a:r>
            <a:r>
              <a:rPr lang="uk-UA" sz="2400" dirty="0" smtClean="0"/>
              <a:t>, тому вже до початку  1-ї світової війни виїхало вже близько 400 тис. людей. В основному </a:t>
            </a:r>
            <a:r>
              <a:rPr lang="uk-UA" sz="2400" dirty="0" err="1" smtClean="0"/>
              <a:t>імігрували</a:t>
            </a:r>
            <a:r>
              <a:rPr lang="uk-UA" sz="2400" dirty="0" smtClean="0"/>
              <a:t> з </a:t>
            </a:r>
            <a:r>
              <a:rPr lang="uk-UA" sz="2400" dirty="0" smtClean="0"/>
              <a:t> </a:t>
            </a:r>
            <a:r>
              <a:rPr lang="uk-UA" sz="2400" u="sng" dirty="0" err="1" smtClean="0"/>
              <a:t>Гусятинського</a:t>
            </a:r>
            <a:r>
              <a:rPr lang="uk-UA" sz="2400" dirty="0" smtClean="0"/>
              <a:t>, </a:t>
            </a:r>
            <a:r>
              <a:rPr lang="uk-UA" sz="2400" dirty="0" err="1" smtClean="0"/>
              <a:t>Чортківського</a:t>
            </a:r>
            <a:r>
              <a:rPr lang="uk-UA" sz="2400" dirty="0" smtClean="0"/>
              <a:t>, Борщівського, </a:t>
            </a:r>
            <a:r>
              <a:rPr lang="uk-UA" sz="2400" dirty="0" err="1" smtClean="0"/>
              <a:t>Заліщицького</a:t>
            </a:r>
            <a:r>
              <a:rPr lang="uk-UA" sz="2400" dirty="0" smtClean="0"/>
              <a:t> повітів</a:t>
            </a:r>
            <a:endParaRPr lang="uk-UA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72074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            Причини міграції</a:t>
            </a:r>
            <a:br>
              <a:rPr lang="uk-UA" dirty="0" smtClean="0"/>
            </a:br>
            <a:r>
              <a:rPr lang="uk-UA" dirty="0" err="1" smtClean="0"/>
              <a:t>•економіка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•політика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•релігія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•воєний</a:t>
            </a:r>
            <a:r>
              <a:rPr lang="uk-UA" dirty="0" smtClean="0"/>
              <a:t> стан України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3" name="Рисунок 2" descr="airplane-309386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876" y="3429000"/>
            <a:ext cx="5557124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uk-UA" dirty="0" smtClean="0"/>
              <a:t>Господарське  життя </a:t>
            </a:r>
            <a:br>
              <a:rPr lang="uk-UA" dirty="0" smtClean="0"/>
            </a:br>
            <a:endParaRPr lang="uk-UA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964645" y="1250141"/>
            <a:ext cx="857256" cy="642942"/>
          </a:xfrm>
          <a:prstGeom prst="straightConnector1">
            <a:avLst/>
          </a:prstGeom>
          <a:ln w="50800" cap="sq" cmpd="sng"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5643570" y="1357298"/>
            <a:ext cx="857256" cy="571504"/>
          </a:xfrm>
          <a:prstGeom prst="straightConnector1">
            <a:avLst/>
          </a:prstGeom>
          <a:ln w="50800" cap="sq" cmpd="sng">
            <a:beve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2071679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Сільське господарство</a:t>
            </a:r>
          </a:p>
          <a:p>
            <a:r>
              <a:rPr lang="uk-UA" sz="2400" b="1" dirty="0" err="1" smtClean="0"/>
              <a:t>•рослиництво</a:t>
            </a:r>
            <a:endParaRPr lang="uk-UA" sz="2400" b="1" dirty="0" smtClean="0"/>
          </a:p>
          <a:p>
            <a:r>
              <a:rPr lang="uk-UA" sz="2400" b="1" dirty="0" err="1" smtClean="0"/>
              <a:t>•твариництво</a:t>
            </a:r>
            <a:endParaRPr lang="uk-UA" sz="24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857752" y="2071678"/>
            <a:ext cx="4000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Промисловість</a:t>
            </a:r>
          </a:p>
          <a:p>
            <a:r>
              <a:rPr lang="uk-UA" sz="2800" b="1" dirty="0" err="1" smtClean="0"/>
              <a:t>•робота</a:t>
            </a:r>
            <a:r>
              <a:rPr lang="uk-UA" sz="2800" b="1" dirty="0" smtClean="0"/>
              <a:t> на землі</a:t>
            </a:r>
          </a:p>
          <a:p>
            <a:r>
              <a:rPr lang="uk-UA" sz="2800" b="1" dirty="0" err="1" smtClean="0"/>
              <a:t>•торгівля</a:t>
            </a:r>
            <a:r>
              <a:rPr lang="uk-UA" sz="2800" b="1" dirty="0" smtClean="0"/>
              <a:t> худобою</a:t>
            </a:r>
            <a:br>
              <a:rPr lang="uk-UA" sz="2800" b="1" dirty="0" smtClean="0"/>
            </a:br>
            <a:endParaRPr lang="uk-UA" sz="2400" b="1" dirty="0" smtClean="0"/>
          </a:p>
        </p:txBody>
      </p:sp>
      <p:pic>
        <p:nvPicPr>
          <p:cNvPr id="14" name="Рисунок 13" descr="trutovskyy_ukraynskye_krestya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38626"/>
            <a:ext cx="4357686" cy="3219373"/>
          </a:xfrm>
          <a:prstGeom prst="rect">
            <a:avLst/>
          </a:prstGeom>
        </p:spPr>
      </p:pic>
      <p:pic>
        <p:nvPicPr>
          <p:cNvPr id="17" name="Рисунок 16" descr="315d492d91f8a29217bf85b25ad1eebabc81d611548795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3643314"/>
            <a:ext cx="4786314" cy="321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ernopil_regions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81795"/>
            <a:ext cx="5000660" cy="6576205"/>
          </a:xfrm>
          <a:prstGeom prst="rect">
            <a:avLst/>
          </a:prstGeom>
        </p:spPr>
      </p:pic>
      <p:cxnSp>
        <p:nvCxnSpPr>
          <p:cNvPr id="4" name="Прямая со стрелкой 3"/>
          <p:cNvCxnSpPr/>
          <p:nvPr/>
        </p:nvCxnSpPr>
        <p:spPr>
          <a:xfrm rot="10800000">
            <a:off x="5857884" y="6000768"/>
            <a:ext cx="1571636" cy="1588"/>
          </a:xfrm>
          <a:prstGeom prst="straightConnector1">
            <a:avLst/>
          </a:prstGeom>
          <a:ln w="6032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4429124" y="3286124"/>
            <a:ext cx="2357454" cy="1588"/>
          </a:xfrm>
          <a:prstGeom prst="straightConnector1">
            <a:avLst/>
          </a:prstGeom>
          <a:ln w="6032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357918" y="2285992"/>
            <a:ext cx="2786082" cy="17859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 давали </a:t>
            </a:r>
            <a:r>
              <a:rPr lang="ru-RU" sz="1600" b="1" dirty="0" err="1" smtClean="0">
                <a:solidFill>
                  <a:schemeClr val="bg1"/>
                </a:solidFill>
              </a:rPr>
              <a:t>продукцію</a:t>
            </a:r>
            <a:r>
              <a:rPr lang="ru-RU" sz="1600" b="1" dirty="0" smtClean="0">
                <a:solidFill>
                  <a:schemeClr val="bg1"/>
                </a:solidFill>
              </a:rPr>
              <a:t> 4 </a:t>
            </a:r>
            <a:r>
              <a:rPr lang="ru-RU" sz="1600" b="1" dirty="0" err="1" smtClean="0">
                <a:solidFill>
                  <a:schemeClr val="bg1"/>
                </a:solidFill>
              </a:rPr>
              <a:t>млини</a:t>
            </a:r>
            <a:r>
              <a:rPr lang="ru-RU" sz="1600" b="1" dirty="0" smtClean="0">
                <a:solidFill>
                  <a:schemeClr val="bg1"/>
                </a:solidFill>
              </a:rPr>
              <a:t>, 3 </a:t>
            </a:r>
            <a:r>
              <a:rPr lang="ru-RU" sz="1600" b="1" dirty="0" err="1" smtClean="0">
                <a:solidFill>
                  <a:schemeClr val="bg1"/>
                </a:solidFill>
              </a:rPr>
              <a:t>броварні</a:t>
            </a:r>
            <a:r>
              <a:rPr lang="ru-RU" sz="1600" b="1" dirty="0" smtClean="0">
                <a:solidFill>
                  <a:schemeClr val="bg1"/>
                </a:solidFill>
              </a:rPr>
              <a:t>, 4 крупорушки, 6 </a:t>
            </a:r>
            <a:r>
              <a:rPr lang="ru-RU" sz="1600" b="1" dirty="0" err="1" smtClean="0">
                <a:solidFill>
                  <a:schemeClr val="bg1"/>
                </a:solidFill>
              </a:rPr>
              <a:t>олійниць</a:t>
            </a:r>
            <a:r>
              <a:rPr lang="ru-RU" sz="16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uk-UA" sz="1600" dirty="0">
              <a:solidFill>
                <a:schemeClr val="bg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357422" y="2500306"/>
            <a:ext cx="2000232" cy="930282"/>
          </a:xfrm>
          <a:prstGeom prst="straightConnector1">
            <a:avLst/>
          </a:prstGeom>
          <a:ln w="6032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42910" y="1214422"/>
            <a:ext cx="2286016" cy="19288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 У </a:t>
            </a:r>
            <a:r>
              <a:rPr lang="ru-RU" sz="1400" b="1" dirty="0" err="1" smtClean="0">
                <a:solidFill>
                  <a:schemeClr val="bg1"/>
                </a:solidFill>
              </a:rPr>
              <a:t>місті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була</a:t>
            </a:r>
            <a:r>
              <a:rPr lang="ru-RU" sz="1400" b="1" dirty="0" smtClean="0">
                <a:solidFill>
                  <a:schemeClr val="bg1"/>
                </a:solidFill>
              </a:rPr>
              <a:t> велика </a:t>
            </a:r>
            <a:r>
              <a:rPr lang="ru-RU" sz="1400" b="1" dirty="0" err="1" smtClean="0">
                <a:solidFill>
                  <a:schemeClr val="bg1"/>
                </a:solidFill>
              </a:rPr>
              <a:t>воскобійня</a:t>
            </a:r>
            <a:r>
              <a:rPr lang="ru-RU" sz="1400" b="1" dirty="0" smtClean="0">
                <a:solidFill>
                  <a:schemeClr val="bg1"/>
                </a:solidFill>
              </a:rPr>
              <a:t>(</a:t>
            </a:r>
            <a:r>
              <a:rPr lang="ru-RU" sz="1400" b="1" dirty="0" err="1" smtClean="0">
                <a:solidFill>
                  <a:schemeClr val="bg1"/>
                </a:solidFill>
              </a:rPr>
              <a:t>випускала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жовтий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віск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який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згодом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експортуваввся</a:t>
            </a:r>
            <a:r>
              <a:rPr lang="ru-RU" sz="1400" b="1" dirty="0" smtClean="0">
                <a:solidFill>
                  <a:schemeClr val="bg1"/>
                </a:solidFill>
              </a:rPr>
              <a:t> в </a:t>
            </a:r>
            <a:r>
              <a:rPr lang="ru-RU" sz="1400" b="1" dirty="0" err="1" smtClean="0">
                <a:solidFill>
                  <a:schemeClr val="bg1"/>
                </a:solidFill>
              </a:rPr>
              <a:t>Австрію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і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Італію</a:t>
            </a:r>
            <a:r>
              <a:rPr lang="ru-RU" sz="1400" b="1" dirty="0" smtClean="0">
                <a:solidFill>
                  <a:schemeClr val="bg1"/>
                </a:solidFill>
              </a:rPr>
              <a:t>).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ctr"/>
            <a:endParaRPr lang="uk-UA" sz="1600" dirty="0">
              <a:solidFill>
                <a:schemeClr val="bg1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V="1">
            <a:off x="1428728" y="5000636"/>
            <a:ext cx="2214578" cy="1071570"/>
          </a:xfrm>
          <a:prstGeom prst="straightConnector1">
            <a:avLst/>
          </a:prstGeom>
          <a:ln w="6032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642910" y="4643446"/>
            <a:ext cx="2285984" cy="185741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 почали </a:t>
            </a:r>
            <a:r>
              <a:rPr lang="ru-RU" sz="1400" b="1" dirty="0" err="1" smtClean="0">
                <a:solidFill>
                  <a:schemeClr val="bg1"/>
                </a:solidFill>
              </a:rPr>
              <a:t>діяти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шовкоткацька</a:t>
            </a:r>
            <a:r>
              <a:rPr lang="ru-RU" sz="1400" b="1" dirty="0" smtClean="0">
                <a:solidFill>
                  <a:schemeClr val="bg1"/>
                </a:solidFill>
              </a:rPr>
              <a:t> фабрика, завод, </a:t>
            </a:r>
            <a:r>
              <a:rPr lang="ru-RU" sz="1400" b="1" dirty="0" err="1" smtClean="0">
                <a:solidFill>
                  <a:schemeClr val="bg1"/>
                </a:solidFill>
              </a:rPr>
              <a:t>який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виготовляв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 err="1" smtClean="0">
                <a:solidFill>
                  <a:schemeClr val="bg1"/>
                </a:solidFill>
              </a:rPr>
              <a:t>черепицю</a:t>
            </a:r>
            <a:r>
              <a:rPr lang="ru-RU" sz="1400" b="1" dirty="0" smtClean="0">
                <a:solidFill>
                  <a:schemeClr val="bg1"/>
                </a:solidFill>
              </a:rPr>
              <a:t>, </a:t>
            </a:r>
            <a:r>
              <a:rPr lang="ru-RU" sz="1400" b="1" dirty="0" err="1" smtClean="0">
                <a:solidFill>
                  <a:schemeClr val="bg1"/>
                </a:solidFill>
              </a:rPr>
              <a:t>плити</a:t>
            </a:r>
            <a:r>
              <a:rPr lang="ru-RU" sz="1400" b="1" dirty="0" smtClean="0">
                <a:solidFill>
                  <a:schemeClr val="bg1"/>
                </a:solidFill>
              </a:rPr>
              <a:t> та </a:t>
            </a:r>
            <a:r>
              <a:rPr lang="ru-RU" sz="1400" b="1" dirty="0" err="1" smtClean="0">
                <a:solidFill>
                  <a:schemeClr val="bg1"/>
                </a:solidFill>
              </a:rPr>
              <a:t>бетонні</a:t>
            </a:r>
            <a:r>
              <a:rPr lang="ru-RU" sz="1400" b="1" dirty="0" smtClean="0">
                <a:solidFill>
                  <a:schemeClr val="bg1"/>
                </a:solidFill>
              </a:rPr>
              <a:t> труби. </a:t>
            </a:r>
          </a:p>
          <a:p>
            <a:pPr algn="ctr"/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929454" y="4929198"/>
            <a:ext cx="2214546" cy="192880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1600" b="1" dirty="0" err="1" smtClean="0">
                <a:solidFill>
                  <a:schemeClr val="bg1"/>
                </a:solidFill>
              </a:rPr>
              <a:t>працювали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дві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ґуральні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пивоварний</a:t>
            </a:r>
            <a:r>
              <a:rPr lang="ru-RU" sz="1600" b="1" dirty="0" smtClean="0">
                <a:solidFill>
                  <a:schemeClr val="bg1"/>
                </a:solidFill>
              </a:rPr>
              <a:t> та </a:t>
            </a:r>
            <a:r>
              <a:rPr lang="ru-RU" sz="1600" b="1" dirty="0" err="1" smtClean="0">
                <a:solidFill>
                  <a:schemeClr val="bg1"/>
                </a:solidFill>
              </a:rPr>
              <a:t>тютюново-ферментаційний</a:t>
            </a:r>
            <a:r>
              <a:rPr lang="ru-RU" sz="1600" b="1" dirty="0" smtClean="0">
                <a:solidFill>
                  <a:schemeClr val="bg1"/>
                </a:solidFill>
              </a:rPr>
              <a:t> заводи</a:t>
            </a:r>
          </a:p>
          <a:p>
            <a:pPr algn="ctr"/>
            <a:endParaRPr lang="uk-UA" dirty="0">
              <a:solidFill>
                <a:srgbClr val="C00000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10800000" flipV="1">
            <a:off x="4143372" y="1285860"/>
            <a:ext cx="2000264" cy="571504"/>
          </a:xfrm>
          <a:prstGeom prst="straightConnector1">
            <a:avLst/>
          </a:prstGeom>
          <a:ln w="60325" cmpd="sng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643570" y="571480"/>
            <a:ext cx="1928826" cy="135732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57884" y="857232"/>
            <a:ext cx="1714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В Почаєві почав діяти свічковий завод </a:t>
            </a:r>
            <a:endParaRPr lang="uk-UA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288</TotalTime>
  <Words>173</Words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Тернопільщина в 2 половині XIX століття </vt:lpstr>
      <vt:lpstr>План презинтації:</vt:lpstr>
      <vt:lpstr>Причини та наслідки реформи</vt:lpstr>
      <vt:lpstr>Міграція   тернополян</vt:lpstr>
      <vt:lpstr>            Причини міграції •економіка •політика •релігія •воєний стан України   </vt:lpstr>
      <vt:lpstr>Господарське  життя 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Тернопільщина в 2 половині XIX століття </dc:title>
  <dc:creator>Admin</dc:creator>
  <cp:lastModifiedBy>Admin</cp:lastModifiedBy>
  <cp:revision>31</cp:revision>
  <dcterms:created xsi:type="dcterms:W3CDTF">2017-05-15T15:26:08Z</dcterms:created>
  <dcterms:modified xsi:type="dcterms:W3CDTF">2017-05-15T20:25:23Z</dcterms:modified>
</cp:coreProperties>
</file>