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1828"/>
    <a:srgbClr val="1F4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25" autoAdjust="0"/>
  </p:normalViewPr>
  <p:slideViewPr>
    <p:cSldViewPr>
      <p:cViewPr varScale="1">
        <p:scale>
          <a:sx n="63" d="100"/>
          <a:sy n="63" d="100"/>
        </p:scale>
        <p:origin x="-6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5856" y="1340768"/>
            <a:ext cx="41044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Презентація</a:t>
            </a:r>
            <a:b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тему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 Основи теорії держави ”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0272" y="429309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Виконала:</a:t>
            </a:r>
          </a:p>
          <a:p>
            <a:r>
              <a:rPr lang="uk-UA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Боднарчук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Юлія</a:t>
            </a: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609329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12943112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196752"/>
            <a:ext cx="2454318" cy="1996647"/>
          </a:xfrm>
          <a:prstGeom prst="rect">
            <a:avLst/>
          </a:prstGeom>
        </p:spPr>
      </p:pic>
      <p:pic>
        <p:nvPicPr>
          <p:cNvPr id="8" name="Рисунок 7" descr="800x-dsc_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140968"/>
            <a:ext cx="3755053" cy="23168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483768" y="3356992"/>
            <a:ext cx="3240360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323528" y="836712"/>
            <a:ext cx="7704856" cy="792088"/>
            <a:chOff x="323528" y="476672"/>
            <a:chExt cx="7704856" cy="792088"/>
          </a:xfrm>
        </p:grpSpPr>
        <p:sp>
          <p:nvSpPr>
            <p:cNvPr id="12" name="Прямоугольник с двумя вырезанными противолежащими углами 11"/>
            <p:cNvSpPr/>
            <p:nvPr/>
          </p:nvSpPr>
          <p:spPr>
            <a:xfrm>
              <a:off x="5076056" y="476672"/>
              <a:ext cx="1368152" cy="792088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с двумя вырезанными противолежащими углами 12"/>
            <p:cNvSpPr/>
            <p:nvPr/>
          </p:nvSpPr>
          <p:spPr>
            <a:xfrm>
              <a:off x="6660232" y="476672"/>
              <a:ext cx="1368152" cy="792088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с двумя вырезанными противолежащими углами 13"/>
            <p:cNvSpPr/>
            <p:nvPr/>
          </p:nvSpPr>
          <p:spPr>
            <a:xfrm>
              <a:off x="1907704" y="476672"/>
              <a:ext cx="1368152" cy="792088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с двумя вырезанными противолежащими углами 14"/>
            <p:cNvSpPr/>
            <p:nvPr/>
          </p:nvSpPr>
          <p:spPr>
            <a:xfrm>
              <a:off x="3491880" y="476672"/>
              <a:ext cx="1368152" cy="792088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с двумя вырезанными противолежащими углами 15"/>
            <p:cNvSpPr/>
            <p:nvPr/>
          </p:nvSpPr>
          <p:spPr>
            <a:xfrm>
              <a:off x="323528" y="476672"/>
              <a:ext cx="1368152" cy="792088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5536" y="692696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Індивід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1720" y="69269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Людина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91880" y="69269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Особистість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48064" y="692696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Особа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60232" y="69269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Громадянин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79512" y="1844824"/>
            <a:ext cx="324036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07504" y="4653136"/>
            <a:ext cx="324036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788024" y="4653136"/>
            <a:ext cx="324036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788024" y="1844824"/>
            <a:ext cx="324036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79512" y="4797152"/>
            <a:ext cx="302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Конкретний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відзнача­ється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неповторною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значущих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виявляються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людьми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60032" y="2060848"/>
            <a:ext cx="30963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Конкретна 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відзначається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біологічно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зумовленими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індивідуально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виражени­ми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психофізіологічними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якостями</a:t>
            </a: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55776" y="3356992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Особа,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юридично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конкретною державою,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відображене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піддан­ства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/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1520" y="2276872"/>
            <a:ext cx="3024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Біологічна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істота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свою волю </a:t>
            </a:r>
          </a:p>
          <a:p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2040" y="5085184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Людина  (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яка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суб’єктом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59632" y="18864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Особа, суспільство, держава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547664" y="1988840"/>
            <a:ext cx="2808312" cy="1872208"/>
            <a:chOff x="2555776" y="1628800"/>
            <a:chExt cx="2808312" cy="1872208"/>
          </a:xfrm>
        </p:grpSpPr>
        <p:sp>
          <p:nvSpPr>
            <p:cNvPr id="5" name="Выноска со стрелкой вправо 4"/>
            <p:cNvSpPr/>
            <p:nvPr/>
          </p:nvSpPr>
          <p:spPr>
            <a:xfrm rot="5400000">
              <a:off x="3491880" y="1628800"/>
              <a:ext cx="936104" cy="2808312"/>
            </a:xfrm>
            <a:prstGeom prst="rightArrowCallo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Выноска со стрелкой вправо 5"/>
            <p:cNvSpPr/>
            <p:nvPr/>
          </p:nvSpPr>
          <p:spPr>
            <a:xfrm rot="16200000">
              <a:off x="3491880" y="692696"/>
              <a:ext cx="936104" cy="2808312"/>
            </a:xfrm>
            <a:prstGeom prst="rightArrowCallo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627784" y="2060848"/>
              <a:ext cx="2664296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Правовий статус осіб на території України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Выноска со стрелкой вверх 10"/>
          <p:cNvSpPr/>
          <p:nvPr/>
        </p:nvSpPr>
        <p:spPr>
          <a:xfrm>
            <a:off x="1331640" y="836712"/>
            <a:ext cx="3240360" cy="1080120"/>
          </a:xfrm>
          <a:prstGeom prst="up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носка со стрелкой вверх 12"/>
          <p:cNvSpPr/>
          <p:nvPr/>
        </p:nvSpPr>
        <p:spPr>
          <a:xfrm rot="10800000">
            <a:off x="683568" y="3933056"/>
            <a:ext cx="2232248" cy="1080120"/>
          </a:xfrm>
          <a:prstGeom prst="up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носка со стрелкой вверх 13"/>
          <p:cNvSpPr/>
          <p:nvPr/>
        </p:nvSpPr>
        <p:spPr>
          <a:xfrm rot="10800000">
            <a:off x="2915816" y="3933056"/>
            <a:ext cx="2232248" cy="1080120"/>
          </a:xfrm>
          <a:prstGeom prst="up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4005064"/>
            <a:ext cx="432048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403648" y="1268760"/>
            <a:ext cx="309634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403648" y="13407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Громадяни України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640" y="407707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Іноземці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87824" y="5085184"/>
            <a:ext cx="2096616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55576" y="5085184"/>
            <a:ext cx="2096616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27584" y="5157192"/>
            <a:ext cx="1944216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059832" y="5157192"/>
            <a:ext cx="1944216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55576" y="515719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Громадяни інших держав(крім України)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31840" y="515719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Особи без громадянства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cartoon_illustrator_03_vector_1814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437112"/>
            <a:ext cx="1760984" cy="2086766"/>
          </a:xfrm>
          <a:prstGeom prst="rect">
            <a:avLst/>
          </a:prstGeom>
        </p:spPr>
      </p:pic>
      <p:pic>
        <p:nvPicPr>
          <p:cNvPr id="27" name="Рисунок 26" descr="суспільств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412776"/>
            <a:ext cx="3240360" cy="22617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4278810"/>
            <a:ext cx="3250818" cy="2274701"/>
          </a:xfrm>
          <a:prstGeom prst="rect">
            <a:avLst/>
          </a:prstGeom>
        </p:spPr>
      </p:pic>
      <p:pic>
        <p:nvPicPr>
          <p:cNvPr id="6" name="Рисунок 5" descr="Рисунок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4509120"/>
            <a:ext cx="3110345" cy="20143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3568" y="764704"/>
            <a:ext cx="6840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умов,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проживають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політико-географічному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мусить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суверенітет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льство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організована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людей,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об'єднаних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характерними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них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відносинами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певному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історичного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ержава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особлива організація політичної влади, що, спираючись на органи влади і </a:t>
            </a:r>
            <a:r>
              <a:rPr lang="uk-UA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закони.регулює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життя суспільства, зберігає його цілісність, забезпечує розвиток, захищає від зовнішніх ворогів.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5328592" cy="6741368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Едвардом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Шилзом</a:t>
            </a:r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Американський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соціолог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Едвард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Шилз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виділяє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критерії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суспільством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входить в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жодні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крупної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Шлюби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укладаються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цілісну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територію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власною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поповнюється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тих людей,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визнаними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представниками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вона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довшим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життя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окремого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специфічна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культура —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згоду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членами.</a:t>
            </a:r>
          </a:p>
          <a:p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Найголовнішими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Шилза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перелічених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територія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і 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культура.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700808"/>
            <a:ext cx="2304256" cy="3456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71800" y="54868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Ознаки суспільства: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прав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573016"/>
            <a:ext cx="2376264" cy="235740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4752528" cy="5832648"/>
          </a:xfrm>
        </p:spPr>
        <p:txBody>
          <a:bodyPr>
            <a:normAutofit fontScale="92500"/>
          </a:bodyPr>
          <a:lstStyle/>
          <a:p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Маршем</a:t>
            </a:r>
          </a:p>
          <a:p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1967 Р. Марш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намагався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соціальне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суспільством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Постійна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Іспанія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кордонах;</a:t>
            </a:r>
          </a:p>
          <a:p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Поповнення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дітородіння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імміграція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також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деяку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Високорозвинена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культура —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різноманітними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задовольнити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життя;</a:t>
            </a:r>
          </a:p>
          <a:p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Політична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підсистемою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якоїсь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колоніальні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Бельгійське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Конго до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такими.</a:t>
            </a:r>
          </a:p>
          <a:p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 Автор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визнавав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неповноту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дискусійний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052736"/>
            <a:ext cx="2562225" cy="17811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7239000" cy="114300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Види суспільства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burbuj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656692"/>
            <a:ext cx="2097782" cy="1952811"/>
          </a:xfrm>
          <a:prstGeom prst="rect">
            <a:avLst/>
          </a:prstGeom>
        </p:spPr>
      </p:pic>
      <p:pic>
        <p:nvPicPr>
          <p:cNvPr id="5" name="Рисунок 4" descr="burbuj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788024" y="630465"/>
            <a:ext cx="2088232" cy="1979039"/>
          </a:xfrm>
          <a:prstGeom prst="rect">
            <a:avLst/>
          </a:prstGeom>
        </p:spPr>
      </p:pic>
      <p:pic>
        <p:nvPicPr>
          <p:cNvPr id="6" name="Рисунок 5" descr="burbuj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1187624" y="3356992"/>
            <a:ext cx="2025774" cy="2126368"/>
          </a:xfrm>
          <a:prstGeom prst="rect">
            <a:avLst/>
          </a:prstGeom>
        </p:spPr>
      </p:pic>
      <p:pic>
        <p:nvPicPr>
          <p:cNvPr id="7" name="Рисунок 6" descr="burbuj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 flipV="1">
            <a:off x="4788024" y="3429000"/>
            <a:ext cx="2128281" cy="2088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75656" y="1412776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Традиційне</a:t>
            </a:r>
            <a:endParaRPr lang="ru-RU" sz="16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141277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Індустріальне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43651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Аграрне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0072" y="443711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Інформаційне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992888" cy="842352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Загальна характеристика держави та державної влади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1259632" y="1340768"/>
            <a:ext cx="5688632" cy="4982393"/>
            <a:chOff x="1090113" y="296196"/>
            <a:chExt cx="5833275" cy="5126409"/>
          </a:xfrm>
        </p:grpSpPr>
        <p:sp>
          <p:nvSpPr>
            <p:cNvPr id="28" name="Облако 27"/>
            <p:cNvSpPr/>
            <p:nvPr/>
          </p:nvSpPr>
          <p:spPr>
            <a:xfrm>
              <a:off x="2987824" y="2420888"/>
              <a:ext cx="1944216" cy="1008112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00B05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2959" y="2667056"/>
              <a:ext cx="987500" cy="538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400" dirty="0" smtClean="0">
                  <a:latin typeface="Times New Roman" pitchFamily="18" charset="0"/>
                  <a:cs typeface="Times New Roman" pitchFamily="18" charset="0"/>
                </a:rPr>
                <a:t>Ознаки </a:t>
              </a:r>
            </a:p>
            <a:p>
              <a:pPr algn="ctr"/>
              <a:r>
                <a:rPr lang="uk-UA" sz="1400" dirty="0" smtClean="0">
                  <a:latin typeface="Times New Roman" pitchFamily="18" charset="0"/>
                  <a:cs typeface="Times New Roman" pitchFamily="18" charset="0"/>
                </a:rPr>
                <a:t>держави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ятиугольник 18"/>
            <p:cNvSpPr/>
            <p:nvPr/>
          </p:nvSpPr>
          <p:spPr>
            <a:xfrm rot="19940895">
              <a:off x="1231090" y="3394385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ятиугольник 19"/>
            <p:cNvSpPr/>
            <p:nvPr/>
          </p:nvSpPr>
          <p:spPr>
            <a:xfrm rot="17710925">
              <a:off x="2239213" y="4089976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ятиугольник 20"/>
            <p:cNvSpPr/>
            <p:nvPr/>
          </p:nvSpPr>
          <p:spPr>
            <a:xfrm rot="13315019">
              <a:off x="4620944" y="3827434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 rot="15403645">
              <a:off x="3446111" y="4162465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ятиугольник 22"/>
            <p:cNvSpPr/>
            <p:nvPr/>
          </p:nvSpPr>
          <p:spPr>
            <a:xfrm rot="10073868">
              <a:off x="5051180" y="2393923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ятиугольник 23"/>
            <p:cNvSpPr/>
            <p:nvPr/>
          </p:nvSpPr>
          <p:spPr>
            <a:xfrm rot="7842058">
              <a:off x="4347984" y="1289650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ятиугольник 24"/>
            <p:cNvSpPr/>
            <p:nvPr/>
          </p:nvSpPr>
          <p:spPr>
            <a:xfrm rot="5872129">
              <a:off x="3148934" y="908264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ятиугольник 25"/>
            <p:cNvSpPr/>
            <p:nvPr/>
          </p:nvSpPr>
          <p:spPr>
            <a:xfrm rot="3106673">
              <a:off x="1877354" y="1088542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ятиугольник 26"/>
            <p:cNvSpPr/>
            <p:nvPr/>
          </p:nvSpPr>
          <p:spPr>
            <a:xfrm rot="1304614">
              <a:off x="1090113" y="2010945"/>
              <a:ext cx="1872208" cy="64807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1388709" y="1426936"/>
            <a:ext cx="5506399" cy="4829040"/>
            <a:chOff x="1388709" y="1426936"/>
            <a:chExt cx="5506399" cy="4829040"/>
          </a:xfrm>
        </p:grpSpPr>
        <p:sp>
          <p:nvSpPr>
            <p:cNvPr id="30" name="TextBox 29"/>
            <p:cNvSpPr txBox="1"/>
            <p:nvPr/>
          </p:nvSpPr>
          <p:spPr>
            <a:xfrm rot="3174283">
              <a:off x="2272833" y="2180511"/>
              <a:ext cx="1459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Суверенітет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5834686">
              <a:off x="3377272" y="2157759"/>
              <a:ext cx="18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Система права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18620076">
              <a:off x="4608837" y="2271070"/>
              <a:ext cx="1738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400" dirty="0" smtClean="0">
                  <a:latin typeface="Times New Roman" pitchFamily="18" charset="0"/>
                  <a:cs typeface="Times New Roman" pitchFamily="18" charset="0"/>
                </a:rPr>
                <a:t>Податкова та фінансова системи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20875144">
              <a:off x="5526956" y="3487807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Територія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 rot="2590582">
              <a:off x="4823599" y="4811617"/>
              <a:ext cx="17469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Державна символіка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4602533">
              <a:off x="3866450" y="5330615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Державна мова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17704789">
              <a:off x="2500119" y="5142909"/>
              <a:ext cx="16124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Збройні сили     (військо)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20018871">
              <a:off x="1768677" y="4397297"/>
              <a:ext cx="98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Апарат примусу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1296569">
              <a:off x="1388709" y="2953560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00" dirty="0" smtClean="0">
                  <a:latin typeface="Times New Roman" pitchFamily="18" charset="0"/>
                  <a:cs typeface="Times New Roman" pitchFamily="18" charset="0"/>
                </a:rPr>
                <a:t>Публічна влада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7992888" cy="5472608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самостійністю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автономією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державній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машині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міцно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пов'язаний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службовців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правовідносинах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органом.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Службовці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виробляють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благ, тому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покладається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(структуру). Вони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скріплених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єдністю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дисципліною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службовці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зобов'язані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дотримуватися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Найважливішою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владних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правомочностей (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прав і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тільки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право, а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обов'язок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компетенцією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владними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повноваженнями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виражаються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у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видавати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індивідуально-визначеними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 права);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у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примусу.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наділяється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необхідною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матеріальною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базою,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банку,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бюджету).</a:t>
            </a:r>
          </a:p>
          <a:p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Нарешті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орган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участь в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476672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980361_7f2ccb0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96752"/>
            <a:ext cx="7694407" cy="547276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5338936" cy="1152128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Державний устрій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(лад)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204864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Держа́вний устрій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 або </a:t>
            </a:r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державний лад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 —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 форма політичного устрою країни або держави. Система відносин суспільних та політичних інститутів — класів, прошарків, партій.Ієрархічна структура державної політичної влади — парламент (законодавча влада), уряд (виконавча влада), суд (судова влада), суспільні організації.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771800" y="332656"/>
            <a:ext cx="280831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340768"/>
            <a:ext cx="180020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9872" y="1340768"/>
            <a:ext cx="180020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1340768"/>
            <a:ext cx="180020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347864" y="47667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Форма держави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9552" y="141277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Форма правління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47864" y="134076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Форма державного устрою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40152" y="134076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Державний (політичний) режим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276872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75656" y="2276872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3212976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512" y="4149080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75656" y="5085184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75656" y="3212976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75656" y="4149080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51520" y="242088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Монархія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47664" y="2420888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Республіка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9512" y="335699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Абсолютна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9512" y="429309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Обмежена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03648" y="335699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Президентська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03648" y="429309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Парламентська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47664" y="522920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 Змішана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27984" y="2276872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987824" y="2276872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427984" y="4149080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27984" y="3212976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27984" y="5085184"/>
            <a:ext cx="108012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2987824" y="227687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Унітарна держава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99992" y="227687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Складна держава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427984" y="335699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 Федерація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55976" y="429309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Конфедерація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72000" y="52292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Імперія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44208" y="3212976"/>
            <a:ext cx="115212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44208" y="2276872"/>
            <a:ext cx="1152128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6372200" y="242088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Демократичний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44208" y="328498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Антидемократичний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rot="5400000">
            <a:off x="3960329" y="1160351"/>
            <a:ext cx="36004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оединительная линия уступом 60"/>
          <p:cNvCxnSpPr/>
          <p:nvPr/>
        </p:nvCxnSpPr>
        <p:spPr>
          <a:xfrm rot="5400000">
            <a:off x="2519772" y="-207404"/>
            <a:ext cx="360040" cy="27363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/>
          <p:nvPr/>
        </p:nvCxnSpPr>
        <p:spPr>
          <a:xfrm rot="16200000" flipH="1">
            <a:off x="5418094" y="-225406"/>
            <a:ext cx="360040" cy="27723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/>
          <p:nvPr/>
        </p:nvCxnSpPr>
        <p:spPr>
          <a:xfrm rot="5400000">
            <a:off x="791580" y="1736812"/>
            <a:ext cx="360040" cy="7200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/>
          <p:nvPr/>
        </p:nvCxnSpPr>
        <p:spPr>
          <a:xfrm rot="16200000" flipH="1">
            <a:off x="1511660" y="1808820"/>
            <a:ext cx="360040" cy="5760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Группа 143"/>
          <p:cNvGrpSpPr/>
          <p:nvPr/>
        </p:nvGrpSpPr>
        <p:grpSpPr>
          <a:xfrm>
            <a:off x="1259632" y="2564904"/>
            <a:ext cx="144016" cy="1882081"/>
            <a:chOff x="1259632" y="2564904"/>
            <a:chExt cx="144016" cy="1882081"/>
          </a:xfrm>
        </p:grpSpPr>
        <p:cxnSp>
          <p:nvCxnSpPr>
            <p:cNvPr id="92" name="Соединительная линия уступом 91"/>
            <p:cNvCxnSpPr>
              <a:stCxn id="8" idx="3"/>
              <a:endCxn id="33" idx="3"/>
            </p:cNvCxnSpPr>
            <p:nvPr/>
          </p:nvCxnSpPr>
          <p:spPr>
            <a:xfrm>
              <a:off x="1259632" y="2564904"/>
              <a:ext cx="1588" cy="1882081"/>
            </a:xfrm>
            <a:prstGeom prst="bentConnector3">
              <a:avLst>
                <a:gd name="adj1" fmla="val 911713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 стрелкой 94"/>
            <p:cNvCxnSpPr>
              <a:stCxn id="34" idx="1"/>
              <a:endCxn id="32" idx="3"/>
            </p:cNvCxnSpPr>
            <p:nvPr/>
          </p:nvCxnSpPr>
          <p:spPr>
            <a:xfrm rot="10800000" flipV="1">
              <a:off x="1259632" y="3495491"/>
              <a:ext cx="144016" cy="153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Прямая соединительная линия 109"/>
          <p:cNvCxnSpPr/>
          <p:nvPr/>
        </p:nvCxnSpPr>
        <p:spPr>
          <a:xfrm rot="5400000">
            <a:off x="2231740" y="4905164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Группа 133"/>
          <p:cNvGrpSpPr/>
          <p:nvPr/>
        </p:nvGrpSpPr>
        <p:grpSpPr>
          <a:xfrm>
            <a:off x="2555776" y="2564904"/>
            <a:ext cx="144016" cy="2813828"/>
            <a:chOff x="2555776" y="2564904"/>
            <a:chExt cx="144016" cy="2813828"/>
          </a:xfrm>
        </p:grpSpPr>
        <p:cxnSp>
          <p:nvCxnSpPr>
            <p:cNvPr id="107" name="Соединительная линия уступом 106"/>
            <p:cNvCxnSpPr/>
            <p:nvPr/>
          </p:nvCxnSpPr>
          <p:spPr>
            <a:xfrm>
              <a:off x="2555776" y="2564904"/>
              <a:ext cx="1588" cy="1882081"/>
            </a:xfrm>
            <a:prstGeom prst="bentConnector3">
              <a:avLst>
                <a:gd name="adj1" fmla="val 911713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 стрелкой 121"/>
            <p:cNvCxnSpPr>
              <a:stCxn id="34" idx="3"/>
            </p:cNvCxnSpPr>
            <p:nvPr/>
          </p:nvCxnSpPr>
          <p:spPr>
            <a:xfrm flipH="1">
              <a:off x="2555776" y="3495492"/>
              <a:ext cx="144016" cy="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/>
            <p:cNvCxnSpPr/>
            <p:nvPr/>
          </p:nvCxnSpPr>
          <p:spPr>
            <a:xfrm flipH="1">
              <a:off x="2555776" y="5373216"/>
              <a:ext cx="144016" cy="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Соединительная линия уступом 127"/>
          <p:cNvCxnSpPr/>
          <p:nvPr/>
        </p:nvCxnSpPr>
        <p:spPr>
          <a:xfrm rot="5400000">
            <a:off x="3671900" y="1736812"/>
            <a:ext cx="360040" cy="720080"/>
          </a:xfrm>
          <a:prstGeom prst="bentConnector3">
            <a:avLst>
              <a:gd name="adj1" fmla="val 4576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Соединительная линия уступом 132"/>
          <p:cNvCxnSpPr/>
          <p:nvPr/>
        </p:nvCxnSpPr>
        <p:spPr>
          <a:xfrm rot="16200000" flipH="1">
            <a:off x="4391980" y="1808820"/>
            <a:ext cx="360040" cy="5760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Группа 135"/>
          <p:cNvGrpSpPr/>
          <p:nvPr/>
        </p:nvGrpSpPr>
        <p:grpSpPr>
          <a:xfrm>
            <a:off x="5508104" y="2564904"/>
            <a:ext cx="144016" cy="2813828"/>
            <a:chOff x="2555776" y="2564904"/>
            <a:chExt cx="144016" cy="2813828"/>
          </a:xfrm>
        </p:grpSpPr>
        <p:cxnSp>
          <p:nvCxnSpPr>
            <p:cNvPr id="137" name="Соединительная линия уступом 136"/>
            <p:cNvCxnSpPr/>
            <p:nvPr/>
          </p:nvCxnSpPr>
          <p:spPr>
            <a:xfrm>
              <a:off x="2555776" y="2564904"/>
              <a:ext cx="1588" cy="1882081"/>
            </a:xfrm>
            <a:prstGeom prst="bentConnector3">
              <a:avLst>
                <a:gd name="adj1" fmla="val 911713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 стрелкой 137"/>
            <p:cNvCxnSpPr/>
            <p:nvPr/>
          </p:nvCxnSpPr>
          <p:spPr>
            <a:xfrm flipH="1">
              <a:off x="2555776" y="3495492"/>
              <a:ext cx="144016" cy="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я со стрелкой 138"/>
            <p:cNvCxnSpPr/>
            <p:nvPr/>
          </p:nvCxnSpPr>
          <p:spPr>
            <a:xfrm flipH="1">
              <a:off x="2555776" y="5373216"/>
              <a:ext cx="144016" cy="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Прямая соединительная линия 139"/>
          <p:cNvCxnSpPr/>
          <p:nvPr/>
        </p:nvCxnSpPr>
        <p:spPr>
          <a:xfrm rot="5400000">
            <a:off x="5184068" y="4905164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8" name="Рисунок 147" descr="Рисунок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941168"/>
            <a:ext cx="2401335" cy="1784232"/>
          </a:xfrm>
          <a:prstGeom prst="rect">
            <a:avLst/>
          </a:prstGeom>
        </p:spPr>
      </p:pic>
      <p:cxnSp>
        <p:nvCxnSpPr>
          <p:cNvPr id="164" name="Прямая соединительная линия 163"/>
          <p:cNvCxnSpPr>
            <a:stCxn id="29" idx="1"/>
            <a:endCxn id="29" idx="1"/>
          </p:cNvCxnSpPr>
          <p:nvPr/>
        </p:nvCxnSpPr>
        <p:spPr>
          <a:xfrm rot="10800000">
            <a:off x="5940152" y="160237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9" name="Группа 168"/>
          <p:cNvGrpSpPr/>
          <p:nvPr/>
        </p:nvGrpSpPr>
        <p:grpSpPr>
          <a:xfrm>
            <a:off x="5868144" y="1628800"/>
            <a:ext cx="576064" cy="1913439"/>
            <a:chOff x="5868144" y="1628800"/>
            <a:chExt cx="576064" cy="1913439"/>
          </a:xfrm>
        </p:grpSpPr>
        <p:cxnSp>
          <p:nvCxnSpPr>
            <p:cNvPr id="161" name="Соединительная линия уступом 160"/>
            <p:cNvCxnSpPr/>
            <p:nvPr/>
          </p:nvCxnSpPr>
          <p:spPr>
            <a:xfrm rot="10800000" flipH="1" flipV="1">
              <a:off x="5940152" y="1628800"/>
              <a:ext cx="504056" cy="1913439"/>
            </a:xfrm>
            <a:prstGeom prst="bentConnector3">
              <a:avLst>
                <a:gd name="adj1" fmla="val -1814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>
            <a:xfrm>
              <a:off x="5868144" y="1628800"/>
              <a:ext cx="1440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1" name="Прямая со стрелкой 170"/>
          <p:cNvCxnSpPr/>
          <p:nvPr/>
        </p:nvCxnSpPr>
        <p:spPr>
          <a:xfrm>
            <a:off x="5868144" y="2564904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228</TotalTime>
  <Words>233</Words>
  <Application>Microsoft Office PowerPoint</Application>
  <PresentationFormat>Экран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Види суспільства</vt:lpstr>
      <vt:lpstr>Загальна характеристика держави та державної влади</vt:lpstr>
      <vt:lpstr>Презентация PowerPoint</vt:lpstr>
      <vt:lpstr>Державний устрій (лад)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IRA-YULIA</dc:creator>
  <cp:lastModifiedBy>User</cp:lastModifiedBy>
  <cp:revision>25</cp:revision>
  <dcterms:created xsi:type="dcterms:W3CDTF">2013-12-14T16:03:52Z</dcterms:created>
  <dcterms:modified xsi:type="dcterms:W3CDTF">2018-12-30T20:43:02Z</dcterms:modified>
</cp:coreProperties>
</file>